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79" r:id="rId2"/>
  </p:sldMasterIdLst>
  <p:sldIdLst>
    <p:sldId id="314" r:id="rId3"/>
    <p:sldId id="316" r:id="rId4"/>
    <p:sldId id="317" r:id="rId5"/>
    <p:sldId id="318" r:id="rId6"/>
    <p:sldId id="319" r:id="rId7"/>
    <p:sldId id="320" r:id="rId8"/>
    <p:sldId id="321"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Lst>
  <p:sldSz cx="9144000" cy="6858000" type="screen4x3"/>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2244" y="-522"/>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3.png"/><Relationship Id="rId5" Type="http://schemas.openxmlformats.org/officeDocument/2006/relationships/tags" Target="../tags/tag19.xml"/><Relationship Id="rId10" Type="http://schemas.openxmlformats.org/officeDocument/2006/relationships/image" Target="../media/image5.png"/><Relationship Id="rId4" Type="http://schemas.openxmlformats.org/officeDocument/2006/relationships/tags" Target="../tags/tag18.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3.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5.png"/><Relationship Id="rId5" Type="http://schemas.openxmlformats.org/officeDocument/2006/relationships/tags" Target="../tags/tag27.xml"/><Relationship Id="rId10" Type="http://schemas.openxmlformats.org/officeDocument/2006/relationships/slideMaster" Target="../slideMasters/slideMaster1.xml"/><Relationship Id="rId4" Type="http://schemas.openxmlformats.org/officeDocument/2006/relationships/tags" Target="../tags/tag26.xml"/><Relationship Id="rId9" Type="http://schemas.openxmlformats.org/officeDocument/2006/relationships/tags" Target="../tags/tag3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3.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5.png"/><Relationship Id="rId5" Type="http://schemas.openxmlformats.org/officeDocument/2006/relationships/tags" Target="../tags/tag36.xml"/><Relationship Id="rId10" Type="http://schemas.openxmlformats.org/officeDocument/2006/relationships/slideMaster" Target="../slideMasters/slideMaster1.xml"/><Relationship Id="rId4" Type="http://schemas.openxmlformats.org/officeDocument/2006/relationships/tags" Target="../tags/tag35.xml"/><Relationship Id="rId9" Type="http://schemas.openxmlformats.org/officeDocument/2006/relationships/tags" Target="../tags/tag40.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image" Target="../media/image3.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5.png"/><Relationship Id="rId5" Type="http://schemas.openxmlformats.org/officeDocument/2006/relationships/tags" Target="../tags/tag45.xml"/><Relationship Id="rId10" Type="http://schemas.openxmlformats.org/officeDocument/2006/relationships/slideMaster" Target="../slideMasters/slideMaster1.xml"/><Relationship Id="rId4" Type="http://schemas.openxmlformats.org/officeDocument/2006/relationships/tags" Target="../tags/tag44.xml"/><Relationship Id="rId9" Type="http://schemas.openxmlformats.org/officeDocument/2006/relationships/tags" Target="../tags/tag49.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image" Target="../media/image5.pn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image" Target="../media/image7.png"/><Relationship Id="rId5" Type="http://schemas.openxmlformats.org/officeDocument/2006/relationships/tags" Target="../tags/tag65.xml"/><Relationship Id="rId10" Type="http://schemas.openxmlformats.org/officeDocument/2006/relationships/image" Target="../media/image6.png"/><Relationship Id="rId4" Type="http://schemas.openxmlformats.org/officeDocument/2006/relationships/tags" Target="../tags/tag64.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pic_half_left"/>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905000"/>
            <a:ext cx="1943576" cy="3048000"/>
          </a:xfrm>
          <a:prstGeom prst="rect">
            <a:avLst/>
          </a:prstGeom>
        </p:spPr>
      </p:pic>
      <p:pic>
        <p:nvPicPr>
          <p:cNvPr id="6" name="图片 5" descr="pic_half_right"/>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99948" y="1905000"/>
            <a:ext cx="1943576" cy="304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5"/>
          <p:cNvSpPr>
            <a:spLocks noGrp="1"/>
          </p:cNvSpPr>
          <p:nvPr>
            <p:ph type="subTitle" idx="3" hasCustomPrompt="1"/>
            <p:custDataLst>
              <p:tags r:id="rId1"/>
            </p:custDataLst>
          </p:nvPr>
        </p:nvSpPr>
        <p:spPr>
          <a:xfrm>
            <a:off x="2190750" y="4078369"/>
            <a:ext cx="4762538" cy="370770"/>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40000"/>
                    <a:lumOff val="60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3" name="标题 6"/>
          <p:cNvSpPr>
            <a:spLocks noGrp="1"/>
          </p:cNvSpPr>
          <p:nvPr>
            <p:ph type="ctrTitle" idx="2" hasCustomPrompt="1"/>
            <p:custDataLst>
              <p:tags r:id="rId2"/>
            </p:custDataLst>
          </p:nvPr>
        </p:nvSpPr>
        <p:spPr>
          <a:xfrm>
            <a:off x="2190750" y="3163969"/>
            <a:ext cx="4762538" cy="824865"/>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4800" b="1" i="0" u="none" strike="noStrike" kern="1200" cap="none" spc="0" normalizeH="0" baseline="0" noProof="1">
                <a:solidFill>
                  <a:schemeClr val="dk1">
                    <a:lumMod val="25000"/>
                    <a:lumOff val="7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502448" y="1571631"/>
            <a:ext cx="8139178" cy="4041680"/>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pic_half_left"/>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905000"/>
            <a:ext cx="1943576" cy="3048000"/>
          </a:xfrm>
          <a:prstGeom prst="rect">
            <a:avLst/>
          </a:prstGeom>
        </p:spPr>
      </p:pic>
      <p:pic>
        <p:nvPicPr>
          <p:cNvPr id="6" name="图片 5" descr="pic_half_right"/>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99948" y="1905000"/>
            <a:ext cx="1943576" cy="304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5"/>
          <p:cNvSpPr>
            <a:spLocks noGrp="1"/>
          </p:cNvSpPr>
          <p:nvPr>
            <p:ph type="body" idx="1" hasCustomPrompt="1"/>
            <p:custDataLst>
              <p:tags r:id="rId1"/>
            </p:custDataLst>
          </p:nvPr>
        </p:nvSpPr>
        <p:spPr>
          <a:xfrm>
            <a:off x="2190750" y="2670359"/>
            <a:ext cx="4762538" cy="411791"/>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40000"/>
                    <a:lumOff val="60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7"/>
          <p:cNvSpPr>
            <a:spLocks noGrp="1"/>
          </p:cNvSpPr>
          <p:nvPr>
            <p:ph type="title" hasCustomPrompt="1"/>
            <p:custDataLst>
              <p:tags r:id="rId2"/>
            </p:custDataLst>
          </p:nvPr>
        </p:nvSpPr>
        <p:spPr>
          <a:xfrm>
            <a:off x="2190750" y="3219488"/>
            <a:ext cx="4762538" cy="922973"/>
          </a:xfrm>
        </p:spPr>
        <p:txBody>
          <a:bodyPr vert="horz" wrap="square" lIns="0" tIns="0" rIns="0" bIns="0" rtlCol="0" anchor="ctr" anchorCtr="0">
            <a:normAutofit/>
          </a:bodyPr>
          <a:lstStyle>
            <a:lvl1pPr marL="0" marR="0" algn="dist" defTabSz="914400" rtl="0" eaLnBrk="1" fontAlgn="auto" latinLnBrk="0" hangingPunct="1">
              <a:lnSpc>
                <a:spcPct val="100000"/>
              </a:lnSpc>
              <a:spcBef>
                <a:spcPct val="0"/>
              </a:spcBef>
              <a:buClrTx/>
              <a:buSzTx/>
              <a:buFontTx/>
              <a:buNone/>
              <a:defRPr kumimoji="0" lang="zh-CN" altLang="en-US" sz="5700" b="1" i="0" u="none" strike="noStrike" kern="1200" cap="none" spc="700" normalizeH="0" baseline="0" noProof="1">
                <a:solidFill>
                  <a:schemeClr val="dk1">
                    <a:lumMod val="25000"/>
                    <a:lumOff val="7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1"/>
            </p:custDataLst>
          </p:nvPr>
        </p:nvPicPr>
        <p:blipFill>
          <a:blip r:embed="rId7"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custDataLst>
              <p:tags r:id="rId2"/>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18599" y="1084898"/>
            <a:ext cx="8706326" cy="4687729"/>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2"/>
            </p:custDataLst>
          </p:nvPr>
        </p:nvPicPr>
        <p:blipFill>
          <a:blip r:embed="rId10" cstate="email">
            <a:extLst>
              <a:ext uri="{28A0092B-C50C-407E-A947-70E740481C1C}">
                <a14:useLocalDpi xmlns:a14="http://schemas.microsoft.com/office/drawing/2010/main"/>
              </a:ext>
            </a:extLst>
          </a:blip>
          <a:stretch>
            <a:fillRect/>
          </a:stretch>
        </p:blipFill>
        <p:spPr>
          <a:xfrm>
            <a:off x="0" y="857250"/>
            <a:ext cx="540068" cy="540068"/>
          </a:xfrm>
          <a:prstGeom prst="rect">
            <a:avLst/>
          </a:prstGeom>
        </p:spPr>
      </p:pic>
      <p:pic>
        <p:nvPicPr>
          <p:cNvPr id="6" name="图片 5" descr="1_pic_quater_right_down"/>
          <p:cNvPicPr>
            <a:picLocks noChangeAspect="1"/>
          </p:cNvPicPr>
          <p:nvPr>
            <p:custDataLst>
              <p:tags r:id="rId3"/>
            </p:custDataLst>
          </p:nvPr>
        </p:nvPicPr>
        <p:blipFill>
          <a:blip r:embed="rId11" cstate="email">
            <a:extLst>
              <a:ext uri="{28A0092B-C50C-407E-A947-70E740481C1C}">
                <a14:useLocalDpi xmlns:a14="http://schemas.microsoft.com/office/drawing/2010/main"/>
              </a:ext>
            </a:extLst>
          </a:blip>
          <a:stretch>
            <a:fillRect/>
          </a:stretch>
        </p:blipFill>
        <p:spPr>
          <a:xfrm>
            <a:off x="8603456" y="857250"/>
            <a:ext cx="540068" cy="540068"/>
          </a:xfrm>
          <a:prstGeom prst="rect">
            <a:avLst/>
          </a:prstGeom>
        </p:spPr>
      </p:pic>
      <p:sp>
        <p:nvSpPr>
          <p:cNvPr id="2" name="标题 1"/>
          <p:cNvSpPr>
            <a:spLocks noGrp="1"/>
          </p:cNvSpPr>
          <p:nvPr>
            <p:ph type="title" hasCustomPrompt="1"/>
            <p:custDataLst>
              <p:tags r:id="rId4"/>
            </p:custDataLst>
          </p:nvPr>
        </p:nvSpPr>
        <p:spPr>
          <a:xfrm>
            <a:off x="961200" y="1794150"/>
            <a:ext cx="7219800" cy="542700"/>
          </a:xfrm>
        </p:spPr>
        <p:txBody>
          <a:bodyPr anchor="ctr"/>
          <a:lstStyle>
            <a:lvl1pPr>
              <a:defRPr sz="24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2479950"/>
            <a:ext cx="7219950" cy="25839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857250"/>
            <a:ext cx="3618071" cy="5143500"/>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down"/>
          <p:cNvPicPr>
            <a:picLocks noChangeAspect="1"/>
          </p:cNvPicPr>
          <p:nvPr>
            <p:custDataLst>
              <p:tags r:id="rId2"/>
            </p:custDataLst>
          </p:nvPr>
        </p:nvPicPr>
        <p:blipFill>
          <a:blip r:embed="rId11" cstate="email">
            <a:extLst>
              <a:ext uri="{28A0092B-C50C-407E-A947-70E740481C1C}">
                <a14:useLocalDpi xmlns:a14="http://schemas.microsoft.com/office/drawing/2010/main"/>
              </a:ext>
            </a:extLst>
          </a:blip>
          <a:stretch>
            <a:fillRect/>
          </a:stretch>
        </p:blipFill>
        <p:spPr>
          <a:xfrm>
            <a:off x="8603456" y="857250"/>
            <a:ext cx="540068" cy="540068"/>
          </a:xfrm>
          <a:prstGeom prst="rect">
            <a:avLst/>
          </a:prstGeom>
        </p:spPr>
      </p:pic>
      <p:pic>
        <p:nvPicPr>
          <p:cNvPr id="6" name="图片 5" descr="1_pic_quater_left_down"/>
          <p:cNvPicPr>
            <a:picLocks noChangeAspect="1"/>
          </p:cNvPicPr>
          <p:nvPr>
            <p:custDataLst>
              <p:tags r:id="rId3"/>
            </p:custDataLst>
          </p:nvPr>
        </p:nvPicPr>
        <p:blipFill>
          <a:blip r:embed="rId1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hasCustomPrompt="1"/>
            <p:custDataLst>
              <p:tags r:id="rId4"/>
            </p:custDataLst>
          </p:nvPr>
        </p:nvSpPr>
        <p:spPr>
          <a:xfrm>
            <a:off x="437400" y="143505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40100" y="2180250"/>
            <a:ext cx="2967300" cy="30699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3825900" y="1434704"/>
            <a:ext cx="4860000" cy="3815953"/>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857250"/>
            <a:ext cx="9144000" cy="1997869"/>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down"/>
          <p:cNvPicPr>
            <a:picLocks noChangeAspect="1"/>
          </p:cNvPicPr>
          <p:nvPr>
            <p:custDataLst>
              <p:tags r:id="rId2"/>
            </p:custDataLst>
          </p:nvPr>
        </p:nvPicPr>
        <p:blipFill>
          <a:blip r:embed="rId11" cstate="email">
            <a:extLst>
              <a:ext uri="{28A0092B-C50C-407E-A947-70E740481C1C}">
                <a14:useLocalDpi xmlns:a14="http://schemas.microsoft.com/office/drawing/2010/main"/>
              </a:ext>
            </a:extLst>
          </a:blip>
          <a:stretch>
            <a:fillRect/>
          </a:stretch>
        </p:blipFill>
        <p:spPr>
          <a:xfrm>
            <a:off x="8603456" y="857250"/>
            <a:ext cx="540068" cy="540068"/>
          </a:xfrm>
          <a:prstGeom prst="rect">
            <a:avLst/>
          </a:prstGeom>
        </p:spPr>
      </p:pic>
      <p:pic>
        <p:nvPicPr>
          <p:cNvPr id="6" name="图片 5" descr="1_pic_quater_left_down"/>
          <p:cNvPicPr>
            <a:picLocks noChangeAspect="1"/>
          </p:cNvPicPr>
          <p:nvPr>
            <p:custDataLst>
              <p:tags r:id="rId3"/>
            </p:custDataLst>
          </p:nvPr>
        </p:nvPicPr>
        <p:blipFill>
          <a:blip r:embed="rId1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custDataLst>
              <p:tags r:id="rId4"/>
            </p:custDataLst>
          </p:nvPr>
        </p:nvSpPr>
        <p:spPr>
          <a:xfrm>
            <a:off x="459000" y="1443150"/>
            <a:ext cx="8232300" cy="469800"/>
          </a:xfrm>
        </p:spPr>
        <p:txBody>
          <a:bodyPr anchor="ct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59000" y="2101950"/>
            <a:ext cx="8231981" cy="621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459581" y="2963250"/>
            <a:ext cx="8224200" cy="25731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4628674"/>
            <a:ext cx="9144000" cy="1372076"/>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2"/>
            </p:custDataLst>
          </p:nvPr>
        </p:nvPicPr>
        <p:blipFill>
          <a:blip r:embed="rId11" cstate="email">
            <a:extLst>
              <a:ext uri="{28A0092B-C50C-407E-A947-70E740481C1C}">
                <a14:useLocalDpi xmlns:a14="http://schemas.microsoft.com/office/drawing/2010/main"/>
              </a:ext>
            </a:extLst>
          </a:blip>
          <a:stretch>
            <a:fillRect/>
          </a:stretch>
        </p:blipFill>
        <p:spPr>
          <a:xfrm>
            <a:off x="0" y="857250"/>
            <a:ext cx="540068" cy="540068"/>
          </a:xfrm>
          <a:prstGeom prst="rect">
            <a:avLst/>
          </a:prstGeom>
        </p:spPr>
      </p:pic>
      <p:pic>
        <p:nvPicPr>
          <p:cNvPr id="6" name="图片 5" descr="1_pic_quater_right_up"/>
          <p:cNvPicPr>
            <a:picLocks noChangeAspect="1"/>
          </p:cNvPicPr>
          <p:nvPr>
            <p:custDataLst>
              <p:tags r:id="rId3"/>
            </p:custDataLst>
          </p:nvPr>
        </p:nvPicPr>
        <p:blipFill>
          <a:blip r:embed="rId12" cstate="email">
            <a:extLst>
              <a:ext uri="{28A0092B-C50C-407E-A947-70E740481C1C}">
                <a14:useLocalDpi xmlns:a14="http://schemas.microsoft.com/office/drawing/2010/main"/>
              </a:ext>
            </a:extLst>
          </a:blip>
          <a:stretch>
            <a:fillRect/>
          </a:stretch>
        </p:blipFill>
        <p:spPr>
          <a:xfrm>
            <a:off x="8603456" y="5460206"/>
            <a:ext cx="540068" cy="540068"/>
          </a:xfrm>
          <a:prstGeom prst="rect">
            <a:avLst/>
          </a:prstGeom>
        </p:spPr>
      </p:pic>
      <p:sp>
        <p:nvSpPr>
          <p:cNvPr id="2" name="标题 1"/>
          <p:cNvSpPr>
            <a:spLocks noGrp="1"/>
          </p:cNvSpPr>
          <p:nvPr>
            <p:ph type="title"/>
            <p:custDataLst>
              <p:tags r:id="rId4"/>
            </p:custDataLst>
          </p:nvPr>
        </p:nvSpPr>
        <p:spPr>
          <a:xfrm>
            <a:off x="453600" y="135945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53628" y="2118150"/>
            <a:ext cx="8243100" cy="2408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445500" y="4742550"/>
            <a:ext cx="8251200" cy="7587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857250"/>
            <a:ext cx="9144000" cy="685800"/>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up"/>
          <p:cNvPicPr>
            <a:picLocks noChangeAspect="1"/>
          </p:cNvPicPr>
          <p:nvPr>
            <p:custDataLst>
              <p:tags r:id="rId2"/>
            </p:custDataLst>
          </p:nvPr>
        </p:nvPicPr>
        <p:blipFill>
          <a:blip r:embed="rId13" cstate="email">
            <a:extLst>
              <a:ext uri="{28A0092B-C50C-407E-A947-70E740481C1C}">
                <a14:useLocalDpi xmlns:a14="http://schemas.microsoft.com/office/drawing/2010/main"/>
              </a:ext>
            </a:extLst>
          </a:blip>
          <a:stretch>
            <a:fillRect/>
          </a:stretch>
        </p:blipFill>
        <p:spPr>
          <a:xfrm>
            <a:off x="8603456" y="5460206"/>
            <a:ext cx="540068" cy="540068"/>
          </a:xfrm>
          <a:prstGeom prst="rect">
            <a:avLst/>
          </a:prstGeom>
        </p:spPr>
      </p:pic>
      <p:pic>
        <p:nvPicPr>
          <p:cNvPr id="6" name="图片 5" descr="1_pic_quater_left_down"/>
          <p:cNvPicPr>
            <a:picLocks noChangeAspect="1"/>
          </p:cNvPicPr>
          <p:nvPr>
            <p:custDataLst>
              <p:tags r:id="rId3"/>
            </p:custDataLst>
          </p:nvPr>
        </p:nvPicPr>
        <p:blipFill>
          <a:blip r:embed="rId14"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custDataLst>
              <p:tags r:id="rId4"/>
            </p:custDataLst>
          </p:nvPr>
        </p:nvSpPr>
        <p:spPr>
          <a:xfrm>
            <a:off x="434700" y="1035450"/>
            <a:ext cx="8278200" cy="331473"/>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34700" y="2104650"/>
            <a:ext cx="4006800" cy="217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4681800" y="2104650"/>
            <a:ext cx="4025700" cy="217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429300" y="4469850"/>
            <a:ext cx="4006800" cy="5859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4689900" y="4467150"/>
            <a:ext cx="4025700" cy="5859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1572101"/>
            <a:ext cx="9144000" cy="3713321"/>
          </a:xfrm>
          <a:prstGeom prst="rect">
            <a:avLst/>
          </a:prstGeom>
          <a:solidFill>
            <a:schemeClr val="bg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up"/>
          <p:cNvPicPr>
            <a:picLocks noChangeAspect="1"/>
          </p:cNvPicPr>
          <p:nvPr>
            <p:custDataLst>
              <p:tags r:id="rId2"/>
            </p:custDataLst>
          </p:nvPr>
        </p:nvPicPr>
        <p:blipFill>
          <a:blip r:embed="rId10" cstate="email">
            <a:extLst>
              <a:ext uri="{28A0092B-C50C-407E-A947-70E740481C1C}">
                <a14:useLocalDpi xmlns:a14="http://schemas.microsoft.com/office/drawing/2010/main"/>
              </a:ext>
            </a:extLst>
          </a:blip>
          <a:stretch>
            <a:fillRect/>
          </a:stretch>
        </p:blipFill>
        <p:spPr>
          <a:xfrm>
            <a:off x="7928610" y="4785360"/>
            <a:ext cx="1214914" cy="1214914"/>
          </a:xfrm>
          <a:prstGeom prst="rect">
            <a:avLst/>
          </a:prstGeom>
        </p:spPr>
      </p:pic>
      <p:pic>
        <p:nvPicPr>
          <p:cNvPr id="6" name="图片 5" descr="1_pic_quater_left_down"/>
          <p:cNvPicPr>
            <a:picLocks noChangeAspect="1"/>
          </p:cNvPicPr>
          <p:nvPr>
            <p:custDataLst>
              <p:tags r:id="rId3"/>
            </p:custDataLst>
          </p:nvPr>
        </p:nvPicPr>
        <p:blipFill>
          <a:blip r:embed="rId11" cstate="email">
            <a:extLst>
              <a:ext uri="{28A0092B-C50C-407E-A947-70E740481C1C}">
                <a14:useLocalDpi xmlns:a14="http://schemas.microsoft.com/office/drawing/2010/main"/>
              </a:ext>
            </a:extLst>
          </a:blip>
          <a:stretch>
            <a:fillRect/>
          </a:stretch>
        </p:blipFill>
        <p:spPr>
          <a:xfrm>
            <a:off x="0" y="4785360"/>
            <a:ext cx="1214914" cy="1214914"/>
          </a:xfrm>
          <a:prstGeom prst="rect">
            <a:avLst/>
          </a:prstGeom>
        </p:spPr>
      </p:pic>
      <p:sp>
        <p:nvSpPr>
          <p:cNvPr id="2" name="标题 1"/>
          <p:cNvSpPr>
            <a:spLocks noGrp="1"/>
          </p:cNvSpPr>
          <p:nvPr>
            <p:ph type="title" hasCustomPrompt="1"/>
            <p:custDataLst>
              <p:tags r:id="rId4"/>
            </p:custDataLst>
          </p:nvPr>
        </p:nvSpPr>
        <p:spPr>
          <a:xfrm>
            <a:off x="1142100" y="1861650"/>
            <a:ext cx="6858000" cy="1790100"/>
          </a:xfrm>
        </p:spPr>
        <p:txBody>
          <a:bodyPr anchor="b"/>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3754350"/>
            <a:ext cx="6858000" cy="1242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62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nvPr>
        </p:nvSpPr>
        <p:spPr>
          <a:xfrm>
            <a:off x="502412" y="118967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502412" y="157163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9563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5364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1689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208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84747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0847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4047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0587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6274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646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descr="pic_half_top"/>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0" y="4807268"/>
            <a:ext cx="3048000" cy="1193006"/>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5"/>
          <p:cNvSpPr>
            <a:spLocks noGrp="1"/>
          </p:cNvSpPr>
          <p:nvPr>
            <p:ph type="ctrTitle" idx="2" hasCustomPrompt="1"/>
            <p:custDataLst>
              <p:tags r:id="rId1"/>
            </p:custDataLst>
          </p:nvPr>
        </p:nvSpPr>
        <p:spPr>
          <a:xfrm>
            <a:off x="2511111" y="2531731"/>
            <a:ext cx="4317777" cy="1659292"/>
          </a:xfrm>
        </p:spPr>
        <p:txBody>
          <a:bodyPr vert="horz" wrap="square" lIns="0" tIns="0" rIns="0" bIns="0" rtlCol="0" anchor="b"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3900" b="1" i="0" u="none" strike="noStrike" kern="1200" cap="none" spc="600" normalizeH="0" baseline="0" noProof="0">
                <a:ln>
                  <a:noFill/>
                </a:ln>
                <a:solidFill>
                  <a:schemeClr val="dk1">
                    <a:lumMod val="25000"/>
                    <a:lumOff val="75000"/>
                  </a:schemeClr>
                </a:solidFill>
                <a:effectLst/>
                <a:uLnTx/>
                <a:uFillTx/>
                <a:latin typeface="Arial" panose="020B0604020202020204" pitchFamily="34" charset="0"/>
                <a:ea typeface="汉仪旗黑-85S" panose="00020600040101010101" pitchFamily="18" charset="-122"/>
                <a:cs typeface="汉仪旗黑-85S" panose="00020600040101010101" pitchFamily="18" charset="-122"/>
                <a:sym typeface="Arial" panose="020B0604020202020204" pitchFamily="34" charset="0"/>
              </a:defRPr>
            </a:lvl1pPr>
          </a:lstStyle>
          <a:p>
            <a:pPr lvl="0"/>
            <a:r>
              <a:rPr>
                <a:sym typeface="+mn-ea"/>
              </a:rPr>
              <a:t>编辑标题</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nvPr>
        </p:nvSpPr>
        <p:spPr>
          <a:xfrm>
            <a:off x="502412" y="11896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502448" y="157163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4679158" y="157163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nvPr>
        </p:nvSpPr>
        <p:spPr>
          <a:xfrm>
            <a:off x="502412" y="11896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502448" y="1571631"/>
            <a:ext cx="3962432" cy="285752"/>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nvPr>
        </p:nvSpPr>
        <p:spPr>
          <a:xfrm>
            <a:off x="502444" y="191214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4676813" y="157163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nvPr>
        </p:nvSpPr>
        <p:spPr>
          <a:xfrm>
            <a:off x="4676813" y="191214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pic_half_lef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905000"/>
            <a:ext cx="1943576" cy="3048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标题 1"/>
          <p:cNvSpPr>
            <a:spLocks noGrp="1"/>
          </p:cNvSpPr>
          <p:nvPr>
            <p:ph type="title"/>
          </p:nvPr>
        </p:nvSpPr>
        <p:spPr>
          <a:xfrm>
            <a:off x="502448" y="118967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502448" y="157163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4679194" y="157163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1_pic_quater_left_dow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460206"/>
            <a:ext cx="540068" cy="540068"/>
          </a:xfrm>
          <a:prstGeom prst="rect">
            <a:avLst/>
          </a:prstGeom>
        </p:spPr>
      </p:pic>
      <p:sp>
        <p:nvSpPr>
          <p:cNvPr id="2" name="竖排标题 1"/>
          <p:cNvSpPr>
            <a:spLocks noGrp="1"/>
          </p:cNvSpPr>
          <p:nvPr>
            <p:ph type="title" orient="vert"/>
          </p:nvPr>
        </p:nvSpPr>
        <p:spPr>
          <a:xfrm>
            <a:off x="7928351" y="157163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502444" y="157162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2020/12/24</a:t>
            </a:fld>
            <a:endParaRPr lang="zh-CN" altLang="en-US"/>
          </a:p>
        </p:txBody>
      </p:sp>
      <p:sp>
        <p:nvSpPr>
          <p:cNvPr id="5" name="页脚占位符 4"/>
          <p:cNvSpPr>
            <a:spLocks noGrp="1"/>
          </p:cNvSpPr>
          <p:nvPr>
            <p:ph type="ftr" sz="quarter" idx="3"/>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2020/12/24</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05416163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s>
</file>

<file path=ppt/slides/_rels/slide10.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99.xml"/></Relationships>
</file>

<file path=ppt/slides/_rels/slide11.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106.xml"/></Relationships>
</file>

<file path=ppt/slides/_rels/slide13.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113.xml"/></Relationships>
</file>

<file path=ppt/slides/_rels/slide15.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120.xml"/></Relationships>
</file>

<file path=ppt/slides/_rels/slide17.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124.xml"/></Relationships>
</file>

<file path=ppt/slides/_rels/slide18.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8.jpeg"/><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39.xml"/><Relationship Id="rId7" Type="http://schemas.openxmlformats.org/officeDocument/2006/relationships/image" Target="../media/image10.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140.xml"/></Relationships>
</file>

<file path=ppt/slides/_rels/slide2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77.xml"/></Relationships>
</file>

<file path=ppt/slides/_rels/slide4.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3.pn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2"/>
            <p:custDataLst>
              <p:tags r:id="rId2"/>
            </p:custDataLst>
          </p:nvPr>
        </p:nvSpPr>
        <p:spPr>
          <a:xfrm>
            <a:off x="2123728" y="1988840"/>
            <a:ext cx="5194935" cy="1685290"/>
          </a:xfrm>
        </p:spPr>
        <p:txBody>
          <a:bodyPr>
            <a:normAutofit/>
          </a:bodyPr>
          <a:lstStyle/>
          <a:p>
            <a:pPr marL="0" indent="0" algn="dist">
              <a:lnSpc>
                <a:spcPct val="100000"/>
              </a:lnSpc>
              <a:spcBef>
                <a:spcPct val="0"/>
              </a:spcBef>
              <a:spcAft>
                <a:spcPct val="0"/>
              </a:spcAft>
              <a:buSzTx/>
              <a:buNone/>
            </a:pPr>
            <a:r>
              <a:rPr lang="en-US" altLang="zh-CN" sz="6600" dirty="0" err="1" smtClean="0">
                <a:solidFill>
                  <a:srgbClr val="FF0000"/>
                </a:solidFill>
              </a:rPr>
              <a:t>走向未来</a:t>
            </a:r>
            <a:endParaRPr lang="en-US" altLang="zh-CN" sz="6600" dirty="0">
              <a:solidFill>
                <a:srgbClr val="FF0000"/>
              </a:solidFill>
            </a:endParaRPr>
          </a:p>
        </p:txBody>
      </p:sp>
      <p:sp>
        <p:nvSpPr>
          <p:cNvPr id="4" name="矩形 3"/>
          <p:cNvSpPr/>
          <p:nvPr/>
        </p:nvSpPr>
        <p:spPr>
          <a:xfrm>
            <a:off x="-9755" y="5733256"/>
            <a:ext cx="9153755" cy="407291"/>
          </a:xfrm>
          <a:prstGeom prst="rect">
            <a:avLst/>
          </a:prstGeom>
        </p:spPr>
        <p:txBody>
          <a:bodyPr wrap="square">
            <a:spAutoFit/>
          </a:bodyPr>
          <a:lstStyle/>
          <a:p>
            <a:pPr marL="342900" lvl="0" indent="-342900" algn="ctr" fontAlgn="base">
              <a:lnSpc>
                <a:spcPct val="110000"/>
              </a:lnSpc>
              <a:spcBef>
                <a:spcPct val="0"/>
              </a:spcBef>
              <a:spcAft>
                <a:spcPct val="0"/>
              </a:spcAft>
            </a:pPr>
            <a:r>
              <a:rPr lang="zh-CN" altLang="en-US" sz="2000" b="1" kern="0" dirty="0" smtClean="0">
                <a:solidFill>
                  <a:srgbClr val="000000"/>
                </a:solidFill>
                <a:latin typeface="微软雅黑" panose="020B0503020204020204" pitchFamily="34" charset="-122"/>
                <a:ea typeface="微软雅黑" panose="020B0503020204020204" pitchFamily="34" charset="-122"/>
              </a:rPr>
              <a:t>第一</a:t>
            </a:r>
            <a:r>
              <a:rPr lang="en-US" altLang="zh-CN" sz="2000" b="1" kern="0" dirty="0" smtClean="0">
                <a:solidFill>
                  <a:srgbClr val="000000"/>
                </a:solidFill>
                <a:latin typeface="微软雅黑" panose="020B0503020204020204" pitchFamily="34" charset="-122"/>
                <a:ea typeface="微软雅黑" panose="020B0503020204020204" pitchFamily="34" charset="-122"/>
              </a:rPr>
              <a:t>PPT</a:t>
            </a:r>
            <a:r>
              <a:rPr lang="zh-CN" altLang="en-US" sz="20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b="1" kern="0" dirty="0">
              <a:solidFill>
                <a:srgbClr val="0000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2"/>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rPr>
              <a:t>答案解析</a:t>
            </a:r>
          </a:p>
        </p:txBody>
      </p:sp>
      <p:sp>
        <p:nvSpPr>
          <p:cNvPr id="3" name="Rectangle 3"/>
          <p:cNvSpPr>
            <a:spLocks noGrp="1"/>
          </p:cNvSpPr>
          <p:nvPr>
            <p:custDataLst>
              <p:tags r:id="rId4"/>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buFontTx/>
              <a:buNone/>
            </a:pP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】C</a:t>
            </a:r>
          </a:p>
          <a:p>
            <a:pPr eaLnBrk="1" hangingPunct="1">
              <a:buFontTx/>
              <a:buNone/>
            </a:pP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解析</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理想来源于现实，是现实的升华；现实是向目标进取的立足点和出发点，客观的现实是理想的基础；理想不等于现实，理想高于现实；现实孕育着理想，是理想的基础；将理想转化为现实，需要艰苦的奋斗和不懈的努力，所以</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ABD</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是正确的选项；</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C</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选项“一定”太绝对故选</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C</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468313" y="549275"/>
            <a:ext cx="8218487" cy="5576888"/>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2020</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上海市中考）</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2019</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年上海市学生职业体验活动聚焦“体验职业，发现自己，启迪未来”，通过系列活动为中小学生搭建了多元学习与互动平台。职业体验活动有利于学生（　　）</a:t>
            </a:r>
          </a:p>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A. </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畅想人生未来</a:t>
            </a:r>
          </a:p>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B. </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发掘潜在能量</a:t>
            </a:r>
          </a:p>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C. </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提高综合素质</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2"/>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rPr>
              <a:t>答案解析</a:t>
            </a:r>
          </a:p>
        </p:txBody>
      </p:sp>
      <p:sp>
        <p:nvSpPr>
          <p:cNvPr id="3" name="Rectangle 3"/>
          <p:cNvSpPr>
            <a:spLocks noGrp="1"/>
          </p:cNvSpPr>
          <p:nvPr>
            <p:custDataLst>
              <p:tags r:id="rId4"/>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】ABC</a:t>
            </a:r>
          </a:p>
          <a:p>
            <a:pPr eaLnBrk="1" hangingPunct="1"/>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解析</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体验职业，发现自己，启迪未来”的职业体验活动，有助于学生认识自己的潜能，发掘潜在能量，提高综合素质，畅想人生未来，为将来就业打下一定的基础，</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B</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C</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说法都正确。故选</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ABC</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323850" y="620713"/>
            <a:ext cx="8362950" cy="550545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90000"/>
              </a:lnSpc>
            </a:pP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2020</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四川攀枝花中考）“世界那么大，我想去看看”是几年前一位老师“最具情怀的辞职信”。后来，另一位老师在开学典礼上</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世界那么大，你凭什么去看看</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的演讲走红网络：武大的樱花、北大的未名湖、上海的明珠塔、云南的香格里拉、非洲的好望角</a:t>
            </a: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我们真的应该去看看！可是，世界那么大，你凭什么去看看？这告诉我们（    ）</a:t>
            </a:r>
          </a:p>
          <a:p>
            <a:pPr eaLnBrk="1" hangingPunct="1">
              <a:lnSpc>
                <a:spcPct val="90000"/>
              </a:lnSpc>
            </a:pP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①世界那么大，终生看不完就没有必要去蹉跎人生</a:t>
            </a:r>
          </a:p>
          <a:p>
            <a:pPr eaLnBrk="1" hangingPunct="1">
              <a:lnSpc>
                <a:spcPct val="90000"/>
              </a:lnSpc>
            </a:pP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②生命是有限的，应根据自己的兴趣喜好及时享乐</a:t>
            </a:r>
          </a:p>
          <a:p>
            <a:pPr eaLnBrk="1" hangingPunct="1">
              <a:lnSpc>
                <a:spcPct val="90000"/>
              </a:lnSpc>
            </a:pP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③人生规划应考虑个人和社会需要，有理想有目标</a:t>
            </a:r>
          </a:p>
          <a:p>
            <a:pPr eaLnBrk="1" hangingPunct="1">
              <a:lnSpc>
                <a:spcPct val="90000"/>
              </a:lnSpc>
            </a:pP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④有信心有毅力为理想加倍努力，未来才不会后悔</a:t>
            </a:r>
          </a:p>
          <a:p>
            <a:pPr eaLnBrk="1" hangingPunct="1">
              <a:lnSpc>
                <a:spcPct val="90000"/>
              </a:lnSpc>
            </a:pPr>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A. ①②	B. ①③	C. ①④	D. ③④</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2"/>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rPr>
              <a:t>答案解析</a:t>
            </a:r>
          </a:p>
        </p:txBody>
      </p:sp>
      <p:sp>
        <p:nvSpPr>
          <p:cNvPr id="3" name="Rectangle 3"/>
          <p:cNvSpPr>
            <a:spLocks noGrp="1"/>
          </p:cNvSpPr>
          <p:nvPr>
            <p:custDataLst>
              <p:tags r:id="rId4"/>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90000"/>
              </a:lnSpc>
              <a:buFontTx/>
              <a:buNone/>
            </a:pP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】D</a:t>
            </a:r>
          </a:p>
          <a:p>
            <a:pPr eaLnBrk="1" hangingPunct="1">
              <a:lnSpc>
                <a:spcPct val="90000"/>
              </a:lnSpc>
              <a:buFontTx/>
              <a:buNone/>
            </a:pP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解析</a:t>
            </a: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本题考查理想的相关知识。世界那么大，终生看不完就没有必要去蹉跎人生错误，人生的价值在于创造和奉献，①错误。生命是有限的，应根据自己的兴趣喜好及时享乐这种观点是错误的，应珍爱生命，实现自己的人生价值，②错误。世界那么大，你凭什么去看看？这告诉我们人生规划应考虑个人和社会需要，有理想有目标，③正确。我们真的应该去看看启示我们有信心有毅力为理想加倍努力，未来才不会后悔，④正确。故本题正确答案选</a:t>
            </a: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D</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468313" y="765175"/>
            <a:ext cx="8218487" cy="5360988"/>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zh-CN" altLang="en-US" smtClean="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mtClean="0">
                <a:solidFill>
                  <a:schemeClr val="dk1"/>
                </a:solidFill>
                <a:latin typeface="微软雅黑" panose="020B0503020204020204" charset="-122"/>
                <a:ea typeface="微软雅黑" panose="020B0503020204020204" charset="-122"/>
                <a:cs typeface="微软雅黑" panose="020B0503020204020204" charset="-122"/>
              </a:rPr>
              <a:t>4. </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mtClean="0">
                <a:solidFill>
                  <a:schemeClr val="dk1"/>
                </a:solidFill>
                <a:latin typeface="微软雅黑" panose="020B0503020204020204" charset="-122"/>
                <a:ea typeface="微软雅黑" panose="020B0503020204020204" charset="-122"/>
                <a:cs typeface="微软雅黑" panose="020B0503020204020204" charset="-122"/>
              </a:rPr>
              <a:t>2019</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山东聊城）在纪念五四运动</a:t>
            </a:r>
            <a:r>
              <a:rPr lang="en-US" altLang="zh-CN" smtClean="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周年大会上，习近平总书记发表重要讲话强调，新时代中国青年要继续发扬五四精神，以实现中华民族伟大复兴为己任，不辜负党的期望、人民期待、民族重托，不辜负我们这个伟大时代。为不负期望，我们要（    ）</a:t>
            </a:r>
          </a:p>
          <a:p>
            <a:pPr eaLnBrk="1" hangingPunct="1"/>
            <a:r>
              <a:rPr lang="zh-CN" altLang="en-US" smtClean="0">
                <a:solidFill>
                  <a:schemeClr val="dk1"/>
                </a:solidFill>
                <a:latin typeface="微软雅黑" panose="020B0503020204020204" charset="-122"/>
                <a:ea typeface="微软雅黑" panose="020B0503020204020204" charset="-122"/>
                <a:cs typeface="微软雅黑" panose="020B0503020204020204" charset="-122"/>
              </a:rPr>
              <a:t>①坚定理想信念  ②勇于创新实践  ③服务奉献社会  ④踏实苦干实干</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A.①②③ B.②③④   C. ①②④  D.①②③④</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2"/>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rPr>
              <a:t>答案解析</a:t>
            </a:r>
          </a:p>
        </p:txBody>
      </p:sp>
      <p:sp>
        <p:nvSpPr>
          <p:cNvPr id="3" name="Rectangle 3"/>
          <p:cNvSpPr>
            <a:spLocks noGrp="1"/>
          </p:cNvSpPr>
          <p:nvPr>
            <p:custDataLst>
              <p:tags r:id="rId4"/>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buFontTx/>
              <a:buNone/>
            </a:pP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】D</a:t>
            </a:r>
          </a:p>
          <a:p>
            <a:pPr eaLnBrk="1" hangingPunct="1">
              <a:buFontTx/>
              <a:buNone/>
            </a:pP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解析</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本题考查青少年的贡献作为。青少年要有</a:t>
            </a:r>
            <a:r>
              <a:rPr lang="zh-CN" altLang="zh-CN" smtClean="0">
                <a:solidFill>
                  <a:srgbClr val="FF0000"/>
                </a:solidFill>
                <a:latin typeface="微软雅黑" panose="020B0503020204020204" charset="-122"/>
                <a:ea typeface="微软雅黑" panose="020B0503020204020204" charset="-122"/>
                <a:cs typeface="微软雅黑" panose="020B0503020204020204" charset="-122"/>
              </a:rPr>
              <a:t>坚定理想信念</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，勇于创新实践，服务奉献社会，踏实苦干实干。①②③④都正确且符合题意。故选</a:t>
            </a:r>
            <a:r>
              <a:rPr lang="en-US" altLang="zh-CN" smtClean="0">
                <a:solidFill>
                  <a:srgbClr val="FF0000"/>
                </a:solidFill>
                <a:latin typeface="微软雅黑" panose="020B0503020204020204" charset="-122"/>
                <a:ea typeface="微软雅黑" panose="020B0503020204020204" charset="-122"/>
                <a:cs typeface="微软雅黑" panose="020B0503020204020204" charset="-122"/>
              </a:rPr>
              <a:t>D</a:t>
            </a:r>
            <a:r>
              <a:rPr lang="zh-CN" altLang="en-US" smtClean="0">
                <a:solidFill>
                  <a:srgbClr val="FF0000"/>
                </a:solidFill>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14337"/>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dk2">
                    <a:lumMod val="25000"/>
                  </a:schemeClr>
                </a:solidFill>
                <a:latin typeface="微软雅黑" panose="020B0503020204020204" charset="-122"/>
                <a:ea typeface="微软雅黑" panose="020B0503020204020204" charset="-122"/>
              </a:rPr>
              <a:t>强化训练</a:t>
            </a:r>
          </a:p>
        </p:txBody>
      </p:sp>
      <p:sp>
        <p:nvSpPr>
          <p:cNvPr id="3" name="文本占位符 14338"/>
          <p:cNvSpPr>
            <a:spLocks noGrp="1"/>
          </p:cNvSpPr>
          <p:nvPr>
            <p:custDataLst>
              <p:tags r:id="rId4"/>
            </p:custDataLst>
          </p:nvPr>
        </p:nvSpPr>
        <p:spPr>
          <a:xfrm>
            <a:off x="241935" y="1289050"/>
            <a:ext cx="8746490" cy="48374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关于未来的畅想总是那么美好，让人心存希望。没错，世界上的另外一种可能性永远存在。关于未来，我们可以大胆地畅想。为此我们（       ）</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①要把自己的爱好</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需求与国家的发展、世界的繁荣、人类的梦想相结合②不断地反思自己</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全面规划有意义的人生③要顺其自然，只是等待④要积极关切国家和民族的发展</a:t>
            </a:r>
          </a:p>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A. ①②③  B. ①②④ C. ②③④  D. ①②③④</a:t>
            </a:r>
          </a:p>
        </p:txBody>
      </p:sp>
      <p:sp>
        <p:nvSpPr>
          <p:cNvPr id="4" name="文本框 3"/>
          <p:cNvSpPr txBox="1"/>
          <p:nvPr/>
        </p:nvSpPr>
        <p:spPr>
          <a:xfrm>
            <a:off x="5991860" y="1958340"/>
            <a:ext cx="1287780" cy="922020"/>
          </a:xfrm>
          <a:prstGeom prst="rect">
            <a:avLst/>
          </a:prstGeom>
          <a:noFill/>
        </p:spPr>
        <p:txBody>
          <a:bodyPr wrap="square" rtlCol="0">
            <a:spAutoFit/>
          </a:bodyPr>
          <a:lstStyle/>
          <a:p>
            <a:r>
              <a:rPr lang="en-US" altLang="zh-CN" sz="5400">
                <a:solidFill>
                  <a:srgbClr val="FF0000"/>
                </a:solidFill>
              </a:rPr>
              <a:t>B</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468313" y="692150"/>
            <a:ext cx="8218487" cy="543401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走向毕业的过程，也是不断走向成熟的过程，让我们带着自信、憧憬和期待踏上新的征程。踏上新征程，我们（      ）</a:t>
            </a:r>
          </a:p>
          <a:p>
            <a:pPr eaLnBrk="1" hangingPunct="1"/>
            <a:r>
              <a:rPr lang="zh-CN" altLang="en-US" smtClean="0">
                <a:solidFill>
                  <a:schemeClr val="dk1"/>
                </a:solidFill>
                <a:latin typeface="微软雅黑" panose="020B0503020204020204" charset="-122"/>
                <a:ea typeface="微软雅黑" panose="020B0503020204020204" charset="-122"/>
                <a:cs typeface="微软雅黑" panose="020B0503020204020204" charset="-122"/>
              </a:rPr>
              <a:t>①要做好准备，抓住机会  ②要善于创造机会，成就自己</a:t>
            </a:r>
          </a:p>
          <a:p>
            <a:pPr eaLnBrk="1" hangingPunct="1"/>
            <a:r>
              <a:rPr lang="zh-CN" altLang="en-US" smtClean="0">
                <a:solidFill>
                  <a:schemeClr val="dk1"/>
                </a:solidFill>
                <a:latin typeface="微软雅黑" panose="020B0503020204020204" charset="-122"/>
                <a:ea typeface="微软雅黑" panose="020B0503020204020204" charset="-122"/>
                <a:cs typeface="微软雅黑" panose="020B0503020204020204" charset="-122"/>
              </a:rPr>
              <a:t>③不计代价，追求梦想    ④勇往直前，朝着既定目标，去迎接考验</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A. ①②③           B. ①③④        C. ②③④         D. ①②④</a:t>
            </a:r>
          </a:p>
        </p:txBody>
      </p:sp>
      <p:sp>
        <p:nvSpPr>
          <p:cNvPr id="4" name="文本框 3"/>
          <p:cNvSpPr txBox="1"/>
          <p:nvPr/>
        </p:nvSpPr>
        <p:spPr>
          <a:xfrm>
            <a:off x="6107430" y="1482725"/>
            <a:ext cx="1287780" cy="922020"/>
          </a:xfrm>
          <a:prstGeom prst="rect">
            <a:avLst/>
          </a:prstGeom>
          <a:noFill/>
        </p:spPr>
        <p:txBody>
          <a:bodyPr wrap="square" rtlCol="0">
            <a:spAutoFit/>
          </a:bodyPr>
          <a:lstStyle/>
          <a:p>
            <a:r>
              <a:rPr lang="en-US" altLang="zh-CN" sz="5400">
                <a:solidFill>
                  <a:srgbClr val="FF0000"/>
                </a:solidFill>
              </a:rPr>
              <a:t>D</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395288" y="404813"/>
            <a:ext cx="8291512" cy="572135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3.</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成功意味着百分之一的灵感和百分之九十九的汗水，勤奋是成功的第一要素。这句格言带给我们的启示是（     ）</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A</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．只要勤奋就能取得事业的成功</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B</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．面向未来，要有脚踏实地的行动</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C</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．崇高的理想是激励人们前进的不懈动力</a:t>
            </a:r>
          </a:p>
          <a:p>
            <a:pPr eaLnBrk="1" hangingPunct="1"/>
            <a:r>
              <a:rPr lang="en-US" altLang="zh-CN" smtClean="0">
                <a:solidFill>
                  <a:schemeClr val="dk1"/>
                </a:solidFill>
                <a:latin typeface="微软雅黑" panose="020B0503020204020204" charset="-122"/>
                <a:ea typeface="微软雅黑" panose="020B0503020204020204" charset="-122"/>
                <a:cs typeface="微软雅黑" panose="020B0503020204020204" charset="-122"/>
              </a:rPr>
              <a:t>D</a:t>
            </a:r>
            <a:r>
              <a:rPr lang="zh-CN" altLang="en-US" smtClean="0">
                <a:solidFill>
                  <a:schemeClr val="dk1"/>
                </a:solidFill>
                <a:latin typeface="微软雅黑" panose="020B0503020204020204" charset="-122"/>
                <a:ea typeface="微软雅黑" panose="020B0503020204020204" charset="-122"/>
                <a:cs typeface="微软雅黑" panose="020B0503020204020204" charset="-122"/>
              </a:rPr>
              <a:t>．良好的合作是事业成功的土壤</a:t>
            </a:r>
          </a:p>
        </p:txBody>
      </p:sp>
      <p:sp>
        <p:nvSpPr>
          <p:cNvPr id="4" name="文本框 3"/>
          <p:cNvSpPr txBox="1"/>
          <p:nvPr/>
        </p:nvSpPr>
        <p:spPr>
          <a:xfrm>
            <a:off x="4881880" y="1209040"/>
            <a:ext cx="1287780" cy="922020"/>
          </a:xfrm>
          <a:prstGeom prst="rect">
            <a:avLst/>
          </a:prstGeom>
          <a:noFill/>
        </p:spPr>
        <p:txBody>
          <a:bodyPr wrap="square" rtlCol="0">
            <a:spAutoFit/>
          </a:bodyPr>
          <a:lstStyle/>
          <a:p>
            <a:r>
              <a:rPr lang="en-US" altLang="zh-CN" sz="5400">
                <a:solidFill>
                  <a:srgbClr val="FF0000"/>
                </a:solidFill>
              </a:rPr>
              <a:t>B</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6145"/>
          <p:cNvSpPr>
            <a:spLocks noGrp="1"/>
          </p:cNvSpPr>
          <p:nvPr/>
        </p:nvSpPr>
        <p:spPr>
          <a:xfrm>
            <a:off x="457200" y="-317"/>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b="1" dirty="0" smtClean="0">
                <a:solidFill>
                  <a:srgbClr val="FF0000"/>
                </a:solidFill>
                <a:latin typeface="微软雅黑" panose="020B0503020204020204" charset="-122"/>
                <a:ea typeface="微软雅黑" panose="020B0503020204020204" charset="-122"/>
                <a:sym typeface="宋体" panose="02010600030101010101" pitchFamily="2" charset="-122"/>
              </a:rPr>
              <a:t>复习导入</a:t>
            </a:r>
          </a:p>
        </p:txBody>
      </p:sp>
      <p:sp>
        <p:nvSpPr>
          <p:cNvPr id="3" name="文本占位符 6146"/>
          <p:cNvSpPr>
            <a:spLocks noGrp="1"/>
          </p:cNvSpPr>
          <p:nvPr>
            <p:custDataLst>
              <p:tags r:id="rId3"/>
            </p:custDataLst>
          </p:nvPr>
        </p:nvSpPr>
        <p:spPr>
          <a:xfrm>
            <a:off x="0" y="910590"/>
            <a:ext cx="9144635" cy="4390618"/>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50000"/>
              </a:lnSpc>
              <a:buFontTx/>
              <a:buNone/>
            </a:pP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          中</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共中央、国务院2020年1月10日上午在北京隆重举行国家科学技术奖励大会。中共中央总书记、国家主席、中央军委主席习近平首先向获得2019年度国家最高科学技术奖的原中国船舶重工集团公司第七一九研究所黄旭华院士和中国科学院大气物理研究所曾庆存院士颁发奖章、证书，同他们热情握手表示祝贺，并请他们到主席台就座。</a:t>
            </a:r>
          </a:p>
        </p:txBody>
      </p:sp>
      <p:pic>
        <p:nvPicPr>
          <p:cNvPr id="4" name="图片 33" descr="IMG_25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7146925" y="4476750"/>
            <a:ext cx="1695450" cy="2307590"/>
          </a:xfrm>
          <a:prstGeom prst="rect">
            <a:avLst/>
          </a:prstGeom>
          <a:noFill/>
          <a:ln w="9525">
            <a:noFill/>
          </a:ln>
        </p:spPr>
      </p:pic>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395288" y="476250"/>
            <a:ext cx="8291512" cy="564991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牢记习近平总书记的嘱托“只争朝夕，不负韶华。”踏上新征程的我们应如何抓住机遇，迎接挑战。我们要（      ）</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①树立远大理想，热爱伟大祖国，担当时代责任</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②勇于砥砺奋斗，练就过硬本领，锤炼品德修为</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③要珍惜这个时代、担负时代使命，在担当中历练，在尽责中成长，努力成为德智体美劳全面发展的社会主义建设者和接班人</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④让我们带着自信，带着憧憬，带着期待，踏上新征程</a:t>
            </a:r>
          </a:p>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．①②③</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．①②④</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．②③④	</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．①②③④</a:t>
            </a:r>
          </a:p>
        </p:txBody>
      </p:sp>
      <p:sp>
        <p:nvSpPr>
          <p:cNvPr id="4" name="文本框 3"/>
          <p:cNvSpPr txBox="1"/>
          <p:nvPr/>
        </p:nvSpPr>
        <p:spPr>
          <a:xfrm>
            <a:off x="3254375" y="1137285"/>
            <a:ext cx="1287780" cy="922020"/>
          </a:xfrm>
          <a:prstGeom prst="rect">
            <a:avLst/>
          </a:prstGeom>
          <a:noFill/>
        </p:spPr>
        <p:txBody>
          <a:bodyPr wrap="square" rtlCol="0">
            <a:spAutoFit/>
          </a:bodyPr>
          <a:lstStyle/>
          <a:p>
            <a:r>
              <a:rPr lang="en-US" altLang="zh-CN" sz="5400">
                <a:solidFill>
                  <a:srgbClr val="FF0000"/>
                </a:solidFill>
              </a:rPr>
              <a:t>D</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250825" y="620713"/>
            <a:ext cx="8435975" cy="550545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九年级的学生即将面临毕业，是继续升入普通高中还是上职业高中？上普通中学还是上重点中学？是直接就业还是参加一些就业培训？这是摆在每一个即将毕业的初中学生面前的实际问题</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）请你实事求是地反思一下自己的学习现状并谈谈你的升学打算？</a:t>
            </a:r>
          </a:p>
          <a:p>
            <a:pPr eaLnBrk="1" hangingPunct="1"/>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smtClean="0">
                <a:solidFill>
                  <a:schemeClr val="dk1"/>
                </a:solidFill>
                <a:latin typeface="微软雅黑" panose="020B0503020204020204" charset="-122"/>
                <a:ea typeface="微软雅黑" panose="020B0503020204020204" charset="-122"/>
                <a:cs typeface="微软雅黑" panose="020B0503020204020204" charset="-122"/>
              </a:rPr>
              <a:t>）亲爱的同学，相信经过你的深思熟虑，你一定会做出适合自己的选择，请你结合自己的经验，为升学中仍处于迷惑状态的同学提出合理化建议，帮助他们做出更适合自己的选择？</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2"/>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cs typeface="微软雅黑" panose="020B0503020204020204" charset="-122"/>
              </a:rPr>
              <a:t>答案</a:t>
            </a:r>
            <a:endParaRPr lang="en-US" altLang="zh-CN" smtClean="0">
              <a:solidFill>
                <a:schemeClr val="dk2">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3" name="Rectangle 3"/>
          <p:cNvSpPr>
            <a:spLocks noGrp="1"/>
          </p:cNvSpPr>
          <p:nvPr>
            <p:custDataLst>
              <p:tags r:id="rId4"/>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z="2800" smtClean="0">
                <a:solidFill>
                  <a:schemeClr val="dk1"/>
                </a:solidFill>
                <a:latin typeface="微软雅黑" panose="020B0503020204020204" charset="-122"/>
                <a:ea typeface="微软雅黑" panose="020B0503020204020204" charset="-122"/>
                <a:cs typeface="微软雅黑" panose="020B0503020204020204" charset="-122"/>
              </a:rPr>
              <a:t>5. </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）首先，我对自己考取高中信心十足。其次，为实现目标，我会不断增强自身实力，提高自身素质，另外，我还要有一种脚踏实地、全力以赴的精神；</a:t>
            </a:r>
          </a:p>
          <a:p>
            <a:pPr eaLnBrk="1" hangingPunct="1"/>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smtClean="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smtClean="0">
                <a:solidFill>
                  <a:srgbClr val="FF0000"/>
                </a:solidFill>
                <a:latin typeface="微软雅黑" panose="020B0503020204020204" charset="-122"/>
                <a:ea typeface="微软雅黑" panose="020B0503020204020204" charset="-122"/>
                <a:cs typeface="微软雅黑" panose="020B0503020204020204" charset="-122"/>
              </a:rPr>
              <a:t>）不要被假象迷惑；不要埋没自己；不要被偏见左右；听听父母、老师或朋友的意见；正确认识自己，反思自己的优缺点；找准自己的位置，把握人生的方向，从而在属于自己的位置上，活出自己的阳光，亮出自己的风采。</a:t>
            </a:r>
          </a:p>
        </p:txBody>
      </p:sp>
      <p:pic>
        <p:nvPicPr>
          <p:cNvPr id="7" name="New picture" hidden="1"/>
          <p:cNvPicPr/>
          <p:nvPr/>
        </p:nvPicPr>
        <p:blipFill>
          <a:blip r:embed="rId7"/>
          <a:stretch>
            <a:fillRect/>
          </a:stretch>
        </p:blipFill>
        <p:spPr>
          <a:xfrm>
            <a:off x="10541000" y="12661900"/>
            <a:ext cx="444500" cy="317500"/>
          </a:xfrm>
          <a:prstGeom prst="cube">
            <a:avLst/>
          </a:prstGeom>
        </p:spPr>
      </p:pic>
      <p:pic>
        <p:nvPicPr>
          <p:cNvPr id="8" name="New picture"/>
          <p:cNvPicPr/>
          <p:nvPr/>
        </p:nvPicPr>
        <p:blipFill>
          <a:blip r:embed="rId8"/>
          <a:stretch>
            <a:fillRect/>
          </a:stretch>
        </p:blipFill>
        <p:spPr>
          <a:xfrm>
            <a:off x="11328400" y="12407900"/>
            <a:ext cx="317500" cy="228600"/>
          </a:xfrm>
          <a:prstGeom prst="cub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8166" y="4392141"/>
            <a:ext cx="7247667"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2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模板：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模板：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2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396305" y="3097345"/>
            <a:ext cx="4103687"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612106" y="325852"/>
            <a:ext cx="5919787"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4529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6"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1"/>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dk2">
                    <a:lumMod val="25000"/>
                  </a:schemeClr>
                </a:solidFill>
                <a:latin typeface="微软雅黑" panose="020B0503020204020204" charset="-122"/>
                <a:ea typeface="微软雅黑" panose="020B0503020204020204" charset="-122"/>
              </a:rPr>
              <a:t>复习目标</a:t>
            </a:r>
          </a:p>
        </p:txBody>
      </p:sp>
      <p:sp>
        <p:nvSpPr>
          <p:cNvPr id="3" name="内容占位符 2"/>
          <p:cNvSpPr>
            <a:spLocks noGrp="1"/>
          </p:cNvSpPr>
          <p:nvPr>
            <p:custDataLst>
              <p:tags r:id="rId4"/>
            </p:custDataLst>
          </p:nvPr>
        </p:nvSpPr>
        <p:spPr>
          <a:xfrm>
            <a:off x="456565" y="1628800"/>
            <a:ext cx="8230235" cy="481330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了解初中生活之后的发展路径与内容，理解学习与实践的意义。</a:t>
            </a:r>
          </a:p>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学会畅想、规划未来，学会与他人沟通交流。</a:t>
            </a:r>
          </a:p>
          <a:p>
            <a:pPr eaLnBrk="1" hangingPunct="1"/>
            <a:r>
              <a:rPr lang="en-US" altLang="zh-CN" sz="2800" dirty="0" smtClean="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rPr>
              <a:t>关心国家发展，自觉将个人成长与国家发展联系起来，增强服务国家和社会的意识，增强社会责任感。</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1"/>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dk2">
                    <a:lumMod val="25000"/>
                  </a:schemeClr>
                </a:solidFill>
                <a:latin typeface="微软雅黑" panose="020B0503020204020204" charset="-122"/>
                <a:ea typeface="微软雅黑" panose="020B0503020204020204" charset="-122"/>
              </a:rPr>
              <a:t>自主学习</a:t>
            </a:r>
          </a:p>
        </p:txBody>
      </p:sp>
      <p:sp>
        <p:nvSpPr>
          <p:cNvPr id="3" name="内容占位符 2"/>
          <p:cNvSpPr>
            <a:spLocks noGrp="1"/>
          </p:cNvSpPr>
          <p:nvPr/>
        </p:nvSpPr>
        <p:spPr>
          <a:xfrm>
            <a:off x="457200" y="1600201"/>
            <a:ext cx="8229600" cy="2476872"/>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eaLnBrk="1" hangingPunct="1">
              <a:buFontTx/>
              <a:buNone/>
            </a:pPr>
            <a:r>
              <a:rPr lang="zh-CN" altLang="en-US" b="1" dirty="0" smtClean="0">
                <a:solidFill>
                  <a:srgbClr val="FF0000"/>
                </a:solidFill>
                <a:latin typeface="微软雅黑" panose="020B0503020204020204" charset="-122"/>
                <a:ea typeface="微软雅黑" panose="020B0503020204020204" charset="-122"/>
                <a:cs typeface="微软雅黑" panose="020B0503020204020204" charset="-122"/>
                <a:sym typeface="+mn-ea"/>
              </a:rPr>
              <a:t>请同学们认真阅读课本</a:t>
            </a:r>
            <a:r>
              <a:rPr lang="en-US" altLang="zh-CN" b="1" dirty="0" smtClean="0">
                <a:solidFill>
                  <a:srgbClr val="FF0000"/>
                </a:solidFill>
                <a:latin typeface="微软雅黑" panose="020B0503020204020204" charset="-122"/>
                <a:ea typeface="微软雅黑" panose="020B0503020204020204" charset="-122"/>
                <a:cs typeface="微软雅黑" panose="020B0503020204020204" charset="-122"/>
                <a:sym typeface="+mn-ea"/>
              </a:rPr>
              <a:t>P87—91</a:t>
            </a:r>
            <a:r>
              <a:rPr lang="zh-CN" altLang="en-US" b="1" dirty="0" smtClean="0">
                <a:solidFill>
                  <a:srgbClr val="FF0000"/>
                </a:solidFill>
                <a:latin typeface="微软雅黑" panose="020B0503020204020204" charset="-122"/>
                <a:ea typeface="微软雅黑" panose="020B0503020204020204" charset="-122"/>
                <a:cs typeface="微软雅黑" panose="020B0503020204020204" charset="-122"/>
                <a:sym typeface="+mn-ea"/>
              </a:rPr>
              <a:t>内容，思考下列问题，并在课本上做标记。</a:t>
            </a:r>
          </a:p>
          <a:p>
            <a:pPr marL="0" indent="0"/>
            <a:r>
              <a:rPr lang="en-US" altLang="zh-CN" b="1" dirty="0" smtClean="0">
                <a:solidFill>
                  <a:schemeClr val="dk1"/>
                </a:solidFill>
                <a:latin typeface="微软雅黑" panose="020B0503020204020204" charset="-122"/>
                <a:ea typeface="微软雅黑" panose="020B0503020204020204" charset="-122"/>
                <a:cs typeface="微软雅黑" panose="020B0503020204020204" charset="-122"/>
              </a:rPr>
              <a:t>1.</a:t>
            </a:r>
            <a:r>
              <a:rPr lang="zh-CN" altLang="en-US" b="1" dirty="0" smtClean="0">
                <a:solidFill>
                  <a:schemeClr val="dk1"/>
                </a:solidFill>
                <a:latin typeface="微软雅黑" panose="020B0503020204020204" charset="-122"/>
                <a:ea typeface="微软雅黑" panose="020B0503020204020204" charset="-122"/>
                <a:cs typeface="微软雅黑" panose="020B0503020204020204" charset="-122"/>
              </a:rPr>
              <a:t>为什么要畅想未来？</a:t>
            </a:r>
          </a:p>
          <a:p>
            <a:pPr marL="0" indent="0"/>
            <a:r>
              <a:rPr lang="en-US" altLang="zh-CN" b="1" dirty="0"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b="1" dirty="0" smtClean="0">
                <a:solidFill>
                  <a:schemeClr val="dk1"/>
                </a:solidFill>
                <a:latin typeface="微软雅黑" panose="020B0503020204020204" charset="-122"/>
                <a:ea typeface="微软雅黑" panose="020B0503020204020204" charset="-122"/>
                <a:cs typeface="微软雅黑" panose="020B0503020204020204" charset="-122"/>
              </a:rPr>
              <a:t>如何畅想未来？</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1"/>
          <p:cNvSpPr>
            <a:spLocks noGrp="1"/>
          </p:cNvSpPr>
          <p:nvPr>
            <p:custDataLst>
              <p:tags r:id="rId3"/>
            </p:custDataLst>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mtClean="0">
                <a:solidFill>
                  <a:schemeClr val="dk2">
                    <a:lumMod val="25000"/>
                  </a:schemeClr>
                </a:solidFill>
                <a:latin typeface="微软雅黑" panose="020B0503020204020204" charset="-122"/>
                <a:ea typeface="微软雅黑" panose="020B0503020204020204" charset="-122"/>
              </a:rPr>
              <a:t>知识结构</a:t>
            </a:r>
          </a:p>
        </p:txBody>
      </p:sp>
      <p:pic>
        <p:nvPicPr>
          <p:cNvPr id="3" name="图片 1" descr="QQ截图20200806035902"/>
          <p:cNvPicPr>
            <a:picLocks noChangeAspect="1" noChangeArrowheads="1"/>
          </p:cNvPicPr>
          <p:nvPr/>
        </p:nvPicPr>
        <p:blipFill>
          <a:blip r:embed="rId6"/>
          <a:stretch>
            <a:fillRect/>
          </a:stretch>
        </p:blipFill>
        <p:spPr>
          <a:xfrm>
            <a:off x="270034" y="1556792"/>
            <a:ext cx="8424862" cy="3889375"/>
          </a:xfrm>
          <a:prstGeom prst="rect">
            <a:avLst/>
          </a:prstGeom>
          <a:noFill/>
          <a:ln w="9525">
            <a:noFill/>
            <a:miter lim="800000"/>
          </a:ln>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7169"/>
          <p:cNvSpPr>
            <a:spLocks noGrp="1"/>
          </p:cNvSpPr>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000" b="1" dirty="0" smtClean="0">
                <a:solidFill>
                  <a:srgbClr val="FF0000"/>
                </a:solidFill>
                <a:latin typeface="微软雅黑" panose="020B0503020204020204" charset="-122"/>
                <a:ea typeface="微软雅黑" panose="020B0503020204020204" charset="-122"/>
                <a:sym typeface="宋体" panose="02010600030101010101" pitchFamily="2" charset="-122"/>
              </a:rPr>
              <a:t>知识清单</a:t>
            </a:r>
          </a:p>
        </p:txBody>
      </p:sp>
      <p:sp>
        <p:nvSpPr>
          <p:cNvPr id="3" name="文本占位符 7170"/>
          <p:cNvSpPr>
            <a:spLocks noGrp="1"/>
          </p:cNvSpPr>
          <p:nvPr>
            <p:custDataLst>
              <p:tags r:id="rId3"/>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r>
              <a:rPr lang="en-US" altLang="zh-CN" b="1" dirty="0" smtClean="0">
                <a:solidFill>
                  <a:schemeClr val="dk1"/>
                </a:solidFill>
                <a:latin typeface="微软雅黑" panose="020B0503020204020204" charset="-122"/>
                <a:ea typeface="微软雅黑" panose="020B0503020204020204" charset="-122"/>
                <a:cs typeface="微软雅黑" panose="020B0503020204020204" charset="-122"/>
              </a:rPr>
              <a:t>1.</a:t>
            </a:r>
            <a:r>
              <a:rPr lang="zh-CN" altLang="en-US" b="1" dirty="0" smtClean="0">
                <a:solidFill>
                  <a:schemeClr val="dk1"/>
                </a:solidFill>
                <a:latin typeface="微软雅黑" panose="020B0503020204020204" charset="-122"/>
                <a:ea typeface="微软雅黑" panose="020B0503020204020204" charset="-122"/>
                <a:cs typeface="微软雅黑" panose="020B0503020204020204" charset="-122"/>
              </a:rPr>
              <a:t>为什么要畅想未来？</a:t>
            </a:r>
            <a:endParaRPr lang="zh-CN" altLang="en-US" dirty="0" smtClean="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畅想未来是为了丰富自己的生命，提升生命的质量，延伸生命的宽度和广度，更是为了很好地服务社会和国家。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Rectangle 3"/>
          <p:cNvSpPr>
            <a:spLocks noGrp="1"/>
          </p:cNvSpPr>
          <p:nvPr>
            <p:custDataLst>
              <p:tags r:id="rId3"/>
            </p:custDataLst>
          </p:nvPr>
        </p:nvSpPr>
        <p:spPr>
          <a:xfrm>
            <a:off x="395288" y="549275"/>
            <a:ext cx="8291512" cy="5576888"/>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nSpc>
                <a:spcPct val="90000"/>
              </a:lnSpc>
            </a:pPr>
            <a:r>
              <a:rPr lang="en-US" altLang="zh-CN" sz="2800" b="1" dirty="0" smtClean="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b="1" dirty="0" smtClean="0">
                <a:solidFill>
                  <a:schemeClr val="dk1"/>
                </a:solidFill>
                <a:latin typeface="微软雅黑" panose="020B0503020204020204" charset="-122"/>
                <a:ea typeface="微软雅黑" panose="020B0503020204020204" charset="-122"/>
                <a:cs typeface="微软雅黑" panose="020B0503020204020204" charset="-122"/>
              </a:rPr>
              <a:t>如何畅想未来？</a:t>
            </a:r>
            <a:endParaRPr lang="zh-CN" altLang="en-US" sz="28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90000"/>
              </a:lnSpc>
            </a:pP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）需要开阔的视野，把自己的爱好、需要与国家的发展、世界的繁荣、人类的梦想相结合。</a:t>
            </a:r>
          </a:p>
          <a:p>
            <a:pPr>
              <a:lnSpc>
                <a:spcPct val="90000"/>
              </a:lnSpc>
            </a:pP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）要激发兴趣，大胆尝试，积极行动，不断地反思自己，全面规划有意义的人生。</a:t>
            </a:r>
          </a:p>
          <a:p>
            <a:pPr>
              <a:lnSpc>
                <a:spcPct val="90000"/>
              </a:lnSpc>
            </a:pP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）既需要对未来有美好的憧憬，也需要有脚踏实地的行动。不仅要正确理解自己的人生规划，而且要</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积</a:t>
            </a:r>
            <a:endPar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endParaRPr>
          </a:p>
          <a:p>
            <a:pPr>
              <a:lnSpc>
                <a:spcPct val="90000"/>
              </a:lnSpc>
            </a:pP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4</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rPr>
              <a:t>）极关切国家和民族的发展，关注人类与世界发展的前途和命运，在学习和实践中走向未来。</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17409"/>
          <p:cNvSpPr>
            <a:spLocks noGrp="1"/>
          </p:cNvSpPr>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000" b="1" dirty="0" smtClean="0">
                <a:solidFill>
                  <a:srgbClr val="FF0000"/>
                </a:solidFill>
                <a:latin typeface="微软雅黑" panose="020B0503020204020204" charset="-122"/>
                <a:ea typeface="微软雅黑" panose="020B0503020204020204" charset="-122"/>
                <a:cs typeface="微软雅黑" panose="020B0503020204020204" charset="-122"/>
              </a:rPr>
              <a:t>问题探究</a:t>
            </a:r>
            <a:r>
              <a:rPr lang="zh-CN" altLang="en-US" sz="4000" b="1" dirty="0" smtClean="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r>
            <a:br>
              <a:rPr lang="zh-CN" altLang="en-US" sz="4000" b="1" dirty="0" smtClean="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br>
            <a:endParaRPr lang="zh-CN" altLang="en-US" sz="4000" b="1" dirty="0" smtClean="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3" name="文本占位符 17410"/>
          <p:cNvSpPr>
            <a:spLocks noGrp="1"/>
          </p:cNvSpPr>
          <p:nvPr>
            <p:custDataLst>
              <p:tags r:id="rId3"/>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zh-CN" altLang="en-US" dirty="0" smtClean="0">
                <a:solidFill>
                  <a:schemeClr val="dk1"/>
                </a:solidFill>
                <a:latin typeface="微软雅黑" panose="020B0503020204020204" charset="-122"/>
                <a:ea typeface="微软雅黑" panose="020B0503020204020204" charset="-122"/>
                <a:cs typeface="微软雅黑" panose="020B0503020204020204" charset="-122"/>
              </a:rPr>
              <a:t>有人认为，畅想就是要预设未来上什么学校</a:t>
            </a:r>
            <a:r>
              <a:rPr lang="en-US" altLang="zh-CN"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dirty="0" smtClean="0">
                <a:solidFill>
                  <a:schemeClr val="dk1"/>
                </a:solidFill>
                <a:latin typeface="微软雅黑" panose="020B0503020204020204" charset="-122"/>
                <a:ea typeface="微软雅黑" panose="020B0503020204020204" charset="-122"/>
                <a:cs typeface="微软雅黑" panose="020B0503020204020204" charset="-122"/>
              </a:rPr>
              <a:t>从事什么工作。</a:t>
            </a:r>
          </a:p>
          <a:p>
            <a:pPr eaLnBrk="1" hangingPunct="1"/>
            <a:r>
              <a:rPr lang="zh-CN" altLang="en-US" dirty="0" smtClean="0">
                <a:solidFill>
                  <a:schemeClr val="dk1"/>
                </a:solidFill>
                <a:latin typeface="微软雅黑" panose="020B0503020204020204" charset="-122"/>
                <a:ea typeface="微软雅黑" panose="020B0503020204020204" charset="-122"/>
                <a:cs typeface="微软雅黑" panose="020B0503020204020204" charset="-122"/>
              </a:rPr>
              <a:t>点拨：</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这种观点是错误的。畅想未来不是仅仅预设未来上什么学校</a:t>
            </a:r>
            <a:r>
              <a:rPr lang="en-US" altLang="zh-CN"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从事什么工作，而是要激发兴趣</a:t>
            </a:r>
            <a:r>
              <a:rPr lang="en-US" altLang="zh-CN"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大胆尝试</a:t>
            </a:r>
            <a:r>
              <a:rPr lang="en-US" altLang="zh-CN"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积极行动</a:t>
            </a:r>
            <a:r>
              <a:rPr lang="en-US" altLang="zh-CN"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不断地反思自己</a:t>
            </a:r>
            <a:r>
              <a:rPr lang="en-US" altLang="zh-CN"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全面规划有意义的人生。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图片 5" descr="1_pic_quater_left_down"/>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0" y="6317297"/>
            <a:ext cx="540068" cy="540068"/>
          </a:xfrm>
          <a:prstGeom prst="rect">
            <a:avLst/>
          </a:prstGeom>
        </p:spPr>
      </p:pic>
      <p:sp>
        <p:nvSpPr>
          <p:cNvPr id="2" name="标题 9217"/>
          <p:cNvSpPr>
            <a:spLocks noGrp="1"/>
          </p:cNvSpPr>
          <p:nvPr/>
        </p:nvSpPr>
        <p:spPr>
          <a:xfrm>
            <a:off x="457200" y="274638"/>
            <a:ext cx="8229600" cy="1143000"/>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b="1" smtClean="0">
                <a:solidFill>
                  <a:srgbClr val="FF0000"/>
                </a:solidFill>
                <a:latin typeface="微软雅黑" panose="020B0503020204020204" charset="-122"/>
                <a:ea typeface="微软雅黑" panose="020B0503020204020204" charset="-122"/>
                <a:sym typeface="宋体" panose="02010600030101010101" pitchFamily="2" charset="-122"/>
              </a:rPr>
              <a:t>典例精析</a:t>
            </a:r>
          </a:p>
        </p:txBody>
      </p:sp>
      <p:sp>
        <p:nvSpPr>
          <p:cNvPr id="3" name="文本占位符 9218"/>
          <p:cNvSpPr>
            <a:spLocks noGrp="1"/>
          </p:cNvSpPr>
          <p:nvPr>
            <p:custDataLst>
              <p:tags r:id="rId3"/>
            </p:custDataLst>
          </p:nvPr>
        </p:nvSpPr>
        <p:spPr>
          <a:xfrm>
            <a:off x="457200" y="1600200"/>
            <a:ext cx="8229600" cy="45259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2019</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四川凉山）习近平在纪念五四运动</a:t>
            </a:r>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周年大会上的讲话中指出，新时代中国青年要树立远大理 想。青年的理想信念关乎国家未来。衷心希望新时代中国青年积极拥抱新时代、奋进新 时代，让青春在为祖国、为人民、为民族、为人类的奉献中焕发出更加绚丽的光彩！下列关于理想与现实的关系理解不正确的是 （   ）</a:t>
            </a:r>
          </a:p>
          <a:p>
            <a:pPr eaLnBrk="1" hangingPunct="1"/>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．理想来源于现实，客观的现实是理想的基础 </a:t>
            </a:r>
          </a:p>
          <a:p>
            <a:pPr eaLnBrk="1" hangingPunct="1"/>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．理想不等于现实，理想与现实是有距离的 </a:t>
            </a:r>
          </a:p>
          <a:p>
            <a:pPr eaLnBrk="1" hangingPunct="1"/>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．只要坚持不懈，理想就一定能转化为现实 </a:t>
            </a:r>
          </a:p>
          <a:p>
            <a:pPr eaLnBrk="1" hangingPunct="1"/>
            <a:r>
              <a:rPr lang="en-US" altLang="zh-CN" sz="2400" dirty="0" smtClean="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．要将理想转化为现实，需要艰苦的奋斗和不懈的努力 </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SLIDE_BACKGROUND_TYPE" val="general"/>
  <p:tag name="WM_BEAUTIFY_SHAPE_IDENTITY" val="{5f4a08b3-250f-474a-9931-0682e5a868a1}"/>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02.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09.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SLIDE_BACKGROUND_TYPE" val="general"/>
  <p:tag name="WM_BEAUTIFY_SHAPE_IDENTITY" val="{ac7d4da7-8094-4e5e-8af3-d61b72ae31b6}"/>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12.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113.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16.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SLIDE_BACKGROUND_TYPE" val="general"/>
  <p:tag name="WM_BEAUTIFY_SHAPE_IDENTITY" val="{adec911a-5f78-4735-9ce0-7105272b507c}"/>
</p:tagLst>
</file>

<file path=ppt/tags/tag120.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23.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27.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3.xml><?xml version="1.0" encoding="utf-8"?>
<p:tagLst xmlns:a="http://schemas.openxmlformats.org/drawingml/2006/main" xmlns:r="http://schemas.openxmlformats.org/officeDocument/2006/relationships" xmlns:p="http://schemas.openxmlformats.org/presentationml/2006/main">
  <p:tag name="KSO_WM_SLIDE_BACKGROUND_TYPE" val="general"/>
  <p:tag name="WM_BEAUTIFY_SHAPE_IDENTITY" val="{779c2121-847e-432c-9392-e53f9de4968c}"/>
</p:tagLst>
</file>

<file path=ppt/tags/tag130.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33.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36.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139.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SLIDE_BACKGROUND_TYPE" val="general"/>
  <p:tag name="WM_BEAUTIFY_SHAPE_IDENTITY" val="{40b73344-f684-40bc-870a-08e647025ab4}"/>
</p:tagLst>
</file>

<file path=ppt/tags/tag140.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IGNORE_FIXCOLOR" val="1"/>
  <p:tag name="KSO_WM_UNIT_SUBTYPE" val="h"/>
  <p:tag name="KSO_WM_UNIT_TYPE" val="i"/>
  <p:tag name="WM_BEAUTIFY_SHAPE_IDENTITY" val="{c059982d-1541-42ee-ab3c-0977c7d47473}"/>
</p:tagLst>
</file>

<file path=ppt/tags/tag16.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cc751b43-458c-4e17-a33e-a51b68538bbe}"/>
</p:tagLst>
</file>

<file path=ppt/tags/tag17.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d83782e9-45c2-41bf-b779-cf90f3901d45}"/>
</p:tagLst>
</file>

<file path=ppt/tags/tag18.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c4cf2bea-f46e-415c-9d6e-9690eca478f8}"/>
</p:tagLst>
</file>

<file path=ppt/tags/tag19.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55155cab-5b70-49d1-833c-06688b5a46f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75"/>
</p:tagLst>
</file>

<file path=ppt/tags/tag20.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5ff940c7-699d-4e88-8292-47f18b7d183f}"/>
</p:tagLst>
</file>

<file path=ppt/tags/tag21.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fa6f8989-8aa2-42ca-9ed9-d49c48894b34}"/>
</p:tagLst>
</file>

<file path=ppt/tags/tag22.xml><?xml version="1.0" encoding="utf-8"?>
<p:tagLst xmlns:a="http://schemas.openxmlformats.org/drawingml/2006/main" xmlns:r="http://schemas.openxmlformats.org/officeDocument/2006/relationships" xmlns:p="http://schemas.openxmlformats.org/presentationml/2006/main">
  <p:tag name="KSO_WM_SLIDE_BACKGROUND_TYPE" val="frame"/>
  <p:tag name="WM_BEAUTIFY_SHAPE_IDENTITY" val="{471f14e0-a912-4613-98a2-7c39cb7999ee}"/>
</p:tagLst>
</file>

<file path=ppt/tags/tag2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IGNORE_FIXCOLOR" val="1"/>
  <p:tag name="KSO_WM_UNIT_SUBTYPE" val="h"/>
  <p:tag name="KSO_WM_UNIT_TYPE" val="i"/>
  <p:tag name="WM_BEAUTIFY_SHAPE_IDENTITY" val="{c820ce4f-a95a-4d23-bc5a-8d19656dbacb}"/>
</p:tagLst>
</file>

<file path=ppt/tags/tag24.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0b4446dd-8647-4590-ac4c-45826ca37fd7}"/>
</p:tagLst>
</file>

<file path=ppt/tags/tag25.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1995dfc6-311e-4b7c-afbe-ba3414385f32}"/>
</p:tagLst>
</file>

<file path=ppt/tags/tag26.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6beea377-f9b5-4bc2-9eba-5c3098e541c1}"/>
</p:tagLst>
</file>

<file path=ppt/tags/tag27.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56684eb3-2fec-4043-bc15-8d2a1a42fc89}"/>
</p:tagLst>
</file>

<file path=ppt/tags/tag28.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be09ce8c-21da-4c7b-a873-605c93eae562}"/>
</p:tagLst>
</file>

<file path=ppt/tags/tag29.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722ebfe2-3118-453f-8584-7bae4b28793f}"/>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275"/>
</p:tagLst>
</file>

<file path=ppt/tags/tag30.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b5370f08-7402-4772-a7e7-cae31867b514}"/>
</p:tagLst>
</file>

<file path=ppt/tags/tag31.xml><?xml version="1.0" encoding="utf-8"?>
<p:tagLst xmlns:a="http://schemas.openxmlformats.org/drawingml/2006/main" xmlns:r="http://schemas.openxmlformats.org/officeDocument/2006/relationships" xmlns:p="http://schemas.openxmlformats.org/presentationml/2006/main">
  <p:tag name="KSO_WM_SLIDE_BACKGROUND_TYPE" val="leftRight"/>
  <p:tag name="WM_BEAUTIFY_SHAPE_IDENTITY" val="{13f48903-3f39-45ec-b931-d3ddfef8c0fb}"/>
</p:tagLst>
</file>

<file path=ppt/tags/tag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IGNORE_FIXCOLOR" val="1"/>
  <p:tag name="KSO_WM_UNIT_SUBTYPE" val="h"/>
  <p:tag name="KSO_WM_UNIT_TYPE" val="i"/>
  <p:tag name="WM_BEAUTIFY_SHAPE_IDENTITY" val="{1c2fba92-f5a6-4f01-a0c9-7ad213afe9c9}"/>
</p:tagLst>
</file>

<file path=ppt/tags/tag33.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453a53b9-8329-4bc4-aeef-3ee200d7f6da}"/>
</p:tagLst>
</file>

<file path=ppt/tags/tag34.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42a7f92d-3f2f-4213-8984-a16f906d4e07}"/>
</p:tagLst>
</file>

<file path=ppt/tags/tag35.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a4d5d2e9-85b9-41fe-85b4-545735c84226}"/>
</p:tagLst>
</file>

<file path=ppt/tags/tag36.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700b199d-2b85-4344-94ef-534bc12991f0}"/>
</p:tagLst>
</file>

<file path=ppt/tags/tag37.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ddde8006-74d9-4743-adc1-dca3e2d335b2}"/>
</p:tagLst>
</file>

<file path=ppt/tags/tag38.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6cc561ed-768b-44af-8468-e99a0d0e4db9}"/>
</p:tagLst>
</file>

<file path=ppt/tags/tag39.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3e2fed25-77ba-4276-b65c-53582b93bc38}"/>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275"/>
</p:tagLst>
</file>

<file path=ppt/tags/tag40.xml><?xml version="1.0" encoding="utf-8"?>
<p:tagLst xmlns:a="http://schemas.openxmlformats.org/drawingml/2006/main" xmlns:r="http://schemas.openxmlformats.org/officeDocument/2006/relationships" xmlns:p="http://schemas.openxmlformats.org/presentationml/2006/main">
  <p:tag name="KSO_WM_SLIDE_BACKGROUND_TYPE" val="topBottom"/>
  <p:tag name="WM_BEAUTIFY_SHAPE_IDENTITY" val="{cbae4847-b42e-4584-beec-f567a3fa399c}"/>
</p:tagLst>
</file>

<file path=ppt/tags/tag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IGNORE_FIXCOLOR" val="1"/>
  <p:tag name="KSO_WM_UNIT_SUBTYPE" val="h"/>
  <p:tag name="KSO_WM_UNIT_TYPE" val="i"/>
  <p:tag name="WM_BEAUTIFY_SHAPE_IDENTITY" val="{3068ba1e-3230-4b52-9b6f-83c57da33997}"/>
</p:tagLst>
</file>

<file path=ppt/tags/tag42.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3817d64b-1aed-42e4-b64b-24f87f5474e7}"/>
</p:tagLst>
</file>

<file path=ppt/tags/tag43.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a4e35b3e-3b39-42f7-a6de-7a6ba9af5cc9}"/>
</p:tagLst>
</file>

<file path=ppt/tags/tag44.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888b7d08-da89-4001-9a64-0dee9272e354}"/>
</p:tagLst>
</file>

<file path=ppt/tags/tag45.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c7a964bc-349c-49cd-a1c5-39dfebe34142}"/>
</p:tagLst>
</file>

<file path=ppt/tags/tag46.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2210a6d1-b31a-4e41-9c06-40c6831137ed}"/>
</p:tagLst>
</file>

<file path=ppt/tags/tag47.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c6fd517d-571f-4176-81d1-cbdaa2ba5848}"/>
</p:tagLst>
</file>

<file path=ppt/tags/tag48.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fe330289-58b5-4c61-87dc-c0a25b9e403c}"/>
</p:tagLst>
</file>

<file path=ppt/tags/tag49.xml><?xml version="1.0" encoding="utf-8"?>
<p:tagLst xmlns:a="http://schemas.openxmlformats.org/drawingml/2006/main" xmlns:r="http://schemas.openxmlformats.org/officeDocument/2006/relationships" xmlns:p="http://schemas.openxmlformats.org/presentationml/2006/main">
  <p:tag name="KSO_WM_SLIDE_BACKGROUND_TYPE" val="bottomTop"/>
  <p:tag name="WM_BEAUTIFY_SHAPE_IDENTITY" val="{af98f218-d4cb-4385-ae01-e81327ed4c0c}"/>
</p:tagLst>
</file>

<file path=ppt/tags/tag5.xml><?xml version="1.0" encoding="utf-8"?>
<p:tagLst xmlns:a="http://schemas.openxmlformats.org/drawingml/2006/main" xmlns:r="http://schemas.openxmlformats.org/officeDocument/2006/relationships" xmlns:p="http://schemas.openxmlformats.org/presentationml/2006/main">
  <p:tag name="KSO_WM_ASSEMBLE_CHIP_INDEX" val="d5c4d914ee1147488190220628a668cc"/>
  <p:tag name="KSO_WM_BEAUTIFY_FLAG" val="#wm#"/>
  <p:tag name="KSO_WM_CHIP_FILLAREA_FILL_RULE" val="{&quot;fill_align&quot;:&quot;cm&quot;,&quot;fill_mode&quot;:&quot;adaptive&quot;,&quot;sacle_strategy&quot;:&quot;smart&quot;}"/>
  <p:tag name="KSO_WM_CHIP_GROUPID" val="5ebe5a2a0ac41c4a0a5256ae"/>
  <p:tag name="KSO_WM_CHIP_XID" val="5ebe5a2a0ac41c4a0a5256af"/>
  <p:tag name="KSO_WM_TAG_VERSION" val="1.0"/>
  <p:tag name="KSO_WM_TEMPLATE_ASSEMBLE_GROUPID" val="5f702b720ff15d9a40eb7e12"/>
  <p:tag name="KSO_WM_TEMPLATE_ASSEMBLE_XID" val="5f702b720ff15d9a40eb7e12"/>
  <p:tag name="KSO_WM_TEMPLATE_CATEGORY" val="custom"/>
  <p:tag name="KSO_WM_TEMPLATE_INDEX" val="20211623"/>
  <p:tag name="KSO_WM_UNIT_BLOCK" val="0"/>
  <p:tag name="KSO_WM_UNIT_COMPATIBLE" val="0"/>
  <p:tag name="KSO_WM_UNIT_DEC_AREA_ID" val="6a9e705ff19c48ef8763502277f79898"/>
  <p:tag name="KSO_WM_UNIT_DEFAULT_FONT" val="18;24;2"/>
  <p:tag name="KSO_WM_UNIT_DIAGRAM_ISNUMVISUAL" val="0"/>
  <p:tag name="KSO_WM_UNIT_DIAGRAM_ISREFERUNIT" val="0"/>
  <p:tag name="KSO_WM_UNIT_HIGHLIGHT" val="0"/>
  <p:tag name="KSO_WM_UNIT_ID" val="custom2021162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25"/>
</p:tagLst>
</file>

<file path=ppt/tags/tag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IGNORE_FIXCOLOR" val="1"/>
  <p:tag name="KSO_WM_UNIT_SUBTYPE" val="h"/>
  <p:tag name="KSO_WM_UNIT_TYPE" val="i"/>
  <p:tag name="WM_BEAUTIFY_SHAPE_IDENTITY" val="{a20f5b24-8597-491a-aa4a-d6c572ca9571}"/>
</p:tagLst>
</file>

<file path=ppt/tags/tag51.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5d44cb24-81ba-45f1-8851-08c9af383d00}"/>
</p:tagLst>
</file>

<file path=ppt/tags/tag52.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09db8327-16a2-4a82-99e9-a2ecd01bd864}"/>
</p:tagLst>
</file>

<file path=ppt/tags/tag53.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47dbb2e0-6d68-45f5-8413-73bf215b01b6}"/>
</p:tagLst>
</file>

<file path=ppt/tags/tag54.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86443cb2-1e2e-45e5-a095-eca6691fc1dd}"/>
</p:tagLst>
</file>

<file path=ppt/tags/tag55.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68a604d1-948b-4c57-af7c-9143d6fa2358}"/>
</p:tagLst>
</file>

<file path=ppt/tags/tag56.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181229b7-5ab1-4e9b-ae1a-cd3123256a2a}"/>
</p:tagLst>
</file>

<file path=ppt/tags/tag57.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16970514-1899-47d5-8379-e89769dc6b0f}"/>
</p:tagLst>
</file>

<file path=ppt/tags/tag58.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7ea77ba9-e5ab-460d-a2ef-f74c0826d3c1}"/>
</p:tagLst>
</file>

<file path=ppt/tags/tag59.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2bb4913f-739e-4f39-b126-23ee732fa84d}"/>
</p:tagLst>
</file>

<file path=ppt/tags/tag6.xml><?xml version="1.0" encoding="utf-8"?>
<p:tagLst xmlns:a="http://schemas.openxmlformats.org/drawingml/2006/main" xmlns:r="http://schemas.openxmlformats.org/officeDocument/2006/relationships" xmlns:p="http://schemas.openxmlformats.org/presentationml/2006/main">
  <p:tag name="KSO_WM_ASSEMBLE_CHIP_INDEX" val="d5c4d914ee1147488190220628a668cc"/>
  <p:tag name="KSO_WM_BEAUTIFY_FLAG" val="#wm#"/>
  <p:tag name="KSO_WM_CHIP_FILLAREA_FILL_RULE" val="{&quot;fill_align&quot;:&quot;cm&quot;,&quot;fill_mode&quot;:&quot;adaptive&quot;,&quot;sacle_strategy&quot;:&quot;smart&quot;}"/>
  <p:tag name="KSO_WM_CHIP_GROUPID" val="5ebe5a2a0ac41c4a0a5256ae"/>
  <p:tag name="KSO_WM_CHIP_XID" val="5ebe5a2a0ac41c4a0a5256af"/>
  <p:tag name="KSO_WM_TAG_VERSION" val="1.0"/>
  <p:tag name="KSO_WM_TEMPLATE_ASSEMBLE_GROUPID" val="5f702b720ff15d9a40eb7e12"/>
  <p:tag name="KSO_WM_TEMPLATE_ASSEMBLE_XID" val="5f702b720ff15d9a40eb7e12"/>
  <p:tag name="KSO_WM_TEMPLATE_CATEGORY" val="custom"/>
  <p:tag name="KSO_WM_TEMPLATE_INDEX" val="20211623"/>
  <p:tag name="KSO_WM_UNIT_BLOCK" val="0"/>
  <p:tag name="KSO_WM_UNIT_COMPATIBLE" val="0"/>
  <p:tag name="KSO_WM_UNIT_DEC_AREA_ID" val="e66044ed65d745948ceb32d7979d6e89"/>
  <p:tag name="KSO_WM_UNIT_DEFAULT_FONT" val="56;72;4"/>
  <p:tag name="KSO_WM_UNIT_DIAGRAM_ISNUMVISUAL" val="0"/>
  <p:tag name="KSO_WM_UNIT_DIAGRAM_ISREFERUNIT" val="0"/>
  <p:tag name="KSO_WM_UNIT_HIGHLIGHT" val="0"/>
  <p:tag name="KSO_WM_UNIT_ID" val="custom20211623_1*a*1"/>
  <p:tag name="KSO_WM_UNIT_INDEX" val="1"/>
  <p:tag name="KSO_WM_UNIT_ISCONTENTSTITLE" val="0"/>
  <p:tag name="KSO_WM_UNIT_ISNUMDGMTITLE" val="0"/>
  <p:tag name="KSO_WM_UNIT_LAYERLEVEL" val="1"/>
  <p:tag name="KSO_WM_UNIT_NOCLEAR" val="0"/>
  <p:tag name="KSO_WM_UNIT_PRESET_TEXT" val="单击编辑标题"/>
  <p:tag name="KSO_WM_UNIT_TEXT_FILL_FORE_SCHEMECOLOR_INDEX" val="13"/>
  <p:tag name="KSO_WM_UNIT_TEXT_FILL_FORE_SCHEMECOLOR_INDEX_BRIGHTNESS" val="0.15"/>
  <p:tag name="KSO_WM_UNIT_TEXT_FILL_TYPE" val="1"/>
  <p:tag name="KSO_WM_UNIT_TYPE" val="a"/>
  <p:tag name="KSO_WM_UNIT_VALUE" val="9"/>
</p:tagLst>
</file>

<file path=ppt/tags/tag60.xml><?xml version="1.0" encoding="utf-8"?>
<p:tagLst xmlns:a="http://schemas.openxmlformats.org/drawingml/2006/main" xmlns:r="http://schemas.openxmlformats.org/officeDocument/2006/relationships" xmlns:p="http://schemas.openxmlformats.org/presentationml/2006/main">
  <p:tag name="KSO_WM_SLIDE_BACKGROUND_TYPE" val="navigation"/>
  <p:tag name="WM_BEAUTIFY_SHAPE_IDENTITY" val="{2cfc99ac-0ba1-470e-9d45-d2933b58634a}"/>
</p:tagLst>
</file>

<file path=ppt/tags/tag61.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IGNORE_FIXCOLOR" val="1"/>
  <p:tag name="KSO_WM_UNIT_SUBTYPE" val="h"/>
  <p:tag name="KSO_WM_UNIT_TYPE" val="i"/>
  <p:tag name="WM_BEAUTIFY_SHAPE_IDENTITY" val="{d8e97536-8f7b-499f-989c-3773f777e2f7}"/>
</p:tagLst>
</file>

<file path=ppt/tags/tag62.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4a7b9a6f-fbed-4b38-a47c-cea736f94a80}"/>
</p:tagLst>
</file>

<file path=ppt/tags/tag63.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34f1bbb6-bafe-4850-807b-67d310093d75}"/>
</p:tagLst>
</file>

<file path=ppt/tags/tag64.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44f06640-85c2-4dd9-9d08-4202b98afd7a}"/>
</p:tagLst>
</file>

<file path=ppt/tags/tag65.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ae3e1fb5-0ca1-4c96-9c03-d638dfa2a0dd}"/>
</p:tagLst>
</file>

<file path=ppt/tags/tag66.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51b70f54-fbde-4177-957e-cb6bee4e681e}"/>
</p:tagLst>
</file>

<file path=ppt/tags/tag67.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dda57c51-8923-46be-8fa1-11726b8fa4e5}"/>
</p:tagLst>
</file>

<file path=ppt/tags/tag68.xml><?xml version="1.0" encoding="utf-8"?>
<p:tagLst xmlns:a="http://schemas.openxmlformats.org/drawingml/2006/main" xmlns:r="http://schemas.openxmlformats.org/officeDocument/2006/relationships" xmlns:p="http://schemas.openxmlformats.org/presentationml/2006/main">
  <p:tag name="KSO_WM_SLIDE_BACKGROUND_TYPE" val="belt"/>
  <p:tag name="WM_BEAUTIFY_SHAPE_IDENTITY" val="{c140df3b-346c-4795-9238-82903290f7a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ec905e4ba1574a7a8cf2c58eed8cd40d&quot;,&quot;fill_align&quot;:&quot;cm&quot;,&quot;text_align&quot;:&quot;cm&quot;,&quot;text_direction&quot;:&quot;horizontal&quot;,&quot;chip_types&quot;:[&quot;text&quot;,&quot;header&quot;]}]]"/>
  <p:tag name="KSO_WM_CHIP_GROUPID" val="5ebf6661ddc3daf3fef3f760"/>
  <p:tag name="KSO_WM_CHIP_INFOS" val="{&quot;layout_type&quot;:&quot;formiddle&quot;,&quot;slide_type&quot;:[&quot;title&quot;],&quot;aspect_ratio&quot;:&quot;16:9&quot;}"/>
  <p:tag name="KSO_WM_CHIP_XID" val="5ebe041a0ac41c4a0a52557c"/>
  <p:tag name="KSO_WM_SLIDE_BACKGROUND_TYPE" val="general"/>
  <p:tag name="KSO_WM_SLIDE_BK_DARK_LIGHT" val="2"/>
  <p:tag name="KSO_WM_SLIDE_ID" val="custom20204275_1"/>
  <p:tag name="KSO_WM_SLIDE_INDEX" val="1"/>
  <p:tag name="KSO_WM_SLIDE_ITEM_CNT" val="0"/>
  <p:tag name="KSO_WM_SLIDE_LAYOUT" val="a_b"/>
  <p:tag name="KSO_WM_SLIDE_LAYOUT_CNT" val="1_1"/>
  <p:tag name="KSO_WM_SLIDE_LAYOUT_INFO" val="{&quot;id&quot;:&quot;2020-09-27T14:05:31&quot;,&quot;maxSize&quot;:{&quot;size1&quot;:61.6693115234375},&quot;minSize&quot;:{&quot;size1&quot;:47.969311523437511},&quot;normalSize&quot;:{&quot;size1&quot;:61.6693115234375},&quot;subLayout&quot;:[{&quot;id&quot;:&quot;2020-09-27T14:05:31&quot;,&quot;margin&quot;:{&quot;bottom&quot;:0.149545818567276,&quot;left&quot;:8.1138887405395508,&quot;right&quot;:8.1137475967407227,&quot;top&quot;:8.5434026718139648},&quot;type&quot;:0},{&quot;id&quot;:&quot;2020-09-27T14:05:31&quot;,&quot;margin&quot;:{&quot;bottom&quot;:5.7467083930969238,&quot;left&quot;:8.1138887405395508,&quot;right&quot;:8.1137475967407227,&quot;top&quot;:0.1820654571056366},&quot;type&quot;:0}],&quot;type&quot;:0}"/>
  <p:tag name="KSO_WM_SLIDE_POSITION" val="230*39"/>
  <p:tag name="KSO_WM_SLIDE_SIZE" val="500*460"/>
  <p:tag name="KSO_WM_SLIDE_SUBTYPE" val="pureTxt"/>
  <p:tag name="KSO_WM_SLIDE_SUPPORT_FEATURE_TYPE" val="0"/>
  <p:tag name="KSO_WM_SLIDE_TYPE" val="title"/>
  <p:tag name="KSO_WM_TAG_VERSION" val="1.0"/>
  <p:tag name="KSO_WM_TEMPLATE_ASSEMBLE_GROUPID" val="5f702b720ff15d9a40eb7e12"/>
  <p:tag name="KSO_WM_TEMPLATE_ASSEMBLE_XID" val="5f702b720ff15d9a40eb7e12"/>
  <p:tag name="KSO_WM_TEMPLATE_CATEGORY" val="custom"/>
  <p:tag name="KSO_WM_TEMPLATE_COLOR_TYPE" val="1"/>
  <p:tag name="KSO_WM_TEMPLATE_INDEX" val="20204275"/>
  <p:tag name="KSO_WM_TEMPLATE_MASTER_THUMB_INDEX" val="12"/>
  <p:tag name="KSO_WM_TEMPLATE_MASTER_TYPE" val="1"/>
  <p:tag name="KSO_WM_TEMPLATE_SUBCATEGORY" val="21"/>
  <p:tag name="KSO_WM_TEMPLATE_THUMBS_INDEX" val="1、4、5、6、7、46"/>
</p:tagLst>
</file>

<file path=ppt/tags/tag7.xml><?xml version="1.0" encoding="utf-8"?>
<p:tagLst xmlns:a="http://schemas.openxmlformats.org/drawingml/2006/main" xmlns:r="http://schemas.openxmlformats.org/officeDocument/2006/relationships" xmlns:p="http://schemas.openxmlformats.org/presentationml/2006/main">
  <p:tag name="KSO_WM_ASSEMBLE_CHIP_INDEX" val="ed6d1aa9a3704c269bdcad99f5d32c86"/>
  <p:tag name="KSO_WM_BEAUTIFY_FLAG" val="#wm#"/>
  <p:tag name="KSO_WM_CHIP_FILLAREA_FILL_RULE" val="{&quot;fill_align&quot;:&quot;cm&quot;,&quot;fill_mode&quot;:&quot;adaptive&quot;,&quot;sacle_strategy&quot;:&quot;smart&quot;}"/>
  <p:tag name="KSO_WM_CHIP_GROUPID" val="5f2a2be26a8109a98fd91e48"/>
  <p:tag name="KSO_WM_CHIP_XID" val="5f2a2be26a8109a98fd91e49"/>
  <p:tag name="KSO_WM_TAG_VERSION" val="1.0"/>
  <p:tag name="KSO_WM_TEMPLATE_ASSEMBLE_GROUPID" val="5f702b720ff15d9a40eb7dfd"/>
  <p:tag name="KSO_WM_TEMPLATE_ASSEMBLE_XID" val="5f702b720ff15d9a40eb7dfd"/>
  <p:tag name="KSO_WM_TEMPLATE_CATEGORY" val="custom"/>
  <p:tag name="KSO_WM_TEMPLATE_INDEX" val="20211623"/>
  <p:tag name="KSO_WM_UNIT_BLOCK" val="0"/>
  <p:tag name="KSO_WM_UNIT_COMPATIBLE" val="0"/>
  <p:tag name="KSO_WM_UNIT_DEC_AREA_ID" val="8c25113b4d27491686d7a0d99d72a493"/>
  <p:tag name="KSO_WM_UNIT_DEFAULT_FONT" val="24;54;4"/>
  <p:tag name="KSO_WM_UNIT_DIAGRAM_ISNUMVISUAL" val="0"/>
  <p:tag name="KSO_WM_UNIT_DIAGRAM_ISREFERUNIT" val="0"/>
  <p:tag name="KSO_WM_UNIT_HIGHLIGHT" val="0"/>
  <p:tag name="KSO_WM_UNIT_ID" val="custom20211623_1*a*1"/>
  <p:tag name="KSO_WM_UNIT_INDEX" val="1"/>
  <p:tag name="KSO_WM_UNIT_ISCONTENTSTITLE" val="0"/>
  <p:tag name="KSO_WM_UNIT_ISNUMDGMTITLE" val="0"/>
  <p:tag name="KSO_WM_UNIT_LAYERLEVEL" val="1"/>
  <p:tag name="KSO_WM_UNIT_NOCLEAR" val="0"/>
  <p:tag name="KSO_WM_UNIT_PRESET_TEXT" val="单击此处&#10;编辑章节内容"/>
  <p:tag name="KSO_WM_UNIT_TEXT_FILL_FORE_SCHEMECOLOR_INDEX" val="13"/>
  <p:tag name="KSO_WM_UNIT_TEXT_FILL_FORE_SCHEMECOLOR_INDEX_BRIGHTNESS" val="0.15"/>
  <p:tag name="KSO_WM_UNIT_TEXT_FILL_TYPE" val="1"/>
  <p:tag name="KSO_WM_UNIT_TYPE" val="a"/>
  <p:tag name="KSO_WM_UNIT_VALUE" val="18"/>
</p:tagLst>
</file>

<file path=ppt/tags/tag70.xml><?xml version="1.0" encoding="utf-8"?>
<p:tagLst xmlns:a="http://schemas.openxmlformats.org/drawingml/2006/main" xmlns:r="http://schemas.openxmlformats.org/officeDocument/2006/relationships" xmlns:p="http://schemas.openxmlformats.org/presentationml/2006/main">
  <p:tag name="KSO_WM_ASSEMBLE_CHIP_INDEX" val="d5c4d914ee1147488190220628a668cc"/>
  <p:tag name="KSO_WM_BEAUTIFY_FLAG" val="#wm#"/>
  <p:tag name="KSO_WM_CHIP_FILLAREA_FILL_RULE" val="{&quot;fill_align&quot;:&quot;cm&quot;,&quot;fill_mode&quot;:&quot;adaptive&quot;,&quot;sacle_strategy&quot;:&quot;smart&quot;}"/>
  <p:tag name="KSO_WM_CHIP_GROUPID" val="5ebe5a2a0ac41c4a0a5256ae"/>
  <p:tag name="KSO_WM_CHIP_XID" val="5ebe5a2a0ac41c4a0a5256af"/>
  <p:tag name="KSO_WM_TAG_VERSION" val="1.0"/>
  <p:tag name="KSO_WM_TEMPLATE_CATEGORY" val="custom"/>
  <p:tag name="KSO_WM_TEMPLATE_INDEX" val="20204275"/>
  <p:tag name="KSO_WM_UNIT_BLOCK" val="0"/>
  <p:tag name="KSO_WM_UNIT_COMPATIBLE" val="0"/>
  <p:tag name="KSO_WM_UNIT_DEC_AREA_ID" val="e66044ed65d745948ceb32d7979d6e89"/>
  <p:tag name="KSO_WM_UNIT_DEFAULT_FONT" val="56;72;4"/>
  <p:tag name="KSO_WM_UNIT_DIAGRAM_ISNUMVISUAL" val="0"/>
  <p:tag name="KSO_WM_UNIT_DIAGRAM_ISREFERUNIT" val="0"/>
  <p:tag name="KSO_WM_UNIT_HIGHLIGHT" val="0"/>
  <p:tag name="KSO_WM_UNIT_ID" val="custom20204275_1*a*1"/>
  <p:tag name="KSO_WM_UNIT_INDEX" val="1"/>
  <p:tag name="KSO_WM_UNIT_ISCONTENTSTITLE" val="0"/>
  <p:tag name="KSO_WM_UNIT_ISNUMDGMTITLE" val="0"/>
  <p:tag name="KSO_WM_UNIT_LAYERLEVEL" val="1"/>
  <p:tag name="KSO_WM_UNIT_NOCLEAR" val="0"/>
  <p:tag name="KSO_WM_UNIT_PRESET_TEXT" val="单击编辑标题"/>
  <p:tag name="KSO_WM_UNIT_SMARTLAYOUT_COMPRESS_INFO" val="{&#10;    &quot;id&quot;: &quot;2020-09-27T14:05:31&quot;,&#10;    &quot;max&quot;: 21.649986553192122,&#10;    &quot;topChanged&quot;: 6.9562159068190397&#10;}&#10;"/>
  <p:tag name="KSO_WM_UNIT_TEXT_FILL_FORE_SCHEMECOLOR_INDEX" val="13"/>
  <p:tag name="KSO_WM_UNIT_TEXT_FILL_FORE_SCHEMECOLOR_INDEX_BRIGHTNESS" val="0.15"/>
  <p:tag name="KSO_WM_UNIT_TEXT_FILL_TYPE" val="1"/>
  <p:tag name="KSO_WM_UNIT_TYPE" val="a"/>
  <p:tag name="KSO_WM_UNIT_VALUE" val="8"/>
</p:tagLst>
</file>

<file path=ppt/tags/tag7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5.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76.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9.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ASSEMBLE_CHIP_INDEX" val="67dd39f49fc54f849c421f6ac3262762"/>
  <p:tag name="KSO_WM_BEAUTIFY_FLAG" val="#wm#"/>
  <p:tag name="KSO_WM_CHIP_FILLAREA_FILL_RULE" val="{&quot;fill_align&quot;:&quot;cm&quot;,&quot;fill_mode&quot;:&quot;adaptive&quot;,&quot;sacle_strategy&quot;:&quot;smart&quot;}"/>
  <p:tag name="KSO_WM_CHIP_GROUPID" val="5ebe02890ac41c4a0a525572"/>
  <p:tag name="KSO_WM_CHIP_XID" val="5ebe02890ac41c4a0a525573"/>
  <p:tag name="KSO_WM_TAG_VERSION" val="1.0"/>
  <p:tag name="KSO_WM_TEMPLATE_ASSEMBLE_GROUPID" val="5f702b720ff15d9a40eb7e3a"/>
  <p:tag name="KSO_WM_TEMPLATE_ASSEMBLE_XID" val="5f702b720ff15d9a40eb7e3a"/>
  <p:tag name="KSO_WM_TEMPLATE_CATEGORY" val="custom"/>
  <p:tag name="KSO_WM_TEMPLATE_INDEX" val="20211623"/>
  <p:tag name="KSO_WM_UNIT_BLOCK" val="0"/>
  <p:tag name="KSO_WM_UNIT_COMPATIBLE" val="0"/>
  <p:tag name="KSO_WM_UNIT_DEC_AREA_ID" val="efcb21b7289545d3917c36f63a99e208"/>
  <p:tag name="KSO_WM_UNIT_DEFAULT_FONT" val="18;24;2"/>
  <p:tag name="KSO_WM_UNIT_DIAGRAM_ISNUMVISUAL" val="0"/>
  <p:tag name="KSO_WM_UNIT_DIAGRAM_ISREFERUNIT" val="0"/>
  <p:tag name="KSO_WM_UNIT_HIGHLIGHT" val="0"/>
  <p:tag name="KSO_WM_UNIT_ID" val="custom20211623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25"/>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ASSEMBLE_CHIP_INDEX" val="67dd39f49fc54f849c421f6ac3262762"/>
  <p:tag name="KSO_WM_BEAUTIFY_FLAG" val="#wm#"/>
  <p:tag name="KSO_WM_CHIP_FILLAREA_FILL_RULE" val="{&quot;fill_align&quot;:&quot;cm&quot;,&quot;fill_mode&quot;:&quot;adaptive&quot;,&quot;sacle_strategy&quot;:&quot;smart&quot;}"/>
  <p:tag name="KSO_WM_CHIP_GROUPID" val="5ebe02890ac41c4a0a525572"/>
  <p:tag name="KSO_WM_CHIP_XID" val="5ebe02890ac41c4a0a525573"/>
  <p:tag name="KSO_WM_TAG_VERSION" val="1.0"/>
  <p:tag name="KSO_WM_TEMPLATE_ASSEMBLE_GROUPID" val="5f702b720ff15d9a40eb7e3a"/>
  <p:tag name="KSO_WM_TEMPLATE_ASSEMBLE_XID" val="5f702b720ff15d9a40eb7e3a"/>
  <p:tag name="KSO_WM_TEMPLATE_CATEGORY" val="custom"/>
  <p:tag name="KSO_WM_TEMPLATE_INDEX" val="20211623"/>
  <p:tag name="KSO_WM_UNIT_BLOCK" val="0"/>
  <p:tag name="KSO_WM_UNIT_COMPATIBLE" val="0"/>
  <p:tag name="KSO_WM_UNIT_DEC_AREA_ID" val="538a43b0f5284ddab21cbc56a6293a6d"/>
  <p:tag name="KSO_WM_UNIT_DEFAULT_FONT" val="66;81;4"/>
  <p:tag name="KSO_WM_UNIT_DIAGRAM_ISNUMVISUAL" val="0"/>
  <p:tag name="KSO_WM_UNIT_DIAGRAM_ISREFERUNIT" val="0"/>
  <p:tag name="KSO_WM_UNIT_HIGHLIGHT" val="0"/>
  <p:tag name="KSO_WM_UNIT_ID" val="custom20211623_1*a*1"/>
  <p:tag name="KSO_WM_UNIT_INDEX" val="1"/>
  <p:tag name="KSO_WM_UNIT_ISCONTENTSTITLE" val="0"/>
  <p:tag name="KSO_WM_UNIT_ISNUMDGMTITLE" val="0"/>
  <p:tag name="KSO_WM_UNIT_LAYERLEVEL" val="1"/>
  <p:tag name="KSO_WM_UNIT_NOCLEAR" val="0"/>
  <p:tag name="KSO_WM_UNIT_PRESET_TEXT" val="THANKS"/>
  <p:tag name="KSO_WM_UNIT_TEXT_FILL_FORE_SCHEMECOLOR_INDEX" val="13"/>
  <p:tag name="KSO_WM_UNIT_TEXT_FILL_FORE_SCHEMECOLOR_INDEX_BRIGHTNESS" val="0.15"/>
  <p:tag name="KSO_WM_UNIT_TEXT_FILL_TYPE" val="1"/>
  <p:tag name="KSO_WM_UNIT_TYPE" val="a"/>
  <p:tag name="KSO_WM_UNIT_VALUE" val="6"/>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92.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95.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98.xml><?xml version="1.0" encoding="utf-8"?>
<p:tagLst xmlns:a="http://schemas.openxmlformats.org/drawingml/2006/main" xmlns:r="http://schemas.openxmlformats.org/officeDocument/2006/relationships" xmlns:p="http://schemas.openxmlformats.org/presentationml/2006/main">
  <p:tag name="KSO_WM_UNIT_TEXT_FILL_FORE_SCHEMECOLOR_INDEX" val="15"/>
  <p:tag name="KSO_WM_UNIT_TEXT_FILL_FORE_SCHEMECOLOR_INDEX_BRIGHTNESS" val="0"/>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heme/theme1.xml><?xml version="1.0" encoding="utf-8"?>
<a:theme xmlns:a="http://schemas.openxmlformats.org/drawingml/2006/main" name="第一PPT模板网-WWW.1PPT.COM">
  <a:themeElements>
    <a:clrScheme name="">
      <a:dk1>
        <a:srgbClr val="000000"/>
      </a:dk1>
      <a:lt1>
        <a:srgbClr val="FFFFFF"/>
      </a:lt1>
      <a:dk2>
        <a:srgbClr val="ECF3F1"/>
      </a:dk2>
      <a:lt2>
        <a:srgbClr val="FFFFFF"/>
      </a:lt2>
      <a:accent1>
        <a:srgbClr val="508E7C"/>
      </a:accent1>
      <a:accent2>
        <a:srgbClr val="3E8692"/>
      </a:accent2>
      <a:accent3>
        <a:srgbClr val="3E7DA8"/>
      </a:accent3>
      <a:accent4>
        <a:srgbClr val="4F6FAF"/>
      </a:accent4>
      <a:accent5>
        <a:srgbClr val="60548E"/>
      </a:accent5>
      <a:accent6>
        <a:srgbClr val="935384"/>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2946</Words>
  <Application>Microsoft Office PowerPoint</Application>
  <PresentationFormat>全屏显示(4:3)</PresentationFormat>
  <Paragraphs>98</Paragraphs>
  <Slides>23</Slides>
  <Notes>0</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第一PPT模板网-WWW.1PPT.COM</vt:lpstr>
      <vt:lpstr>Office 主题</vt:lpstr>
      <vt:lpstr>走向未来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走向未来</dc:title>
  <dc:creator>第一PPT模板网-WWW.1PPT.COM</dc:creator>
  <cp:lastModifiedBy>123</cp:lastModifiedBy>
  <cp:revision>3</cp:revision>
  <cp:lastPrinted>2020-12-18T19:03:59Z</cp:lastPrinted>
  <dcterms:created xsi:type="dcterms:W3CDTF">2020-12-18T19:03:59Z</dcterms:created>
  <dcterms:modified xsi:type="dcterms:W3CDTF">2020-12-24T00:37:31Z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