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262" r:id="rId3"/>
    <p:sldId id="263" r:id="rId4"/>
    <p:sldId id="261" r:id="rId5"/>
    <p:sldId id="264" r:id="rId6"/>
    <p:sldId id="274" r:id="rId7"/>
    <p:sldId id="275" r:id="rId8"/>
    <p:sldId id="270" r:id="rId9"/>
    <p:sldId id="278" r:id="rId10"/>
    <p:sldId id="281" r:id="rId11"/>
    <p:sldId id="271" r:id="rId12"/>
    <p:sldId id="280" r:id="rId13"/>
    <p:sldId id="277" r:id="rId14"/>
    <p:sldId id="300" r:id="rId15"/>
    <p:sldId id="279" r:id="rId16"/>
    <p:sldId id="267" r:id="rId17"/>
    <p:sldId id="282" r:id="rId18"/>
    <p:sldId id="269" r:id="rId19"/>
    <p:sldId id="301" r:id="rId20"/>
    <p:sldId id="302" r:id="rId2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80"/>
    <a:srgbClr val="FEBC30"/>
    <a:srgbClr val="45AFC5"/>
    <a:srgbClr val="E7E6E6"/>
    <a:srgbClr val="A883BD"/>
    <a:srgbClr val="80AD31"/>
    <a:srgbClr val="CB1B3D"/>
    <a:srgbClr val="BFBFB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1" autoAdjust="0"/>
    <p:restoredTop sz="96493" autoAdjust="0"/>
  </p:normalViewPr>
  <p:slideViewPr>
    <p:cSldViewPr snapToGrid="0">
      <p:cViewPr>
        <p:scale>
          <a:sx n="120" d="100"/>
          <a:sy n="120" d="100"/>
        </p:scale>
        <p:origin x="-1380" y="-564"/>
      </p:cViewPr>
      <p:guideLst>
        <p:guide orient="horz" pos="1520"/>
        <p:guide pos="28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5B00F-5CB6-4112-A765-DB43C5F5EFEC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FE7C6-211A-4AA6-BB9C-69FB0606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5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67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075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371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9161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201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70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1195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8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061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9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175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97AF4-471F-40AD-BBEF-12715845866A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06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6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2.emf"/><Relationship Id="rId9" Type="http://schemas.openxmlformats.org/officeDocument/2006/relationships/image" Target="../media/image14.emf"/><Relationship Id="rId1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12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2.emf"/><Relationship Id="rId5" Type="http://schemas.openxmlformats.org/officeDocument/2006/relationships/image" Target="../media/image4.emf"/><Relationship Id="rId10" Type="http://schemas.openxmlformats.org/officeDocument/2006/relationships/image" Target="../media/image11.emf"/><Relationship Id="rId4" Type="http://schemas.openxmlformats.org/officeDocument/2006/relationships/image" Target="../media/image2.emf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6.emf"/><Relationship Id="rId3" Type="http://schemas.openxmlformats.org/officeDocument/2006/relationships/tags" Target="../tags/tag3.xml"/><Relationship Id="rId21" Type="http://schemas.openxmlformats.org/officeDocument/2006/relationships/notesSlide" Target="../notesSlides/notesSlide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5.emf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4.emf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3.emf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emf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2.emf"/><Relationship Id="rId9" Type="http://schemas.openxmlformats.org/officeDocument/2006/relationships/image" Target="../media/image14.emf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090" y="347232"/>
            <a:ext cx="8391005" cy="26947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94479"/>
            <a:ext cx="9122946" cy="141634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78714" y="1376666"/>
            <a:ext cx="786230" cy="11125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350" y="1229710"/>
            <a:ext cx="405000" cy="2784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4320" y="189878"/>
            <a:ext cx="596291" cy="3147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054301" y="88138"/>
            <a:ext cx="967350" cy="7160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57942" y="4490844"/>
            <a:ext cx="2005608" cy="4931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7417" y="979907"/>
            <a:ext cx="3042265" cy="3530919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789054" y="1376749"/>
            <a:ext cx="3889660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500" b="1" dirty="0">
                <a:solidFill>
                  <a:srgbClr val="000033"/>
                </a:solidFill>
                <a:latin typeface="微软雅黑"/>
                <a:ea typeface="微软雅黑"/>
                <a:sym typeface="微软雅黑"/>
              </a:rPr>
              <a:t>悄悄变化的我</a:t>
            </a:r>
          </a:p>
        </p:txBody>
      </p:sp>
      <p:cxnSp>
        <p:nvCxnSpPr>
          <p:cNvPr id="28" name="直接连接符 27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>
            <a:off x="5812431" y="575493"/>
            <a:ext cx="0" cy="3510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902513" y="4515562"/>
            <a:ext cx="4700176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6272" y="205954"/>
            <a:ext cx="446532" cy="6318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05409" y="121609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463811" y="279863"/>
            <a:ext cx="4312719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000033"/>
                </a:solidFill>
                <a:latin typeface="微软雅黑"/>
                <a:ea typeface="微软雅黑"/>
                <a:sym typeface="微软雅黑"/>
              </a:rPr>
              <a:t>他们的烦恼该如何解决呢？</a:t>
            </a: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1049680" y="2870380"/>
            <a:ext cx="558435" cy="559928"/>
          </a:xfrm>
          <a:prstGeom prst="ellipse">
            <a:avLst/>
          </a:prstGeom>
          <a:solidFill>
            <a:srgbClr val="E7E6E6"/>
          </a:solidFill>
          <a:ln w="9525">
            <a:noFill/>
            <a:round/>
          </a:ln>
        </p:spPr>
        <p:txBody>
          <a:bodyPr wrap="none" lIns="68580" tIns="34290" rIns="68580" bIns="34290" anchor="ctr"/>
          <a:lstStyle/>
          <a:p>
            <a:endParaRPr lang="zh-CN" altLang="en-US" sz="17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3659692" y="1441442"/>
            <a:ext cx="497216" cy="497217"/>
          </a:xfrm>
          <a:prstGeom prst="ellipse">
            <a:avLst/>
          </a:prstGeom>
          <a:solidFill>
            <a:schemeClr val="bg2"/>
          </a:solidFill>
          <a:ln w="9525">
            <a:noFill/>
            <a:round/>
          </a:ln>
        </p:spPr>
        <p:txBody>
          <a:bodyPr wrap="none" lIns="68580" tIns="34290" rIns="68580" bIns="34290" anchor="ctr"/>
          <a:lstStyle/>
          <a:p>
            <a:endParaRPr lang="zh-CN" altLang="en-US" sz="1700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2290" name="图片 6" descr="f1cdee8102a7a804c315e904e1cc2eef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218" y="800577"/>
            <a:ext cx="1751171" cy="18816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811304" y="1062038"/>
            <a:ext cx="5069681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068"/>
            <a:r>
              <a:rPr lang="zh-CN" altLang="en-US" sz="2100" b="1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小刚：最近我发现，自己</a:t>
            </a:r>
            <a:r>
              <a:rPr lang="zh-CN" altLang="en-US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身高猛增，体重明显增加了，声音变得更粗了，说话可难听了，都不想开口说话了。</a:t>
            </a:r>
            <a:endParaRPr lang="en-US" altLang="zh-CN" sz="2100" b="1" dirty="0">
              <a:latin typeface="微软雅黑"/>
              <a:ea typeface="微软雅黑"/>
              <a:cs typeface="幼圆" panose="02010509060101010101" pitchFamily="49" charset="-122"/>
              <a:sym typeface="微软雅黑"/>
            </a:endParaRPr>
          </a:p>
        </p:txBody>
      </p:sp>
      <p:pic>
        <p:nvPicPr>
          <p:cNvPr id="9" name="图片 8" descr="bb2d42a43c8d1900c7df031d95682fc9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72276" y="2467928"/>
            <a:ext cx="2715101" cy="228361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461611" y="3121692"/>
            <a:ext cx="5605463" cy="1522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    </a:t>
            </a:r>
            <a:r>
              <a:rPr lang="zh-CN" altLang="en-US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子琪：</a:t>
            </a:r>
            <a:r>
              <a:rPr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刚进入中学的第一周，学校要求我们全部住校军训，听到这个消息是好兴奋，好期待，但是军训的第二天我就开始想妈妈了</a:t>
            </a:r>
            <a:r>
              <a:rPr lang="zh-CN" altLang="en-US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。</a:t>
            </a:r>
            <a:endParaRPr lang="en-US" altLang="zh-CN" sz="2100" b="1" dirty="0">
              <a:latin typeface="微软雅黑"/>
              <a:ea typeface="微软雅黑"/>
              <a:cs typeface="幼圆" panose="02010509060101010101" pitchFamily="49" charset="-122"/>
              <a:sym typeface="微软雅黑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52425" y="1237774"/>
            <a:ext cx="8077200" cy="189309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700" b="1" dirty="0">
                <a:solidFill>
                  <a:schemeClr val="tx1"/>
                </a:solidFill>
                <a:latin typeface="微软雅黑"/>
                <a:ea typeface="微软雅黑"/>
                <a:sym typeface="微软雅黑"/>
              </a:rPr>
              <a:t>以小组的单位，设计一个场景，帮他们解决困惑，并表演出来。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028" y="121658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601762" y="-96990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118178" y="252241"/>
            <a:ext cx="2242185" cy="57626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300" b="1" dirty="0">
                <a:solidFill>
                  <a:srgbClr val="000033"/>
                </a:solidFill>
                <a:latin typeface="微软雅黑"/>
                <a:ea typeface="微软雅黑"/>
                <a:sym typeface="微软雅黑"/>
              </a:rPr>
              <a:t>情景表演一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pic>
        <p:nvPicPr>
          <p:cNvPr id="12290" name="图片 6" descr="f1cdee8102a7a804c315e904e1cc2eef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41" y="2349818"/>
            <a:ext cx="2175986" cy="23293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2463641" y="2052638"/>
            <a:ext cx="5654993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068"/>
            <a:r>
              <a:rPr lang="zh-CN" altLang="en-US" sz="2100" b="1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小刚：最近我发现，自己</a:t>
            </a:r>
            <a:r>
              <a:rPr lang="zh-CN" altLang="en-US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身高猛增，体重明显增加了，声音变得更粗了，说话可难听了，都不想开口说话了。</a:t>
            </a:r>
            <a:endParaRPr lang="en-US" altLang="zh-CN" sz="2100" b="1" dirty="0">
              <a:latin typeface="微软雅黑"/>
              <a:ea typeface="微软雅黑"/>
              <a:cs typeface="幼圆" panose="02010509060101010101" pitchFamily="49" charset="-122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888" y="104513"/>
            <a:ext cx="446532" cy="6318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248259" y="-124613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407965" y="178422"/>
            <a:ext cx="59664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latin typeface="微软雅黑"/>
                <a:ea typeface="微软雅黑"/>
                <a:sym typeface="微软雅黑"/>
              </a:rPr>
              <a:t>小刚如何对待自己青春期的生理变化？</a:t>
            </a:r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87279" y="3499962"/>
            <a:ext cx="1996440" cy="103874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认识到变声是青春期正常的生理变化</a:t>
            </a:r>
            <a:r>
              <a:rPr lang="zh-CN" altLang="en-US" sz="2100" b="1" dirty="0" smtClean="0">
                <a:latin typeface="微软雅黑"/>
                <a:ea typeface="微软雅黑"/>
                <a:sym typeface="微软雅黑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00825" y="3499961"/>
            <a:ext cx="1975009" cy="117724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latin typeface="微软雅黑"/>
                <a:ea typeface="微软雅黑"/>
                <a:sym typeface="微软雅黑"/>
              </a:rPr>
              <a:t>在追求形体、仪表等外在美的同时，</a:t>
            </a:r>
            <a:r>
              <a:rPr lang="zh-CN" altLang="en-US" sz="1800" b="1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也要提高品德文化修养，体现内在美</a:t>
            </a:r>
            <a:r>
              <a:rPr lang="zh-CN" altLang="en-US" sz="1800" b="1" dirty="0" smtClean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。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83719" y="3499962"/>
            <a:ext cx="3348990" cy="1454244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latin typeface="微软雅黑"/>
                <a:ea typeface="微软雅黑"/>
                <a:sym typeface="微软雅黑"/>
              </a:rPr>
              <a:t>我们要正视身体的变化，欣然接受青春花蕾的绽放，不因自己的生理变化而自卑，这是对自己的尊重；不嘲弄同伴的生理变化，是我们对同伴的尊重</a:t>
            </a:r>
            <a:r>
              <a:rPr lang="zh-CN" altLang="en-US" sz="1800" b="1" dirty="0" smtClean="0">
                <a:latin typeface="微软雅黑"/>
                <a:ea typeface="微软雅黑"/>
                <a:sym typeface="微软雅黑"/>
              </a:rPr>
              <a:t>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02557" y="1673066"/>
            <a:ext cx="1365409" cy="1724025"/>
            <a:chOff x="1457934" y="3082228"/>
            <a:chExt cx="1414369" cy="2104307"/>
          </a:xfrm>
        </p:grpSpPr>
        <p:sp>
          <p:nvSpPr>
            <p:cNvPr id="20" name="任意多边形 19"/>
            <p:cNvSpPr/>
            <p:nvPr/>
          </p:nvSpPr>
          <p:spPr>
            <a:xfrm rot="16200000">
              <a:off x="1112965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Freeform 14"/>
            <p:cNvSpPr>
              <a:spLocks noChangeAspect="1" noEditPoints="1"/>
            </p:cNvSpPr>
            <p:nvPr/>
          </p:nvSpPr>
          <p:spPr bwMode="auto">
            <a:xfrm>
              <a:off x="1920064" y="3983992"/>
              <a:ext cx="477732" cy="475808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86575" y="1547336"/>
            <a:ext cx="1365409" cy="1724025"/>
            <a:chOff x="6672787" y="3082228"/>
            <a:chExt cx="1414369" cy="2104307"/>
          </a:xfrm>
        </p:grpSpPr>
        <p:sp>
          <p:nvSpPr>
            <p:cNvPr id="23" name="任意多边形 22"/>
            <p:cNvSpPr/>
            <p:nvPr/>
          </p:nvSpPr>
          <p:spPr>
            <a:xfrm rot="16200000">
              <a:off x="6327818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7177738" y="4009423"/>
              <a:ext cx="404466" cy="424946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5278" y="1567339"/>
            <a:ext cx="1365409" cy="1724025"/>
            <a:chOff x="4058910" y="3082228"/>
            <a:chExt cx="1414369" cy="2104307"/>
          </a:xfrm>
        </p:grpSpPr>
        <p:sp>
          <p:nvSpPr>
            <p:cNvPr id="29" name="任意多边形 28"/>
            <p:cNvSpPr/>
            <p:nvPr/>
          </p:nvSpPr>
          <p:spPr>
            <a:xfrm rot="16200000">
              <a:off x="3713941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0" name="Freeform 22"/>
            <p:cNvSpPr>
              <a:spLocks noChangeAspect="1" noEditPoints="1"/>
            </p:cNvSpPr>
            <p:nvPr/>
          </p:nvSpPr>
          <p:spPr bwMode="auto">
            <a:xfrm>
              <a:off x="4548943" y="3949780"/>
              <a:ext cx="434302" cy="510020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90174" y="933450"/>
            <a:ext cx="1378268" cy="1323023"/>
            <a:chOff x="1457932" y="2075819"/>
            <a:chExt cx="1427270" cy="1614828"/>
          </a:xfrm>
        </p:grpSpPr>
        <p:sp>
          <p:nvSpPr>
            <p:cNvPr id="44" name="任意多边形 43"/>
            <p:cNvSpPr/>
            <p:nvPr/>
          </p:nvSpPr>
          <p:spPr>
            <a:xfrm>
              <a:off x="1457932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726309" y="2447474"/>
              <a:ext cx="890516" cy="732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微软雅黑"/>
                </a:rPr>
                <a:t>01</a:t>
              </a:r>
              <a:endPara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125277" y="812482"/>
            <a:ext cx="1378268" cy="1323023"/>
            <a:chOff x="4058908" y="2075818"/>
            <a:chExt cx="1427270" cy="1614828"/>
          </a:xfrm>
        </p:grpSpPr>
        <p:sp>
          <p:nvSpPr>
            <p:cNvPr id="47" name="任意多边形 46"/>
            <p:cNvSpPr/>
            <p:nvPr/>
          </p:nvSpPr>
          <p:spPr>
            <a:xfrm>
              <a:off x="4058908" y="2075818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314937" y="2447473"/>
              <a:ext cx="890516" cy="732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微软雅黑"/>
                </a:rPr>
                <a:t>02</a:t>
              </a:r>
              <a:endPara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886575" y="792480"/>
            <a:ext cx="1378268" cy="1323023"/>
            <a:chOff x="6672784" y="2075819"/>
            <a:chExt cx="1427270" cy="1614828"/>
          </a:xfrm>
        </p:grpSpPr>
        <p:sp>
          <p:nvSpPr>
            <p:cNvPr id="50" name="任意多边形 49"/>
            <p:cNvSpPr/>
            <p:nvPr/>
          </p:nvSpPr>
          <p:spPr>
            <a:xfrm>
              <a:off x="6672784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953786" y="2447474"/>
              <a:ext cx="890516" cy="7325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sym typeface="微软雅黑"/>
                </a:rPr>
                <a:t>03</a:t>
              </a:r>
              <a:endPara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028" y="121658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601762" y="-96990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118178" y="252241"/>
            <a:ext cx="2242185" cy="57626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300" b="1" dirty="0">
                <a:solidFill>
                  <a:srgbClr val="000033"/>
                </a:solidFill>
                <a:latin typeface="微软雅黑"/>
                <a:ea typeface="微软雅黑"/>
                <a:sym typeface="微软雅黑"/>
              </a:rPr>
              <a:t>情景表演二</a:t>
            </a:r>
            <a:endParaRPr lang="en-US" altLang="zh-CN" sz="33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pic>
        <p:nvPicPr>
          <p:cNvPr id="9" name="图片 8" descr="bb2d42a43c8d1900c7df031d95682fc9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73666" y="2364581"/>
            <a:ext cx="2566035" cy="21583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11556" y="1986439"/>
            <a:ext cx="5801201" cy="152257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    </a:t>
            </a:r>
            <a:r>
              <a:rPr lang="zh-CN" altLang="en-US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子琪：</a:t>
            </a:r>
            <a:r>
              <a:rPr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刚进入中学的第一周，学校要求我们全部住校军训，听到这个消息是好兴奋，好期待，但是军训的第二天我就开始想妈妈了</a:t>
            </a:r>
            <a:r>
              <a:rPr lang="zh-CN" altLang="en-US" sz="2100" b="1" dirty="0">
                <a:latin typeface="微软雅黑"/>
                <a:ea typeface="微软雅黑"/>
                <a:cs typeface="幼圆" panose="02010509060101010101" pitchFamily="49" charset="-122"/>
                <a:sym typeface="微软雅黑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5797" y="103560"/>
            <a:ext cx="446532" cy="6318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454475" y="37312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274740" y="269386"/>
            <a:ext cx="45948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>
                <a:latin typeface="微软雅黑"/>
                <a:ea typeface="微软雅黑"/>
                <a:sym typeface="微软雅黑"/>
              </a:rPr>
              <a:t>子琪如何对待自己的矛盾心理</a:t>
            </a:r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53456" y="1799027"/>
            <a:ext cx="3207544" cy="0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753457" y="3577821"/>
            <a:ext cx="2886075" cy="62021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311169" y="2537313"/>
            <a:ext cx="2886075" cy="62021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796819" y="4364776"/>
            <a:ext cx="3529012" cy="106014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198337" y="2537313"/>
            <a:ext cx="1004255" cy="2319240"/>
            <a:chOff x="4412365" y="3032256"/>
            <a:chExt cx="1339007" cy="3092320"/>
          </a:xfrm>
        </p:grpSpPr>
        <p:sp>
          <p:nvSpPr>
            <p:cNvPr id="20" name="任意多边形 19"/>
            <p:cNvSpPr/>
            <p:nvPr/>
          </p:nvSpPr>
          <p:spPr bwMode="auto">
            <a:xfrm>
              <a:off x="4412365" y="3032256"/>
              <a:ext cx="1339007" cy="3092320"/>
            </a:xfrm>
            <a:custGeom>
              <a:avLst/>
              <a:gdLst>
                <a:gd name="connsiteX0" fmla="*/ 1703388 w 1703388"/>
                <a:gd name="connsiteY0" fmla="*/ 3200399 h 3933826"/>
                <a:gd name="connsiteX1" fmla="*/ 854076 w 1703388"/>
                <a:gd name="connsiteY1" fmla="*/ 3933826 h 3933826"/>
                <a:gd name="connsiteX2" fmla="*/ 0 w 1703388"/>
                <a:gd name="connsiteY2" fmla="*/ 3200399 h 3933826"/>
                <a:gd name="connsiteX3" fmla="*/ 420688 w 1703388"/>
                <a:gd name="connsiteY3" fmla="*/ 3200399 h 3933826"/>
                <a:gd name="connsiteX4" fmla="*/ 420688 w 1703388"/>
                <a:gd name="connsiteY4" fmla="*/ 679450 h 3933826"/>
                <a:gd name="connsiteX5" fmla="*/ 1285876 w 1703388"/>
                <a:gd name="connsiteY5" fmla="*/ 0 h 3933826"/>
                <a:gd name="connsiteX6" fmla="*/ 1285876 w 1703388"/>
                <a:gd name="connsiteY6" fmla="*/ 3200399 h 393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388" h="3933826">
                  <a:moveTo>
                    <a:pt x="1703388" y="3200399"/>
                  </a:moveTo>
                  <a:lnTo>
                    <a:pt x="854076" y="3933826"/>
                  </a:lnTo>
                  <a:lnTo>
                    <a:pt x="0" y="3200399"/>
                  </a:lnTo>
                  <a:lnTo>
                    <a:pt x="420688" y="3200399"/>
                  </a:lnTo>
                  <a:lnTo>
                    <a:pt x="420688" y="679450"/>
                  </a:lnTo>
                  <a:lnTo>
                    <a:pt x="1285876" y="0"/>
                  </a:lnTo>
                  <a:lnTo>
                    <a:pt x="1285876" y="3200399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16801" y="5225064"/>
              <a:ext cx="729702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FFFF"/>
                  </a:solidFill>
                  <a:latin typeface="微软雅黑"/>
                  <a:ea typeface="微软雅黑"/>
                  <a:sym typeface="微软雅黑"/>
                </a:rPr>
                <a:t>03</a:t>
              </a:r>
              <a:endParaRPr lang="zh-CN" altLang="en-US" sz="2100" b="1" dirty="0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2" name="Freeform 14"/>
            <p:cNvSpPr>
              <a:spLocks noChangeAspect="1" noEditPoints="1"/>
            </p:cNvSpPr>
            <p:nvPr/>
          </p:nvSpPr>
          <p:spPr bwMode="auto">
            <a:xfrm>
              <a:off x="4871284" y="3832629"/>
              <a:ext cx="350534" cy="349122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08419" y="1514341"/>
            <a:ext cx="1002383" cy="2125501"/>
            <a:chOff x="5092475" y="1668293"/>
            <a:chExt cx="1336511" cy="2834001"/>
          </a:xfrm>
        </p:grpSpPr>
        <p:sp>
          <p:nvSpPr>
            <p:cNvPr id="24" name="任意多边形 23"/>
            <p:cNvSpPr/>
            <p:nvPr/>
          </p:nvSpPr>
          <p:spPr bwMode="auto">
            <a:xfrm>
              <a:off x="5092475" y="1668293"/>
              <a:ext cx="1336511" cy="2834001"/>
            </a:xfrm>
            <a:custGeom>
              <a:avLst/>
              <a:gdLst>
                <a:gd name="connsiteX0" fmla="*/ 1700213 w 1700213"/>
                <a:gd name="connsiteY0" fmla="*/ 731838 h 3605212"/>
                <a:gd name="connsiteX1" fmla="*/ 1282701 w 1700213"/>
                <a:gd name="connsiteY1" fmla="*/ 731838 h 3605212"/>
                <a:gd name="connsiteX2" fmla="*/ 1282701 w 1700213"/>
                <a:gd name="connsiteY2" fmla="*/ 3605212 h 3605212"/>
                <a:gd name="connsiteX3" fmla="*/ 420688 w 1700213"/>
                <a:gd name="connsiteY3" fmla="*/ 2925762 h 3605212"/>
                <a:gd name="connsiteX4" fmla="*/ 420688 w 1700213"/>
                <a:gd name="connsiteY4" fmla="*/ 1735137 h 3605212"/>
                <a:gd name="connsiteX5" fmla="*/ 417513 w 1700213"/>
                <a:gd name="connsiteY5" fmla="*/ 1735137 h 3605212"/>
                <a:gd name="connsiteX6" fmla="*/ 417513 w 1700213"/>
                <a:gd name="connsiteY6" fmla="*/ 731838 h 3605212"/>
                <a:gd name="connsiteX7" fmla="*/ 417513 w 1700213"/>
                <a:gd name="connsiteY7" fmla="*/ 731838 h 3605212"/>
                <a:gd name="connsiteX8" fmla="*/ 0 w 1700213"/>
                <a:gd name="connsiteY8" fmla="*/ 731838 h 3605212"/>
                <a:gd name="connsiteX9" fmla="*/ 849313 w 1700213"/>
                <a:gd name="connsiteY9" fmla="*/ 0 h 360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0213" h="3605212">
                  <a:moveTo>
                    <a:pt x="1700213" y="731838"/>
                  </a:moveTo>
                  <a:lnTo>
                    <a:pt x="1282701" y="731838"/>
                  </a:lnTo>
                  <a:lnTo>
                    <a:pt x="1282701" y="3605212"/>
                  </a:lnTo>
                  <a:lnTo>
                    <a:pt x="420688" y="2925762"/>
                  </a:lnTo>
                  <a:lnTo>
                    <a:pt x="420688" y="1735137"/>
                  </a:lnTo>
                  <a:lnTo>
                    <a:pt x="417513" y="1735137"/>
                  </a:lnTo>
                  <a:lnTo>
                    <a:pt x="417513" y="731838"/>
                  </a:lnTo>
                  <a:lnTo>
                    <a:pt x="417513" y="731838"/>
                  </a:lnTo>
                  <a:lnTo>
                    <a:pt x="0" y="731838"/>
                  </a:lnTo>
                  <a:lnTo>
                    <a:pt x="849313" y="0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372172" y="2033337"/>
              <a:ext cx="729702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FFFF"/>
                  </a:solidFill>
                  <a:latin typeface="微软雅黑"/>
                  <a:ea typeface="微软雅黑"/>
                  <a:sym typeface="微软雅黑"/>
                </a:rPr>
                <a:t>01</a:t>
              </a:r>
              <a:endParaRPr lang="zh-CN" altLang="en-US" sz="2100" b="1" dirty="0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5620454" y="3510380"/>
              <a:ext cx="296775" cy="31180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20161" y="1243856"/>
            <a:ext cx="1005191" cy="2653367"/>
            <a:chOff x="6441465" y="1307646"/>
            <a:chExt cx="1340254" cy="3537823"/>
          </a:xfrm>
        </p:grpSpPr>
        <p:sp>
          <p:nvSpPr>
            <p:cNvPr id="28" name="任意多边形 27"/>
            <p:cNvSpPr/>
            <p:nvPr/>
          </p:nvSpPr>
          <p:spPr bwMode="auto">
            <a:xfrm>
              <a:off x="6441465" y="1307646"/>
              <a:ext cx="1340254" cy="3537823"/>
            </a:xfrm>
            <a:custGeom>
              <a:avLst/>
              <a:gdLst>
                <a:gd name="connsiteX0" fmla="*/ 1704975 w 1704975"/>
                <a:gd name="connsiteY0" fmla="*/ 731838 h 4500563"/>
                <a:gd name="connsiteX1" fmla="*/ 1282701 w 1704975"/>
                <a:gd name="connsiteY1" fmla="*/ 731838 h 4500563"/>
                <a:gd name="connsiteX2" fmla="*/ 1282701 w 1704975"/>
                <a:gd name="connsiteY2" fmla="*/ 3816350 h 4500563"/>
                <a:gd name="connsiteX3" fmla="*/ 422276 w 1704975"/>
                <a:gd name="connsiteY3" fmla="*/ 4500563 h 4500563"/>
                <a:gd name="connsiteX4" fmla="*/ 422276 w 1704975"/>
                <a:gd name="connsiteY4" fmla="*/ 731838 h 4500563"/>
                <a:gd name="connsiteX5" fmla="*/ 422275 w 1704975"/>
                <a:gd name="connsiteY5" fmla="*/ 731838 h 4500563"/>
                <a:gd name="connsiteX6" fmla="*/ 0 w 1704975"/>
                <a:gd name="connsiteY6" fmla="*/ 731838 h 4500563"/>
                <a:gd name="connsiteX7" fmla="*/ 850900 w 1704975"/>
                <a:gd name="connsiteY7" fmla="*/ 0 h 450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4500563">
                  <a:moveTo>
                    <a:pt x="1704975" y="731838"/>
                  </a:moveTo>
                  <a:lnTo>
                    <a:pt x="1282701" y="731838"/>
                  </a:lnTo>
                  <a:lnTo>
                    <a:pt x="1282701" y="3816350"/>
                  </a:lnTo>
                  <a:lnTo>
                    <a:pt x="422276" y="4500563"/>
                  </a:lnTo>
                  <a:lnTo>
                    <a:pt x="422276" y="731838"/>
                  </a:lnTo>
                  <a:lnTo>
                    <a:pt x="422275" y="731838"/>
                  </a:lnTo>
                  <a:lnTo>
                    <a:pt x="0" y="731838"/>
                  </a:lnTo>
                  <a:lnTo>
                    <a:pt x="850900" y="0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36758" y="1556394"/>
              <a:ext cx="729701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FFFF"/>
                  </a:solidFill>
                  <a:latin typeface="微软雅黑"/>
                  <a:ea typeface="微软雅黑"/>
                  <a:sym typeface="微软雅黑"/>
                </a:rPr>
                <a:t>02</a:t>
              </a:r>
              <a:endParaRPr lang="zh-CN" altLang="en-US" sz="2100" b="1" dirty="0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6983863" y="3972519"/>
              <a:ext cx="347256" cy="32613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215694" y="2472734"/>
            <a:ext cx="1005191" cy="2064666"/>
            <a:chOff x="5768842" y="2946151"/>
            <a:chExt cx="1340254" cy="2752888"/>
          </a:xfrm>
        </p:grpSpPr>
        <p:sp>
          <p:nvSpPr>
            <p:cNvPr id="44" name="任意多边形 43"/>
            <p:cNvSpPr/>
            <p:nvPr/>
          </p:nvSpPr>
          <p:spPr bwMode="auto">
            <a:xfrm>
              <a:off x="5768842" y="2946151"/>
              <a:ext cx="1340254" cy="2752888"/>
            </a:xfrm>
            <a:custGeom>
              <a:avLst/>
              <a:gdLst>
                <a:gd name="connsiteX0" fmla="*/ 1704975 w 1704975"/>
                <a:gd name="connsiteY0" fmla="*/ 2768600 h 3502025"/>
                <a:gd name="connsiteX1" fmla="*/ 854075 w 1704975"/>
                <a:gd name="connsiteY1" fmla="*/ 3502025 h 3502025"/>
                <a:gd name="connsiteX2" fmla="*/ 0 w 1704975"/>
                <a:gd name="connsiteY2" fmla="*/ 2768600 h 3502025"/>
                <a:gd name="connsiteX3" fmla="*/ 422275 w 1704975"/>
                <a:gd name="connsiteY3" fmla="*/ 2768600 h 3502025"/>
                <a:gd name="connsiteX4" fmla="*/ 422276 w 1704975"/>
                <a:gd name="connsiteY4" fmla="*/ 2768600 h 3502025"/>
                <a:gd name="connsiteX5" fmla="*/ 422276 w 1704975"/>
                <a:gd name="connsiteY5" fmla="*/ 0 h 3502025"/>
                <a:gd name="connsiteX6" fmla="*/ 1282701 w 1704975"/>
                <a:gd name="connsiteY6" fmla="*/ 684213 h 3502025"/>
                <a:gd name="connsiteX7" fmla="*/ 1282701 w 1704975"/>
                <a:gd name="connsiteY7" fmla="*/ 2768600 h 35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3502025">
                  <a:moveTo>
                    <a:pt x="1704975" y="2768600"/>
                  </a:moveTo>
                  <a:lnTo>
                    <a:pt x="854075" y="3502025"/>
                  </a:lnTo>
                  <a:lnTo>
                    <a:pt x="0" y="2768600"/>
                  </a:lnTo>
                  <a:lnTo>
                    <a:pt x="422275" y="2768600"/>
                  </a:lnTo>
                  <a:lnTo>
                    <a:pt x="422276" y="2768600"/>
                  </a:lnTo>
                  <a:lnTo>
                    <a:pt x="422276" y="0"/>
                  </a:lnTo>
                  <a:lnTo>
                    <a:pt x="1282701" y="684213"/>
                  </a:lnTo>
                  <a:lnTo>
                    <a:pt x="1282701" y="2768600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074735" y="4839056"/>
              <a:ext cx="729701" cy="553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FFFF"/>
                  </a:solidFill>
                  <a:latin typeface="微软雅黑"/>
                  <a:ea typeface="微软雅黑"/>
                  <a:sym typeface="微软雅黑"/>
                </a:rPr>
                <a:t>04</a:t>
              </a:r>
              <a:endParaRPr lang="zh-CN" altLang="en-US" sz="2100" b="1" dirty="0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6" name="Freeform 22"/>
            <p:cNvSpPr>
              <a:spLocks noChangeAspect="1" noEditPoints="1"/>
            </p:cNvSpPr>
            <p:nvPr/>
          </p:nvSpPr>
          <p:spPr bwMode="auto">
            <a:xfrm>
              <a:off x="6282131" y="3510380"/>
              <a:ext cx="318667" cy="374225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972043" y="1999528"/>
            <a:ext cx="1844095" cy="392415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 dirty="0">
                <a:solidFill>
                  <a:srgbClr val="004C80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参加集体活动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72043" y="3811622"/>
            <a:ext cx="1763944" cy="7155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latin typeface="微软雅黑"/>
                <a:ea typeface="微软雅黑"/>
                <a:sym typeface="微软雅黑"/>
              </a:rPr>
              <a:t>培养兴趣爱好</a:t>
            </a:r>
            <a:endParaRPr lang="en-US" altLang="zh-CN" sz="2100" b="1" dirty="0">
              <a:latin typeface="微软雅黑"/>
              <a:ea typeface="微软雅黑"/>
              <a:sym typeface="微软雅黑"/>
            </a:endParaRPr>
          </a:p>
          <a:p>
            <a:endParaRPr lang="en-US" altLang="zh-CN" sz="21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129208" y="1884408"/>
            <a:ext cx="1222129" cy="7155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latin typeface="微软雅黑"/>
                <a:ea typeface="微软雅黑"/>
                <a:sym typeface="微软雅黑"/>
              </a:rPr>
              <a:t>求助他人</a:t>
            </a:r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sz="2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29208" y="3756033"/>
            <a:ext cx="1763944" cy="715581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latin typeface="微软雅黑"/>
                <a:ea typeface="微软雅黑"/>
                <a:sym typeface="微软雅黑"/>
              </a:rPr>
              <a:t>学会自我调节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028" y="121658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601762" y="-96990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293915" y="298913"/>
            <a:ext cx="2194560" cy="48387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700" dirty="0">
                <a:latin typeface="微软雅黑"/>
                <a:ea typeface="微软雅黑"/>
                <a:cs typeface="+mn-ea"/>
                <a:sym typeface="微软雅黑"/>
              </a:rPr>
              <a:t>进行自我调节</a:t>
            </a:r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sp>
        <p:nvSpPr>
          <p:cNvPr id="15" name="Shape 6891"/>
          <p:cNvSpPr/>
          <p:nvPr/>
        </p:nvSpPr>
        <p:spPr>
          <a:xfrm flipH="1">
            <a:off x="5299144" y="2362271"/>
            <a:ext cx="1021895" cy="10217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sz="18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6" name="Shape 6914"/>
          <p:cNvSpPr/>
          <p:nvPr/>
        </p:nvSpPr>
        <p:spPr>
          <a:xfrm>
            <a:off x="2916857" y="1471008"/>
            <a:ext cx="1774422" cy="1612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solidFill>
            <a:srgbClr val="80AD31"/>
          </a:solidFill>
          <a:ln>
            <a:round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7" name="Shape 6915"/>
          <p:cNvSpPr/>
          <p:nvPr/>
        </p:nvSpPr>
        <p:spPr>
          <a:xfrm>
            <a:off x="4587428" y="1471007"/>
            <a:ext cx="1609032" cy="1789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solidFill>
            <a:srgbClr val="FEBC30"/>
          </a:solidFill>
          <a:ln>
            <a:round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8" name="Shape 6916"/>
          <p:cNvSpPr/>
          <p:nvPr/>
        </p:nvSpPr>
        <p:spPr>
          <a:xfrm>
            <a:off x="2916858" y="2975957"/>
            <a:ext cx="1597492" cy="1775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solidFill>
            <a:srgbClr val="FF6680"/>
          </a:solidFill>
          <a:ln>
            <a:round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9" name="Shape 6917"/>
          <p:cNvSpPr/>
          <p:nvPr/>
        </p:nvSpPr>
        <p:spPr>
          <a:xfrm>
            <a:off x="4410500" y="3150297"/>
            <a:ext cx="1785961" cy="1601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solidFill>
            <a:srgbClr val="A883BD"/>
          </a:solidFill>
          <a:ln>
            <a:round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" name="Shape 6929"/>
          <p:cNvSpPr/>
          <p:nvPr/>
        </p:nvSpPr>
        <p:spPr>
          <a:xfrm flipH="1">
            <a:off x="6321040" y="3902347"/>
            <a:ext cx="726137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" name="Freeform 41"/>
          <p:cNvSpPr>
            <a:spLocks noEditPoints="1"/>
          </p:cNvSpPr>
          <p:nvPr/>
        </p:nvSpPr>
        <p:spPr bwMode="auto">
          <a:xfrm>
            <a:off x="4081076" y="2685374"/>
            <a:ext cx="866547" cy="788265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</a:ln>
        </p:spPr>
        <p:txBody>
          <a:bodyPr lIns="68580" tIns="34290" rIns="68580" bIns="34290"/>
          <a:lstStyle/>
          <a:p>
            <a:pPr>
              <a:defRPr/>
            </a:pPr>
            <a:endParaRPr lang="en-US" sz="1800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2" name="Shape 6926"/>
          <p:cNvSpPr/>
          <p:nvPr/>
        </p:nvSpPr>
        <p:spPr>
          <a:xfrm flipH="1">
            <a:off x="5895498" y="1894624"/>
            <a:ext cx="112288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" name="Shape 6926"/>
          <p:cNvSpPr/>
          <p:nvPr/>
        </p:nvSpPr>
        <p:spPr>
          <a:xfrm>
            <a:off x="2058771" y="1938269"/>
            <a:ext cx="112288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4" name="Shape 6929"/>
          <p:cNvSpPr/>
          <p:nvPr/>
        </p:nvSpPr>
        <p:spPr>
          <a:xfrm>
            <a:off x="2066143" y="3902347"/>
            <a:ext cx="726137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1959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2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2449" y="1536859"/>
            <a:ext cx="1654016" cy="71485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 rtl="1"/>
            <a:r>
              <a:rPr lang="zh-CN" altLang="en-US" sz="2100" b="1" dirty="0">
                <a:latin typeface="微软雅黑"/>
                <a:ea typeface="微软雅黑"/>
                <a:cs typeface="+mn-ea"/>
                <a:sym typeface="微软雅黑"/>
              </a:rPr>
              <a:t>把自己的想法写下来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39090" y="3706654"/>
            <a:ext cx="1857375" cy="3924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 rtl="1"/>
            <a:r>
              <a:rPr lang="zh-CN" altLang="en-US" sz="2100" b="1" dirty="0">
                <a:latin typeface="微软雅黑"/>
                <a:ea typeface="微软雅黑"/>
                <a:cs typeface="+mn-ea"/>
                <a:sym typeface="微软雅黑"/>
              </a:rPr>
              <a:t>学习自我暗示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01376" y="1698784"/>
            <a:ext cx="1496378" cy="71485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 rtl="1"/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2100" b="1" dirty="0">
                <a:latin typeface="微软雅黑"/>
                <a:ea typeface="微软雅黑"/>
                <a:cs typeface="+mn-ea"/>
                <a:sym typeface="微软雅黑"/>
              </a:rPr>
              <a:t>参加体育活动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047177" y="3621406"/>
            <a:ext cx="1811549" cy="3924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 dirty="0">
                <a:latin typeface="微软雅黑"/>
                <a:ea typeface="微软雅黑"/>
                <a:cs typeface="+mn-ea"/>
                <a:sym typeface="微软雅黑"/>
              </a:rPr>
              <a:t>试试自我解嘲</a:t>
            </a:r>
            <a:endParaRPr lang="en-US" altLang="zh-CN" sz="2100" b="1" dirty="0"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851" y="232515"/>
            <a:ext cx="8391005" cy="2694726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5298856" y="1411460"/>
            <a:ext cx="2826007" cy="1944400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FEBC3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94479"/>
            <a:ext cx="9122946" cy="141634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350" y="1229710"/>
            <a:ext cx="405000" cy="2784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4320" y="189878"/>
            <a:ext cx="596291" cy="3147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54301" y="88138"/>
            <a:ext cx="967350" cy="7160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57942" y="4490844"/>
            <a:ext cx="2005608" cy="49318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9097" y="4062825"/>
            <a:ext cx="3496009" cy="53231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947948" y="2225420"/>
            <a:ext cx="1881416" cy="201908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2019509" y="2404345"/>
            <a:ext cx="350490" cy="50287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9331" y="126325"/>
            <a:ext cx="8412705" cy="1060796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315132" y="1087471"/>
            <a:ext cx="1054868" cy="465785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2629340" y="1167468"/>
            <a:ext cx="1600200" cy="1536192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9" y="1975299"/>
              <a:ext cx="1291380" cy="11490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5000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03</a:t>
              </a:r>
              <a:endParaRPr lang="zh-CN" altLang="en-US" sz="50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774055" y="1935480"/>
            <a:ext cx="1691164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3924">
              <a:defRPr/>
            </a:pPr>
            <a:r>
              <a:rPr lang="zh-CN" altLang="zh-CN" sz="3000" b="1" kern="0" dirty="0">
                <a:latin typeface="微软雅黑"/>
                <a:ea typeface="微软雅黑"/>
                <a:sym typeface="微软雅黑"/>
              </a:rPr>
              <a:t>畅想青春</a:t>
            </a:r>
          </a:p>
          <a:p>
            <a:pPr algn="ctr" defTabSz="913924">
              <a:defRPr/>
            </a:pPr>
            <a:r>
              <a:rPr lang="zh-CN" altLang="zh-CN" sz="3000" b="1" kern="0" dirty="0">
                <a:latin typeface="微软雅黑"/>
                <a:ea typeface="微软雅黑"/>
                <a:sym typeface="微软雅黑"/>
              </a:rPr>
              <a:t>我想说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028" y="121658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601762" y="-96990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170748" y="251460"/>
            <a:ext cx="414718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3924">
              <a:defRPr/>
            </a:pPr>
            <a:r>
              <a:rPr lang="zh-CN" altLang="zh-CN" sz="2700" b="1" kern="0" dirty="0">
                <a:latin typeface="微软雅黑"/>
                <a:ea typeface="微软雅黑"/>
                <a:sym typeface="微软雅黑"/>
              </a:rPr>
              <a:t>畅想青春 我想说</a:t>
            </a:r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9693" y="1358265"/>
            <a:ext cx="6423660" cy="2838450"/>
          </a:xfrm>
          <a:prstGeom prst="rect">
            <a:avLst/>
          </a:prstGeom>
          <a:noFill/>
          <a:ln w="44450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solidFill>
                <a:schemeClr val="bg2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56912" y="1704499"/>
            <a:ext cx="5209699" cy="21459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540068">
              <a:lnSpc>
                <a:spcPct val="125000"/>
              </a:lnSpc>
            </a:pPr>
            <a:r>
              <a:rPr lang="zh-CN" altLang="en-US" sz="2700" dirty="0">
                <a:latin typeface="微软雅黑"/>
                <a:ea typeface="微软雅黑"/>
                <a:sym typeface="微软雅黑"/>
              </a:rPr>
              <a:t>青春期是每个人成长过程中的关键时期，当我们面对自己的生理和心理的变化时，你想对自己说些什么呢？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1179" y="5334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028" y="121658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601762" y="-96990"/>
            <a:ext cx="967350" cy="71609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grpSp>
        <p:nvGrpSpPr>
          <p:cNvPr id="28675" name="组合 36"/>
          <p:cNvGrpSpPr/>
          <p:nvPr/>
        </p:nvGrpSpPr>
        <p:grpSpPr>
          <a:xfrm>
            <a:off x="400289" y="3445149"/>
            <a:ext cx="2219325" cy="461573"/>
            <a:chOff x="608" y="6313"/>
            <a:chExt cx="4659" cy="1340"/>
          </a:xfrm>
        </p:grpSpPr>
        <p:sp>
          <p:nvSpPr>
            <p:cNvPr id="136" name="矩形 135"/>
            <p:cNvSpPr/>
            <p:nvPr/>
          </p:nvSpPr>
          <p:spPr>
            <a:xfrm>
              <a:off x="608" y="6402"/>
              <a:ext cx="4659" cy="11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8692" name="TextBox 3"/>
            <p:cNvSpPr txBox="1"/>
            <p:nvPr/>
          </p:nvSpPr>
          <p:spPr>
            <a:xfrm>
              <a:off x="708" y="6313"/>
              <a:ext cx="4460" cy="1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pPr algn="dist" eaLnBrk="1" hangingPunct="1"/>
              <a:r>
                <a:rPr lang="zh-CN" altLang="en-US" sz="2400" b="1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悄悄变化的我</a:t>
              </a:r>
            </a:p>
          </p:txBody>
        </p:sp>
      </p:grpSp>
      <p:grpSp>
        <p:nvGrpSpPr>
          <p:cNvPr id="4" name="组合 39"/>
          <p:cNvGrpSpPr/>
          <p:nvPr/>
        </p:nvGrpSpPr>
        <p:grpSpPr>
          <a:xfrm>
            <a:off x="3078957" y="1993106"/>
            <a:ext cx="2075260" cy="1943331"/>
            <a:chOff x="4614" y="3522"/>
            <a:chExt cx="4358" cy="4082"/>
          </a:xfrm>
        </p:grpSpPr>
        <p:grpSp>
          <p:nvGrpSpPr>
            <p:cNvPr id="28687" name="组合 42"/>
            <p:cNvGrpSpPr/>
            <p:nvPr/>
          </p:nvGrpSpPr>
          <p:grpSpPr>
            <a:xfrm>
              <a:off x="5185" y="3522"/>
              <a:ext cx="3787" cy="4082"/>
              <a:chOff x="2291319" y="1509850"/>
              <a:chExt cx="1803531" cy="1944205"/>
            </a:xfrm>
          </p:grpSpPr>
          <p:sp>
            <p:nvSpPr>
              <p:cNvPr id="28689" name="TextBox 6"/>
              <p:cNvSpPr txBox="1"/>
              <p:nvPr/>
            </p:nvSpPr>
            <p:spPr>
              <a:xfrm>
                <a:off x="2291319" y="1509850"/>
                <a:ext cx="1803531" cy="4156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100" dirty="0">
                    <a:latin typeface="微软雅黑"/>
                    <a:ea typeface="微软雅黑"/>
                    <a:sym typeface="微软雅黑"/>
                  </a:rPr>
                  <a:t>悦纳生理变化</a:t>
                </a:r>
              </a:p>
            </p:txBody>
          </p:sp>
          <p:sp>
            <p:nvSpPr>
              <p:cNvPr id="28690" name="TextBox 7"/>
              <p:cNvSpPr txBox="1"/>
              <p:nvPr/>
            </p:nvSpPr>
            <p:spPr>
              <a:xfrm>
                <a:off x="2291319" y="3038412"/>
                <a:ext cx="1802579" cy="4156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zh-CN" altLang="en-US" sz="2100" dirty="0">
                    <a:latin typeface="微软雅黑"/>
                    <a:ea typeface="微软雅黑"/>
                    <a:sym typeface="微软雅黑"/>
                  </a:rPr>
                  <a:t>直面矛盾心理</a:t>
                </a:r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4614" y="3537"/>
              <a:ext cx="505" cy="3879"/>
            </a:xfrm>
            <a:custGeom>
              <a:avLst/>
              <a:gdLst/>
              <a:ahLst/>
              <a:cxnLst/>
              <a:rect l="l" t="t" r="r" b="b"/>
              <a:pathLst>
                <a:path w="152698" h="565844">
                  <a:moveTo>
                    <a:pt x="152698" y="0"/>
                  </a:moveTo>
                  <a:lnTo>
                    <a:pt x="152698" y="43457"/>
                  </a:lnTo>
                  <a:cubicBezTo>
                    <a:pt x="118567" y="44251"/>
                    <a:pt x="101501" y="65087"/>
                    <a:pt x="101501" y="105965"/>
                  </a:cubicBezTo>
                  <a:lnTo>
                    <a:pt x="101501" y="197346"/>
                  </a:lnTo>
                  <a:cubicBezTo>
                    <a:pt x="101501" y="243185"/>
                    <a:pt x="85428" y="271363"/>
                    <a:pt x="53281" y="281880"/>
                  </a:cubicBezTo>
                  <a:lnTo>
                    <a:pt x="53281" y="283368"/>
                  </a:lnTo>
                  <a:cubicBezTo>
                    <a:pt x="85428" y="293092"/>
                    <a:pt x="101501" y="321071"/>
                    <a:pt x="101501" y="367307"/>
                  </a:cubicBezTo>
                  <a:lnTo>
                    <a:pt x="101501" y="457200"/>
                  </a:lnTo>
                  <a:cubicBezTo>
                    <a:pt x="101501" y="481806"/>
                    <a:pt x="105519" y="498921"/>
                    <a:pt x="113556" y="508545"/>
                  </a:cubicBezTo>
                  <a:cubicBezTo>
                    <a:pt x="121593" y="518170"/>
                    <a:pt x="134640" y="523081"/>
                    <a:pt x="152698" y="523279"/>
                  </a:cubicBezTo>
                  <a:lnTo>
                    <a:pt x="152698" y="565844"/>
                  </a:lnTo>
                  <a:cubicBezTo>
                    <a:pt x="84237" y="565249"/>
                    <a:pt x="50007" y="531316"/>
                    <a:pt x="50007" y="464046"/>
                  </a:cubicBezTo>
                  <a:lnTo>
                    <a:pt x="50007" y="369986"/>
                  </a:lnTo>
                  <a:cubicBezTo>
                    <a:pt x="50007" y="326925"/>
                    <a:pt x="33338" y="304502"/>
                    <a:pt x="0" y="302716"/>
                  </a:cubicBezTo>
                  <a:lnTo>
                    <a:pt x="0" y="263128"/>
                  </a:lnTo>
                  <a:cubicBezTo>
                    <a:pt x="33338" y="260945"/>
                    <a:pt x="50007" y="238125"/>
                    <a:pt x="50007" y="194667"/>
                  </a:cubicBezTo>
                  <a:lnTo>
                    <a:pt x="50007" y="102989"/>
                  </a:lnTo>
                  <a:cubicBezTo>
                    <a:pt x="50007" y="34925"/>
                    <a:pt x="84237" y="595"/>
                    <a:pt x="152698" y="0"/>
                  </a:cubicBezTo>
                  <a:close/>
                </a:path>
              </a:pathLst>
            </a:custGeom>
            <a:solidFill>
              <a:srgbClr val="3B424B"/>
            </a:solidFill>
            <a:ln>
              <a:solidFill>
                <a:srgbClr val="3B42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" name="组合 50"/>
          <p:cNvGrpSpPr/>
          <p:nvPr/>
        </p:nvGrpSpPr>
        <p:grpSpPr>
          <a:xfrm>
            <a:off x="5086349" y="1639491"/>
            <a:ext cx="3405699" cy="1156345"/>
            <a:chOff x="10681" y="2934"/>
            <a:chExt cx="7149" cy="2427"/>
          </a:xfrm>
        </p:grpSpPr>
        <p:sp>
          <p:nvSpPr>
            <p:cNvPr id="47" name="任意多边形 46"/>
            <p:cNvSpPr/>
            <p:nvPr/>
          </p:nvSpPr>
          <p:spPr>
            <a:xfrm>
              <a:off x="10681" y="2946"/>
              <a:ext cx="392" cy="2290"/>
            </a:xfrm>
            <a:custGeom>
              <a:avLst/>
              <a:gdLst/>
              <a:ahLst/>
              <a:cxnLst/>
              <a:rect l="l" t="t" r="r" b="b"/>
              <a:pathLst>
                <a:path w="152698" h="565844">
                  <a:moveTo>
                    <a:pt x="152698" y="0"/>
                  </a:moveTo>
                  <a:lnTo>
                    <a:pt x="152698" y="43457"/>
                  </a:lnTo>
                  <a:cubicBezTo>
                    <a:pt x="118567" y="44251"/>
                    <a:pt x="101501" y="65087"/>
                    <a:pt x="101501" y="105965"/>
                  </a:cubicBezTo>
                  <a:lnTo>
                    <a:pt x="101501" y="197346"/>
                  </a:lnTo>
                  <a:cubicBezTo>
                    <a:pt x="101501" y="243185"/>
                    <a:pt x="85428" y="271363"/>
                    <a:pt x="53281" y="281880"/>
                  </a:cubicBezTo>
                  <a:lnTo>
                    <a:pt x="53281" y="283368"/>
                  </a:lnTo>
                  <a:cubicBezTo>
                    <a:pt x="85428" y="293092"/>
                    <a:pt x="101501" y="321071"/>
                    <a:pt x="101501" y="367307"/>
                  </a:cubicBezTo>
                  <a:lnTo>
                    <a:pt x="101501" y="457200"/>
                  </a:lnTo>
                  <a:cubicBezTo>
                    <a:pt x="101501" y="481806"/>
                    <a:pt x="105519" y="498921"/>
                    <a:pt x="113556" y="508545"/>
                  </a:cubicBezTo>
                  <a:cubicBezTo>
                    <a:pt x="121593" y="518170"/>
                    <a:pt x="134640" y="523081"/>
                    <a:pt x="152698" y="523279"/>
                  </a:cubicBezTo>
                  <a:lnTo>
                    <a:pt x="152698" y="565844"/>
                  </a:lnTo>
                  <a:cubicBezTo>
                    <a:pt x="84237" y="565249"/>
                    <a:pt x="50007" y="531316"/>
                    <a:pt x="50007" y="464046"/>
                  </a:cubicBezTo>
                  <a:lnTo>
                    <a:pt x="50007" y="369986"/>
                  </a:lnTo>
                  <a:cubicBezTo>
                    <a:pt x="50007" y="326925"/>
                    <a:pt x="33338" y="304502"/>
                    <a:pt x="0" y="302716"/>
                  </a:cubicBezTo>
                  <a:lnTo>
                    <a:pt x="0" y="263128"/>
                  </a:lnTo>
                  <a:cubicBezTo>
                    <a:pt x="33338" y="260945"/>
                    <a:pt x="50007" y="238125"/>
                    <a:pt x="50007" y="194667"/>
                  </a:cubicBezTo>
                  <a:lnTo>
                    <a:pt x="50007" y="102989"/>
                  </a:lnTo>
                  <a:cubicBezTo>
                    <a:pt x="50007" y="34925"/>
                    <a:pt x="84237" y="595"/>
                    <a:pt x="1526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1073" y="4489"/>
              <a:ext cx="6757" cy="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chemeClr val="accent1">
                      <a:lumMod val="75000"/>
                    </a:schemeClr>
                  </a:solidFill>
                  <a:latin typeface="微软雅黑"/>
                  <a:ea typeface="微软雅黑"/>
                  <a:sym typeface="微软雅黑"/>
                </a:rPr>
                <a:t>正确对待青春期生理变化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073" y="2934"/>
              <a:ext cx="6757" cy="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100" dirty="0">
                  <a:solidFill>
                    <a:schemeClr val="accent1">
                      <a:lumMod val="75000"/>
                    </a:schemeClr>
                  </a:solidFill>
                  <a:latin typeface="微软雅黑"/>
                  <a:ea typeface="微软雅黑"/>
                  <a:sym typeface="微软雅黑"/>
                </a:rPr>
                <a:t>青春期生理变化以及影响</a:t>
              </a:r>
            </a:p>
          </p:txBody>
        </p:sp>
      </p:grpSp>
      <p:grpSp>
        <p:nvGrpSpPr>
          <p:cNvPr id="6" name="组合 51"/>
          <p:cNvGrpSpPr/>
          <p:nvPr/>
        </p:nvGrpSpPr>
        <p:grpSpPr>
          <a:xfrm>
            <a:off x="5086350" y="3171826"/>
            <a:ext cx="3955281" cy="1139434"/>
            <a:chOff x="10681" y="6660"/>
            <a:chExt cx="8304" cy="2392"/>
          </a:xfrm>
        </p:grpSpPr>
        <p:grpSp>
          <p:nvGrpSpPr>
            <p:cNvPr id="28680" name="组合 18"/>
            <p:cNvGrpSpPr/>
            <p:nvPr/>
          </p:nvGrpSpPr>
          <p:grpSpPr>
            <a:xfrm>
              <a:off x="11073" y="6674"/>
              <a:ext cx="7912" cy="2378"/>
              <a:chOff x="4407977" y="3018515"/>
              <a:chExt cx="3768201" cy="113253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407977" y="3018515"/>
                <a:ext cx="3768201" cy="4154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2100" dirty="0">
                    <a:solidFill>
                      <a:schemeClr val="accent1">
                        <a:lumMod val="75000"/>
                      </a:schemeClr>
                    </a:solidFill>
                    <a:latin typeface="微软雅黑"/>
                    <a:ea typeface="微软雅黑"/>
                    <a:sym typeface="微软雅黑"/>
                  </a:rPr>
                  <a:t>青春期矛盾心理的表现和原因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4408216" y="3735552"/>
                <a:ext cx="3415988" cy="4154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2100" dirty="0">
                    <a:solidFill>
                      <a:schemeClr val="accent1">
                        <a:lumMod val="75000"/>
                      </a:schemeClr>
                    </a:solidFill>
                    <a:latin typeface="微软雅黑"/>
                    <a:ea typeface="微软雅黑"/>
                    <a:sym typeface="微软雅黑"/>
                  </a:rPr>
                  <a:t>学会调节青春期的心理矛盾</a:t>
                </a:r>
              </a:p>
            </p:txBody>
          </p:sp>
        </p:grpSp>
        <p:sp>
          <p:nvSpPr>
            <p:cNvPr id="50" name="任意多边形 49"/>
            <p:cNvSpPr/>
            <p:nvPr/>
          </p:nvSpPr>
          <p:spPr>
            <a:xfrm>
              <a:off x="10681" y="6660"/>
              <a:ext cx="393" cy="2292"/>
            </a:xfrm>
            <a:custGeom>
              <a:avLst/>
              <a:gdLst/>
              <a:ahLst/>
              <a:cxnLst/>
              <a:rect l="l" t="t" r="r" b="b"/>
              <a:pathLst>
                <a:path w="152698" h="565844">
                  <a:moveTo>
                    <a:pt x="152698" y="0"/>
                  </a:moveTo>
                  <a:lnTo>
                    <a:pt x="152698" y="43457"/>
                  </a:lnTo>
                  <a:cubicBezTo>
                    <a:pt x="118567" y="44251"/>
                    <a:pt x="101501" y="65087"/>
                    <a:pt x="101501" y="105965"/>
                  </a:cubicBezTo>
                  <a:lnTo>
                    <a:pt x="101501" y="197346"/>
                  </a:lnTo>
                  <a:cubicBezTo>
                    <a:pt x="101501" y="243185"/>
                    <a:pt x="85428" y="271363"/>
                    <a:pt x="53281" y="281880"/>
                  </a:cubicBezTo>
                  <a:lnTo>
                    <a:pt x="53281" y="283368"/>
                  </a:lnTo>
                  <a:cubicBezTo>
                    <a:pt x="85428" y="293092"/>
                    <a:pt x="101501" y="321071"/>
                    <a:pt x="101501" y="367307"/>
                  </a:cubicBezTo>
                  <a:lnTo>
                    <a:pt x="101501" y="457200"/>
                  </a:lnTo>
                  <a:cubicBezTo>
                    <a:pt x="101501" y="481806"/>
                    <a:pt x="105519" y="498921"/>
                    <a:pt x="113556" y="508545"/>
                  </a:cubicBezTo>
                  <a:cubicBezTo>
                    <a:pt x="121593" y="518170"/>
                    <a:pt x="134640" y="523081"/>
                    <a:pt x="152698" y="523279"/>
                  </a:cubicBezTo>
                  <a:lnTo>
                    <a:pt x="152698" y="565844"/>
                  </a:lnTo>
                  <a:cubicBezTo>
                    <a:pt x="84237" y="565249"/>
                    <a:pt x="50007" y="531316"/>
                    <a:pt x="50007" y="464046"/>
                  </a:cubicBezTo>
                  <a:lnTo>
                    <a:pt x="50007" y="369986"/>
                  </a:lnTo>
                  <a:cubicBezTo>
                    <a:pt x="50007" y="326925"/>
                    <a:pt x="33338" y="304502"/>
                    <a:pt x="0" y="302716"/>
                  </a:cubicBezTo>
                  <a:lnTo>
                    <a:pt x="0" y="263128"/>
                  </a:lnTo>
                  <a:cubicBezTo>
                    <a:pt x="33338" y="260945"/>
                    <a:pt x="50007" y="238125"/>
                    <a:pt x="50007" y="194667"/>
                  </a:cubicBezTo>
                  <a:lnTo>
                    <a:pt x="50007" y="102989"/>
                  </a:lnTo>
                  <a:cubicBezTo>
                    <a:pt x="50007" y="34925"/>
                    <a:pt x="84237" y="595"/>
                    <a:pt x="15269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100" dirty="0">
                <a:latin typeface="微软雅黑"/>
                <a:ea typeface="微软雅黑"/>
                <a:sym typeface="微软雅黑"/>
              </a:endParaRPr>
            </a:p>
          </p:txBody>
        </p:sp>
      </p:grpSp>
      <p:pic>
        <p:nvPicPr>
          <p:cNvPr id="7" name="图片 6" descr="bb2d42a43c8d1900c7df031d95682fc9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378142" y="1291114"/>
            <a:ext cx="2412683" cy="220360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18523" y="372396"/>
            <a:ext cx="2306479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dirty="0">
                <a:latin typeface="微软雅黑"/>
                <a:ea typeface="微软雅黑"/>
                <a:sym typeface="微软雅黑"/>
              </a:rPr>
              <a:t>课堂小结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/>
              <a:ea typeface="微软雅黑"/>
              <a:sym typeface="微软雅黑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/>
                <a:ea typeface="微软雅黑"/>
                <a:sym typeface="微软雅黑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708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028" y="121658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601762" y="-96990"/>
            <a:ext cx="967350" cy="71609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676299" y="1042988"/>
            <a:ext cx="3483769" cy="3057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小小少年  很少烦恼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无忧无虑乐陶陶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但有一天  风波突起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忧虑烦恼都来了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一年一年时间飞跑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小小少年转眼高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随着年岁由小变大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他的烦恼增加了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31069" y="1025366"/>
            <a:ext cx="3894296" cy="30608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小小少年 很少烦恼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眼望四周阳光照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小小少年  很少烦恼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但愿永远这样好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一年一年时间飞跑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小小少年在长高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随着年岁由小变大</a:t>
            </a:r>
            <a:br>
              <a:rPr lang="zh-CN" altLang="en-US" sz="2700" b="1" dirty="0">
                <a:latin typeface="微软雅黑"/>
                <a:ea typeface="微软雅黑"/>
                <a:sym typeface="微软雅黑"/>
              </a:rPr>
            </a:b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他的烦恼增加</a:t>
            </a:r>
            <a:r>
              <a:rPr lang="zh-CN" altLang="en-US" sz="2700" b="1" dirty="0" smtClean="0">
                <a:latin typeface="微软雅黑"/>
                <a:ea typeface="微软雅黑"/>
                <a:sym typeface="微软雅黑"/>
              </a:rPr>
              <a:t>了</a:t>
            </a:r>
            <a:endParaRPr lang="zh-CN" altLang="en-US" sz="1800" b="1" dirty="0"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3462" y="243945"/>
            <a:ext cx="8391005" cy="2694726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5298856" y="1411460"/>
            <a:ext cx="2826007" cy="1944400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83B34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83B3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94479"/>
            <a:ext cx="9122946" cy="141634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350" y="1229710"/>
            <a:ext cx="405000" cy="2784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4320" y="189878"/>
            <a:ext cx="596291" cy="3147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54301" y="88138"/>
            <a:ext cx="967350" cy="71609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947948" y="2225420"/>
            <a:ext cx="1881416" cy="201908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2019509" y="2404345"/>
            <a:ext cx="350490" cy="50287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9331" y="126325"/>
            <a:ext cx="8412705" cy="1060796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315132" y="1087471"/>
            <a:ext cx="1054868" cy="465785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2629340" y="1167468"/>
            <a:ext cx="1600200" cy="1536192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9" y="1975299"/>
              <a:ext cx="1289241" cy="11490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5000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01</a:t>
              </a:r>
              <a:endParaRPr lang="zh-CN" altLang="en-US" sz="50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918835" y="1804511"/>
            <a:ext cx="1879759" cy="113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3924">
              <a:lnSpc>
                <a:spcPct val="120000"/>
              </a:lnSpc>
              <a:defRPr/>
            </a:pPr>
            <a:r>
              <a:rPr lang="zh-CN" altLang="en-US" sz="3000" b="1" dirty="0"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自主学习  感受新知</a:t>
            </a:r>
            <a:endParaRPr lang="zh-CN" altLang="en-US" sz="3000" b="1" kern="0" dirty="0">
              <a:effectLst>
                <a:outerShdw blurRad="139700" sx="102000" sy="102000" algn="ctr" rotWithShape="0">
                  <a:srgbClr val="9BC54B">
                    <a:alpha val="73000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3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3070" y="-78105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5579" y="145470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 flipH="1">
            <a:off x="1112653" y="-17933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256949" y="260509"/>
            <a:ext cx="4000976" cy="9453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tx2"/>
                </a:solidFill>
                <a:effectLst>
                  <a:outerShdw blurRad="139700" sx="102000" sy="102000" algn="ctr" rotWithShape="0">
                    <a:srgbClr val="9BC54B">
                      <a:alpha val="73000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自主学习  感受新知</a:t>
            </a:r>
            <a:endParaRPr lang="zh-CN" altLang="en-US" sz="2700" b="1" kern="0" dirty="0">
              <a:solidFill>
                <a:schemeClr val="tx2"/>
              </a:solidFill>
              <a:effectLst>
                <a:outerShdw blurRad="139700" sx="102000" sy="102000" algn="ctr" rotWithShape="0">
                  <a:srgbClr val="9BC54B">
                    <a:alpha val="73000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  <a:p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cxnSp>
        <p:nvCxnSpPr>
          <p:cNvPr id="84" name="Straight Connector 4"/>
          <p:cNvCxnSpPr/>
          <p:nvPr>
            <p:custDataLst>
              <p:tags r:id="rId1"/>
            </p:custDataLst>
          </p:nvPr>
        </p:nvCxnSpPr>
        <p:spPr>
          <a:xfrm>
            <a:off x="343610" y="2549734"/>
            <a:ext cx="8480592" cy="0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6"/>
          <p:cNvSpPr/>
          <p:nvPr>
            <p:custDataLst>
              <p:tags r:id="rId2"/>
            </p:custDataLst>
          </p:nvPr>
        </p:nvSpPr>
        <p:spPr>
          <a:xfrm>
            <a:off x="1424397" y="2456293"/>
            <a:ext cx="179648" cy="1796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86" name="Oval 35"/>
          <p:cNvSpPr/>
          <p:nvPr>
            <p:custDataLst>
              <p:tags r:id="rId3"/>
            </p:custDataLst>
          </p:nvPr>
        </p:nvSpPr>
        <p:spPr>
          <a:xfrm>
            <a:off x="2619970" y="2456293"/>
            <a:ext cx="179648" cy="1796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90" name="Oval 36"/>
          <p:cNvSpPr/>
          <p:nvPr>
            <p:custDataLst>
              <p:tags r:id="rId4"/>
            </p:custDataLst>
          </p:nvPr>
        </p:nvSpPr>
        <p:spPr>
          <a:xfrm>
            <a:off x="4944331" y="2456293"/>
            <a:ext cx="179648" cy="17964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94" name="Oval 37"/>
          <p:cNvSpPr/>
          <p:nvPr>
            <p:custDataLst>
              <p:tags r:id="rId5"/>
            </p:custDataLst>
          </p:nvPr>
        </p:nvSpPr>
        <p:spPr>
          <a:xfrm>
            <a:off x="6334187" y="2456293"/>
            <a:ext cx="179648" cy="1796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97" name="Straight Connector 44"/>
          <p:cNvCxnSpPr>
            <a:stCxn id="85" idx="0"/>
            <a:endCxn id="109" idx="4"/>
          </p:cNvCxnSpPr>
          <p:nvPr>
            <p:custDataLst>
              <p:tags r:id="rId6"/>
            </p:custDataLst>
          </p:nvPr>
        </p:nvCxnSpPr>
        <p:spPr>
          <a:xfrm flipV="1">
            <a:off x="1514697" y="2301988"/>
            <a:ext cx="0" cy="154305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46"/>
          <p:cNvCxnSpPr>
            <a:stCxn id="86" idx="4"/>
            <a:endCxn id="111" idx="0"/>
          </p:cNvCxnSpPr>
          <p:nvPr>
            <p:custDataLst>
              <p:tags r:id="rId7"/>
            </p:custDataLst>
          </p:nvPr>
        </p:nvCxnSpPr>
        <p:spPr>
          <a:xfrm>
            <a:off x="2709793" y="2635941"/>
            <a:ext cx="0" cy="18049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48"/>
          <p:cNvCxnSpPr>
            <a:stCxn id="110" idx="4"/>
            <a:endCxn id="90" idx="0"/>
          </p:cNvCxnSpPr>
          <p:nvPr>
            <p:custDataLst>
              <p:tags r:id="rId8"/>
            </p:custDataLst>
          </p:nvPr>
        </p:nvCxnSpPr>
        <p:spPr>
          <a:xfrm>
            <a:off x="5034632" y="2302159"/>
            <a:ext cx="0" cy="154305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50"/>
          <p:cNvCxnSpPr>
            <a:stCxn id="94" idx="4"/>
            <a:endCxn id="112" idx="0"/>
          </p:cNvCxnSpPr>
          <p:nvPr>
            <p:custDataLst>
              <p:tags r:id="rId9"/>
            </p:custDataLst>
          </p:nvPr>
        </p:nvCxnSpPr>
        <p:spPr>
          <a:xfrm>
            <a:off x="6424011" y="2635941"/>
            <a:ext cx="0" cy="18049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Elbow Connector 70"/>
          <p:cNvCxnSpPr>
            <a:stCxn id="111" idx="4"/>
          </p:cNvCxnSpPr>
          <p:nvPr>
            <p:custDataLst>
              <p:tags r:id="rId10"/>
            </p:custDataLst>
          </p:nvPr>
        </p:nvCxnSpPr>
        <p:spPr>
          <a:xfrm rot="16200000" flipH="1">
            <a:off x="2729155" y="3335914"/>
            <a:ext cx="245273" cy="283997"/>
          </a:xfrm>
          <a:prstGeom prst="bentConnector2">
            <a:avLst/>
          </a:prstGeom>
          <a:ln w="127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Elbow Connector 72"/>
          <p:cNvCxnSpPr>
            <a:stCxn id="112" idx="4"/>
          </p:cNvCxnSpPr>
          <p:nvPr>
            <p:custDataLst>
              <p:tags r:id="rId11"/>
            </p:custDataLst>
          </p:nvPr>
        </p:nvCxnSpPr>
        <p:spPr>
          <a:xfrm rot="16200000" flipH="1">
            <a:off x="6445568" y="3334195"/>
            <a:ext cx="245279" cy="288392"/>
          </a:xfrm>
          <a:prstGeom prst="bentConnector2">
            <a:avLst/>
          </a:prstGeom>
          <a:ln w="127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5"/>
          <p:cNvSpPr/>
          <p:nvPr>
            <p:custDataLst>
              <p:tags r:id="rId12"/>
            </p:custDataLst>
          </p:nvPr>
        </p:nvSpPr>
        <p:spPr>
          <a:xfrm>
            <a:off x="1244748" y="1781561"/>
            <a:ext cx="538946" cy="52059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800" b="1" dirty="0">
                <a:latin typeface="微软雅黑"/>
                <a:ea typeface="微软雅黑"/>
                <a:sym typeface="微软雅黑"/>
              </a:rPr>
              <a:t>1</a:t>
            </a:r>
          </a:p>
        </p:txBody>
      </p:sp>
      <p:sp>
        <p:nvSpPr>
          <p:cNvPr id="110" name="Oval 15"/>
          <p:cNvSpPr/>
          <p:nvPr>
            <p:custDataLst>
              <p:tags r:id="rId13"/>
            </p:custDataLst>
          </p:nvPr>
        </p:nvSpPr>
        <p:spPr>
          <a:xfrm>
            <a:off x="4764682" y="1763213"/>
            <a:ext cx="538946" cy="53894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800" b="1" dirty="0">
                <a:latin typeface="微软雅黑"/>
                <a:ea typeface="微软雅黑"/>
                <a:sym typeface="微软雅黑"/>
              </a:rPr>
              <a:t>3</a:t>
            </a:r>
          </a:p>
        </p:txBody>
      </p:sp>
      <p:sp>
        <p:nvSpPr>
          <p:cNvPr id="111" name="Oval 10"/>
          <p:cNvSpPr/>
          <p:nvPr>
            <p:custDataLst>
              <p:tags r:id="rId14"/>
            </p:custDataLst>
          </p:nvPr>
        </p:nvSpPr>
        <p:spPr>
          <a:xfrm>
            <a:off x="2440320" y="2816330"/>
            <a:ext cx="538946" cy="5389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800" b="1" dirty="0">
                <a:latin typeface="微软雅黑"/>
                <a:ea typeface="微软雅黑"/>
                <a:sym typeface="微软雅黑"/>
              </a:rPr>
              <a:t>2</a:t>
            </a:r>
          </a:p>
        </p:txBody>
      </p:sp>
      <p:sp>
        <p:nvSpPr>
          <p:cNvPr id="112" name="Oval 19"/>
          <p:cNvSpPr/>
          <p:nvPr>
            <p:custDataLst>
              <p:tags r:id="rId15"/>
            </p:custDataLst>
          </p:nvPr>
        </p:nvSpPr>
        <p:spPr>
          <a:xfrm>
            <a:off x="6154538" y="2816330"/>
            <a:ext cx="538946" cy="5389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800" b="1" dirty="0">
                <a:latin typeface="微软雅黑"/>
                <a:ea typeface="微软雅黑"/>
                <a:sym typeface="微软雅黑"/>
              </a:rPr>
              <a:t>4</a:t>
            </a:r>
          </a:p>
        </p:txBody>
      </p:sp>
      <p:sp>
        <p:nvSpPr>
          <p:cNvPr id="123" name="TextBox 30"/>
          <p:cNvSpPr txBox="1"/>
          <p:nvPr>
            <p:custDataLst>
              <p:tags r:id="rId16"/>
            </p:custDataLst>
          </p:nvPr>
        </p:nvSpPr>
        <p:spPr>
          <a:xfrm>
            <a:off x="5525230" y="1763198"/>
            <a:ext cx="2228090" cy="253916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青春期矛盾心理的主要表现？</a:t>
            </a:r>
            <a:endParaRPr lang="zh-CN" altLang="en-US" sz="2100" dirty="0">
              <a:latin typeface="微软雅黑"/>
              <a:ea typeface="微软雅黑"/>
              <a:cs typeface="微软雅黑" panose="020B0503020204020204" pitchFamily="34" charset="-122"/>
              <a:sym typeface="微软雅黑"/>
            </a:endParaRPr>
          </a:p>
        </p:txBody>
      </p:sp>
      <p:sp>
        <p:nvSpPr>
          <p:cNvPr id="127" name="TextBox 30"/>
          <p:cNvSpPr txBox="1"/>
          <p:nvPr>
            <p:custDataLst>
              <p:tags r:id="rId17"/>
            </p:custDataLst>
          </p:nvPr>
        </p:nvSpPr>
        <p:spPr>
          <a:xfrm>
            <a:off x="6697867" y="3477912"/>
            <a:ext cx="2228090" cy="253916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产生这些矛盾心理的原因是什么？</a:t>
            </a:r>
            <a:endParaRPr lang="zh-CN" altLang="en-US">
              <a:latin typeface="微软雅黑"/>
              <a:ea typeface="微软雅黑"/>
              <a:cs typeface="微软雅黑" panose="020B0503020204020204" pitchFamily="34" charset="-122"/>
              <a:sym typeface="微软雅黑"/>
            </a:endParaRPr>
          </a:p>
          <a:p>
            <a:endParaRPr lang="en-US" b="1" dirty="0">
              <a:latin typeface="微软雅黑"/>
              <a:ea typeface="微软雅黑"/>
              <a:cs typeface="+mj-cs"/>
              <a:sym typeface="微软雅黑"/>
            </a:endParaRPr>
          </a:p>
        </p:txBody>
      </p:sp>
      <p:sp>
        <p:nvSpPr>
          <p:cNvPr id="129" name="TextBox 30"/>
          <p:cNvSpPr txBox="1"/>
          <p:nvPr>
            <p:custDataLst>
              <p:tags r:id="rId18"/>
            </p:custDataLst>
          </p:nvPr>
        </p:nvSpPr>
        <p:spPr>
          <a:xfrm>
            <a:off x="2005548" y="1721288"/>
            <a:ext cx="2228090" cy="253916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青春期的三大生理变化是什么？</a:t>
            </a:r>
            <a:endParaRPr lang="zh-CN" altLang="en-US" sz="2100" b="1" dirty="0">
              <a:latin typeface="微软雅黑"/>
              <a:ea typeface="微软雅黑"/>
              <a:cs typeface="微软雅黑" panose="020B0503020204020204" pitchFamily="34" charset="-122"/>
              <a:sym typeface="微软雅黑"/>
            </a:endParaRPr>
          </a:p>
        </p:txBody>
      </p:sp>
      <p:sp>
        <p:nvSpPr>
          <p:cNvPr id="131" name="TextBox 30"/>
          <p:cNvSpPr txBox="1"/>
          <p:nvPr>
            <p:custDataLst>
              <p:tags r:id="rId19"/>
            </p:custDataLst>
          </p:nvPr>
        </p:nvSpPr>
        <p:spPr>
          <a:xfrm>
            <a:off x="3049015" y="3477912"/>
            <a:ext cx="2228090" cy="253916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青春期的生理变化对我们的影响？</a:t>
            </a:r>
            <a:endParaRPr lang="zh-CN" altLang="en-US" sz="2100" dirty="0">
              <a:latin typeface="微软雅黑"/>
              <a:ea typeface="微软雅黑"/>
              <a:cs typeface="微软雅黑" panose="020B0503020204020204" pitchFamily="34" charset="-122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90" grpId="0" animBg="1"/>
      <p:bldP spid="94" grpId="0" animBg="1"/>
      <p:bldP spid="109" grpId="0" animBg="1"/>
      <p:bldP spid="110" grpId="0" animBg="1"/>
      <p:bldP spid="111" grpId="0" animBg="1"/>
      <p:bldP spid="112" grpId="0" animBg="1"/>
      <p:bldP spid="123" grpId="0"/>
      <p:bldP spid="127" grpId="0"/>
      <p:bldP spid="129" grpId="0"/>
      <p:bldP spid="1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028" y="121658"/>
            <a:ext cx="446532" cy="6318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14" y="322087"/>
            <a:ext cx="405000" cy="27843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30863" y="383237"/>
            <a:ext cx="596291" cy="3147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1601762" y="-96990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2714319" y="260337"/>
            <a:ext cx="3387787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tx2"/>
                </a:solidFill>
                <a:latin typeface="微软雅黑"/>
                <a:ea typeface="微软雅黑"/>
                <a:sym typeface="微软雅黑"/>
              </a:rPr>
              <a:t>1</a:t>
            </a:r>
            <a:r>
              <a:rPr lang="zh-CN" altLang="en-US" sz="2400" b="1" dirty="0">
                <a:solidFill>
                  <a:schemeClr val="tx2"/>
                </a:solidFill>
                <a:latin typeface="微软雅黑"/>
                <a:ea typeface="微软雅黑"/>
                <a:sym typeface="微软雅黑"/>
              </a:rPr>
              <a:t>、青春期三大生理变化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1987" y="93958"/>
            <a:ext cx="405000" cy="278438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822041" y="1631257"/>
            <a:ext cx="1499478" cy="1150178"/>
            <a:chOff x="2890838" y="4437063"/>
            <a:chExt cx="279398" cy="214313"/>
          </a:xfrm>
          <a:solidFill>
            <a:srgbClr val="FEBC30"/>
          </a:solidFill>
        </p:grpSpPr>
        <p:sp>
          <p:nvSpPr>
            <p:cNvPr id="16" name="Freeform 198"/>
            <p:cNvSpPr/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7" name="Freeform 199"/>
            <p:cNvSpPr/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8" name="Freeform 200"/>
            <p:cNvSpPr/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9" name="Freeform 201"/>
            <p:cNvSpPr/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0" name="Freeform 202"/>
            <p:cNvSpPr/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Freeform 203"/>
            <p:cNvSpPr/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2" name="Freeform 204"/>
            <p:cNvSpPr/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3" name="Freeform 206"/>
            <p:cNvSpPr/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0237" y="2423261"/>
            <a:ext cx="1499478" cy="1150178"/>
            <a:chOff x="2890838" y="4437063"/>
            <a:chExt cx="279398" cy="214313"/>
          </a:xfrm>
          <a:solidFill>
            <a:srgbClr val="80AD31"/>
          </a:solidFill>
        </p:grpSpPr>
        <p:sp>
          <p:nvSpPr>
            <p:cNvPr id="25" name="Freeform 198"/>
            <p:cNvSpPr/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6" name="Freeform 199"/>
            <p:cNvSpPr/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7" name="Freeform 200"/>
            <p:cNvSpPr/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8" name="Freeform 201"/>
            <p:cNvSpPr/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9" name="Freeform 202"/>
            <p:cNvSpPr/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0" name="Freeform 203"/>
            <p:cNvSpPr/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1" name="Freeform 204"/>
            <p:cNvSpPr/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4" name="Freeform 206"/>
            <p:cNvSpPr/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748608" y="1641877"/>
            <a:ext cx="1499478" cy="1150178"/>
            <a:chOff x="2890838" y="4437063"/>
            <a:chExt cx="279398" cy="214313"/>
          </a:xfrm>
          <a:solidFill>
            <a:srgbClr val="FF6680"/>
          </a:solidFill>
        </p:grpSpPr>
        <p:sp>
          <p:nvSpPr>
            <p:cNvPr id="55" name="Freeform 198"/>
            <p:cNvSpPr/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6" name="Freeform 199"/>
            <p:cNvSpPr/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7" name="Freeform 200"/>
            <p:cNvSpPr/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8" name="Freeform 201"/>
            <p:cNvSpPr/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9" name="Freeform 202"/>
            <p:cNvSpPr/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0" name="Freeform 203"/>
            <p:cNvSpPr/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1" name="Freeform 204"/>
            <p:cNvSpPr/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2" name="Freeform 206"/>
            <p:cNvSpPr/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3" name="Freeform 223"/>
          <p:cNvSpPr/>
          <p:nvPr/>
        </p:nvSpPr>
        <p:spPr bwMode="auto">
          <a:xfrm>
            <a:off x="7192136" y="2400139"/>
            <a:ext cx="356812" cy="28938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64" name="Freeform 33"/>
          <p:cNvSpPr>
            <a:spLocks noEditPoints="1"/>
          </p:cNvSpPr>
          <p:nvPr/>
        </p:nvSpPr>
        <p:spPr bwMode="auto">
          <a:xfrm>
            <a:off x="4321876" y="2338399"/>
            <a:ext cx="326579" cy="306713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66" name="Freeform 26"/>
          <p:cNvSpPr>
            <a:spLocks noEditPoints="1"/>
          </p:cNvSpPr>
          <p:nvPr/>
        </p:nvSpPr>
        <p:spPr bwMode="auto">
          <a:xfrm>
            <a:off x="1277071" y="3160926"/>
            <a:ext cx="279104" cy="293235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65309" y="3801428"/>
            <a:ext cx="2022634" cy="103874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sz="2100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1</a:t>
            </a:r>
            <a:r>
              <a:rPr lang="zh-CN" altLang="en-US" sz="2100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、身体外形的变化：身体迅速长高、长壮</a:t>
            </a:r>
            <a:r>
              <a:rPr lang="zh-CN" altLang="en-US" sz="2100" dirty="0" smtClean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；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139440" y="3160871"/>
            <a:ext cx="3018473" cy="187642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100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2</a:t>
            </a:r>
            <a:r>
              <a:rPr lang="zh-CN" altLang="en-US" sz="2100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、内部器官的完善：运动系统、心血管系统、消化系统、内分泌系统和神经系统不断成熟。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6812756" y="3011329"/>
            <a:ext cx="1925955" cy="1038746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en-US" altLang="zh-CN" sz="2100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3</a:t>
            </a:r>
            <a:r>
              <a:rPr lang="zh-CN" altLang="en-US" sz="2100" dirty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、性机能的成熟：生殖器官发育和成熟</a:t>
            </a:r>
            <a:r>
              <a:rPr lang="zh-CN" altLang="en-US" sz="2100" dirty="0" smtClean="0">
                <a:latin typeface="微软雅黑"/>
                <a:ea typeface="微软雅黑"/>
                <a:cs typeface="微软雅黑" panose="020B0503020204020204" pitchFamily="34" charset="-122"/>
                <a:sym typeface="微软雅黑"/>
              </a:rPr>
              <a:t>。</a:t>
            </a:r>
            <a:endParaRPr lang="en-US" altLang="zh-CN" sz="2100" dirty="0"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bldLvl="0" animBg="1"/>
      <p:bldP spid="66" grpId="0" animBg="1"/>
      <p:bldP spid="67" grpId="0" bldLvl="0" animBg="1"/>
      <p:bldP spid="68" grpId="0" bldLvl="0" animBg="1"/>
      <p:bldP spid="7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5814" y="24027"/>
            <a:ext cx="446532" cy="6318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64439" y="-17933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286045" y="121272"/>
            <a:ext cx="587885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700" b="1" dirty="0">
                <a:latin typeface="微软雅黑"/>
                <a:ea typeface="微软雅黑"/>
                <a:sym typeface="微软雅黑"/>
              </a:rPr>
              <a:t>2</a:t>
            </a:r>
            <a:r>
              <a:rPr lang="zh-CN" altLang="en-US" sz="2700" b="1" dirty="0">
                <a:latin typeface="微软雅黑"/>
                <a:ea typeface="微软雅黑"/>
                <a:sym typeface="微软雅黑"/>
              </a:rPr>
              <a:t>、青春期的生理变化对我们的影响？</a:t>
            </a:r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32619" y="1270635"/>
            <a:ext cx="3294699" cy="2464520"/>
            <a:chOff x="5515175" y="1357334"/>
            <a:chExt cx="2783406" cy="1440656"/>
          </a:xfrm>
        </p:grpSpPr>
        <p:sp>
          <p:nvSpPr>
            <p:cNvPr id="21" name="AutoShape 5"/>
            <p:cNvSpPr>
              <a:spLocks noChangeArrowheads="1"/>
            </p:cNvSpPr>
            <p:nvPr/>
          </p:nvSpPr>
          <p:spPr bwMode="auto">
            <a:xfrm rot="16200000">
              <a:off x="6122988" y="749521"/>
              <a:ext cx="1440656" cy="2656281"/>
            </a:xfrm>
            <a:prstGeom prst="upArrowCallout">
              <a:avLst>
                <a:gd name="adj1" fmla="val 33824"/>
                <a:gd name="adj2" fmla="val 25000"/>
                <a:gd name="adj3" fmla="val 20591"/>
                <a:gd name="adj4" fmla="val 86269"/>
              </a:avLst>
            </a:prstGeom>
            <a:solidFill>
              <a:srgbClr val="A883BD"/>
            </a:solidFill>
            <a:ln>
              <a:noFill/>
            </a:ln>
            <a:effectLst/>
          </p:spPr>
          <p:txBody>
            <a:bodyPr wrap="none" lIns="95097" tIns="47549" rIns="95097" bIns="47549" anchor="ctr"/>
            <a:lstStyle/>
            <a:p>
              <a:pPr defTabSz="712946"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2" name="文本框 30"/>
            <p:cNvSpPr txBox="1"/>
            <p:nvPr/>
          </p:nvSpPr>
          <p:spPr>
            <a:xfrm>
              <a:off x="5927393" y="1383420"/>
              <a:ext cx="2371188" cy="1378496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100" dirty="0">
                  <a:latin typeface="微软雅黑"/>
                  <a:ea typeface="微软雅黑"/>
                  <a:sym typeface="微软雅黑"/>
                </a:rPr>
                <a:t>（2）青春期的我们拥有充沛的精力、敏捷的思维，对成长充满强烈的渴望，感觉生活拥有无限的可能。</a:t>
              </a:r>
              <a:endParaRPr lang="zh-CN" altLang="en-US" sz="21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39" name="AutoShape 3"/>
          <p:cNvSpPr>
            <a:spLocks noChangeArrowheads="1"/>
          </p:cNvSpPr>
          <p:nvPr/>
        </p:nvSpPr>
        <p:spPr bwMode="auto">
          <a:xfrm rot="5400000">
            <a:off x="812483" y="892493"/>
            <a:ext cx="2377916" cy="3307080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80AD31"/>
          </a:solidFill>
          <a:ln>
            <a:noFill/>
          </a:ln>
          <a:effectLst/>
        </p:spPr>
        <p:txBody>
          <a:bodyPr wrap="none" lIns="71323" tIns="35662" rIns="71323" bIns="35662" anchor="ctr"/>
          <a:lstStyle/>
          <a:p>
            <a:pPr defTabSz="712946">
              <a:defRPr/>
            </a:pPr>
            <a:endParaRPr lang="zh-CN" altLang="en-US" kern="0" dirty="0">
              <a:solidFill>
                <a:sysClr val="windowText" lastClr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892" y="1864995"/>
            <a:ext cx="2416016" cy="13611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（1）青春期的生理变化带给我们旺盛的生命力，使我们的身体充满能量。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799523" y="1458754"/>
            <a:ext cx="1850231" cy="1672114"/>
            <a:chOff x="2890838" y="4437063"/>
            <a:chExt cx="279398" cy="214313"/>
          </a:xfrm>
          <a:solidFill>
            <a:srgbClr val="FEBC30"/>
          </a:solidFill>
        </p:grpSpPr>
        <p:sp>
          <p:nvSpPr>
            <p:cNvPr id="4" name="Freeform 198"/>
            <p:cNvSpPr/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" name="Freeform 199"/>
            <p:cNvSpPr/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" name="Freeform 200"/>
            <p:cNvSpPr/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" name="Freeform 201"/>
            <p:cNvSpPr/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" name="Freeform 202"/>
            <p:cNvSpPr/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" name="Freeform 203"/>
            <p:cNvSpPr/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" name="Freeform 204"/>
            <p:cNvSpPr/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" name="Freeform 206"/>
            <p:cNvSpPr/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4" name="Freeform 33"/>
          <p:cNvSpPr>
            <a:spLocks noEditPoints="1"/>
          </p:cNvSpPr>
          <p:nvPr/>
        </p:nvSpPr>
        <p:spPr bwMode="auto">
          <a:xfrm>
            <a:off x="4321969" y="2338388"/>
            <a:ext cx="371475" cy="389096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accent2"/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" grpId="0"/>
      <p:bldP spid="6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2412" y="121658"/>
            <a:ext cx="446532" cy="6318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79203" y="37312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463686" y="195567"/>
            <a:ext cx="484331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700" dirty="0">
                <a:latin typeface="微软雅黑"/>
                <a:ea typeface="微软雅黑"/>
                <a:cs typeface="+mn-ea"/>
                <a:sym typeface="微软雅黑"/>
              </a:rPr>
              <a:t>3</a:t>
            </a:r>
            <a:r>
              <a:rPr lang="zh-CN" altLang="en-US" sz="2700" dirty="0">
                <a:latin typeface="微软雅黑"/>
                <a:ea typeface="微软雅黑"/>
                <a:cs typeface="+mn-ea"/>
                <a:sym typeface="微软雅黑"/>
              </a:rPr>
              <a:t>、青春期矛盾心理的主要表现</a:t>
            </a:r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" name="Freeform 60"/>
          <p:cNvSpPr>
            <a:spLocks noEditPoints="1"/>
          </p:cNvSpPr>
          <p:nvPr/>
        </p:nvSpPr>
        <p:spPr bwMode="auto">
          <a:xfrm rot="898892">
            <a:off x="816293" y="2879884"/>
            <a:ext cx="1903095" cy="1522571"/>
          </a:xfrm>
          <a:custGeom>
            <a:avLst/>
            <a:gdLst>
              <a:gd name="T0" fmla="*/ 135 w 672"/>
              <a:gd name="T1" fmla="*/ 480 h 684"/>
              <a:gd name="T2" fmla="*/ 153 w 672"/>
              <a:gd name="T3" fmla="*/ 484 h 684"/>
              <a:gd name="T4" fmla="*/ 222 w 672"/>
              <a:gd name="T5" fmla="*/ 369 h 684"/>
              <a:gd name="T6" fmla="*/ 195 w 672"/>
              <a:gd name="T7" fmla="*/ 345 h 684"/>
              <a:gd name="T8" fmla="*/ 178 w 672"/>
              <a:gd name="T9" fmla="*/ 318 h 684"/>
              <a:gd name="T10" fmla="*/ 165 w 672"/>
              <a:gd name="T11" fmla="*/ 281 h 684"/>
              <a:gd name="T12" fmla="*/ 176 w 672"/>
              <a:gd name="T13" fmla="*/ 218 h 684"/>
              <a:gd name="T14" fmla="*/ 214 w 672"/>
              <a:gd name="T15" fmla="*/ 190 h 684"/>
              <a:gd name="T16" fmla="*/ 206 w 672"/>
              <a:gd name="T17" fmla="*/ 334 h 684"/>
              <a:gd name="T18" fmla="*/ 270 w 672"/>
              <a:gd name="T19" fmla="*/ 354 h 684"/>
              <a:gd name="T20" fmla="*/ 293 w 672"/>
              <a:gd name="T21" fmla="*/ 388 h 684"/>
              <a:gd name="T22" fmla="*/ 313 w 672"/>
              <a:gd name="T23" fmla="*/ 440 h 684"/>
              <a:gd name="T24" fmla="*/ 270 w 672"/>
              <a:gd name="T25" fmla="*/ 537 h 684"/>
              <a:gd name="T26" fmla="*/ 229 w 672"/>
              <a:gd name="T27" fmla="*/ 590 h 684"/>
              <a:gd name="T28" fmla="*/ 231 w 672"/>
              <a:gd name="T29" fmla="*/ 634 h 684"/>
              <a:gd name="T30" fmla="*/ 300 w 672"/>
              <a:gd name="T31" fmla="*/ 671 h 684"/>
              <a:gd name="T32" fmla="*/ 279 w 672"/>
              <a:gd name="T33" fmla="*/ 637 h 684"/>
              <a:gd name="T34" fmla="*/ 275 w 672"/>
              <a:gd name="T35" fmla="*/ 617 h 684"/>
              <a:gd name="T36" fmla="*/ 310 w 672"/>
              <a:gd name="T37" fmla="*/ 606 h 684"/>
              <a:gd name="T38" fmla="*/ 332 w 672"/>
              <a:gd name="T39" fmla="*/ 529 h 684"/>
              <a:gd name="T40" fmla="*/ 376 w 672"/>
              <a:gd name="T41" fmla="*/ 400 h 684"/>
              <a:gd name="T42" fmla="*/ 424 w 672"/>
              <a:gd name="T43" fmla="*/ 326 h 684"/>
              <a:gd name="T44" fmla="*/ 490 w 672"/>
              <a:gd name="T45" fmla="*/ 346 h 684"/>
              <a:gd name="T46" fmla="*/ 531 w 672"/>
              <a:gd name="T47" fmla="*/ 390 h 684"/>
              <a:gd name="T48" fmla="*/ 563 w 672"/>
              <a:gd name="T49" fmla="*/ 422 h 684"/>
              <a:gd name="T50" fmla="*/ 578 w 672"/>
              <a:gd name="T51" fmla="*/ 455 h 684"/>
              <a:gd name="T52" fmla="*/ 624 w 672"/>
              <a:gd name="T53" fmla="*/ 444 h 684"/>
              <a:gd name="T54" fmla="*/ 643 w 672"/>
              <a:gd name="T55" fmla="*/ 403 h 684"/>
              <a:gd name="T56" fmla="*/ 604 w 672"/>
              <a:gd name="T57" fmla="*/ 405 h 684"/>
              <a:gd name="T58" fmla="*/ 586 w 672"/>
              <a:gd name="T59" fmla="*/ 399 h 684"/>
              <a:gd name="T60" fmla="*/ 565 w 672"/>
              <a:gd name="T61" fmla="*/ 379 h 684"/>
              <a:gd name="T62" fmla="*/ 527 w 672"/>
              <a:gd name="T63" fmla="*/ 321 h 684"/>
              <a:gd name="T64" fmla="*/ 493 w 672"/>
              <a:gd name="T65" fmla="*/ 271 h 684"/>
              <a:gd name="T66" fmla="*/ 420 w 672"/>
              <a:gd name="T67" fmla="*/ 265 h 684"/>
              <a:gd name="T68" fmla="*/ 397 w 672"/>
              <a:gd name="T69" fmla="*/ 225 h 684"/>
              <a:gd name="T70" fmla="*/ 443 w 672"/>
              <a:gd name="T71" fmla="*/ 187 h 684"/>
              <a:gd name="T72" fmla="*/ 483 w 672"/>
              <a:gd name="T73" fmla="*/ 138 h 684"/>
              <a:gd name="T74" fmla="*/ 479 w 672"/>
              <a:gd name="T75" fmla="*/ 126 h 684"/>
              <a:gd name="T76" fmla="*/ 466 w 672"/>
              <a:gd name="T77" fmla="*/ 129 h 684"/>
              <a:gd name="T78" fmla="*/ 456 w 672"/>
              <a:gd name="T79" fmla="*/ 134 h 684"/>
              <a:gd name="T80" fmla="*/ 448 w 672"/>
              <a:gd name="T81" fmla="*/ 130 h 684"/>
              <a:gd name="T82" fmla="*/ 424 w 672"/>
              <a:gd name="T83" fmla="*/ 129 h 684"/>
              <a:gd name="T84" fmla="*/ 413 w 672"/>
              <a:gd name="T85" fmla="*/ 175 h 684"/>
              <a:gd name="T86" fmla="*/ 370 w 672"/>
              <a:gd name="T87" fmla="*/ 195 h 684"/>
              <a:gd name="T88" fmla="*/ 333 w 672"/>
              <a:gd name="T89" fmla="*/ 134 h 684"/>
              <a:gd name="T90" fmla="*/ 306 w 672"/>
              <a:gd name="T91" fmla="*/ 95 h 684"/>
              <a:gd name="T92" fmla="*/ 321 w 672"/>
              <a:gd name="T93" fmla="*/ 66 h 684"/>
              <a:gd name="T94" fmla="*/ 314 w 672"/>
              <a:gd name="T95" fmla="*/ 31 h 684"/>
              <a:gd name="T96" fmla="*/ 303 w 672"/>
              <a:gd name="T97" fmla="*/ 6 h 684"/>
              <a:gd name="T98" fmla="*/ 243 w 672"/>
              <a:gd name="T99" fmla="*/ 17 h 684"/>
              <a:gd name="T100" fmla="*/ 240 w 672"/>
              <a:gd name="T101" fmla="*/ 61 h 684"/>
              <a:gd name="T102" fmla="*/ 254 w 672"/>
              <a:gd name="T103" fmla="*/ 79 h 684"/>
              <a:gd name="T104" fmla="*/ 205 w 672"/>
              <a:gd name="T105" fmla="*/ 106 h 684"/>
              <a:gd name="T106" fmla="*/ 175 w 672"/>
              <a:gd name="T107" fmla="*/ 135 h 684"/>
              <a:gd name="T108" fmla="*/ 125 w 672"/>
              <a:gd name="T109" fmla="*/ 237 h 684"/>
              <a:gd name="T110" fmla="*/ 135 w 672"/>
              <a:gd name="T111" fmla="*/ 282 h 684"/>
              <a:gd name="T112" fmla="*/ 101 w 672"/>
              <a:gd name="T113" fmla="*/ 287 h 684"/>
              <a:gd name="T114" fmla="*/ 66 w 672"/>
              <a:gd name="T115" fmla="*/ 274 h 684"/>
              <a:gd name="T116" fmla="*/ 132 w 672"/>
              <a:gd name="T117" fmla="*/ 307 h 684"/>
              <a:gd name="T118" fmla="*/ 146 w 672"/>
              <a:gd name="T119" fmla="*/ 309 h 684"/>
              <a:gd name="T120" fmla="*/ 164 w 672"/>
              <a:gd name="T121" fmla="*/ 31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72" h="684">
                <a:moveTo>
                  <a:pt x="4" y="397"/>
                </a:moveTo>
                <a:cubicBezTo>
                  <a:pt x="5" y="397"/>
                  <a:pt x="6" y="397"/>
                  <a:pt x="7" y="398"/>
                </a:cubicBezTo>
                <a:cubicBezTo>
                  <a:pt x="8" y="398"/>
                  <a:pt x="9" y="399"/>
                  <a:pt x="9" y="399"/>
                </a:cubicBezTo>
                <a:cubicBezTo>
                  <a:pt x="9" y="399"/>
                  <a:pt x="9" y="399"/>
                  <a:pt x="9" y="401"/>
                </a:cubicBezTo>
                <a:cubicBezTo>
                  <a:pt x="9" y="402"/>
                  <a:pt x="10" y="403"/>
                  <a:pt x="12" y="403"/>
                </a:cubicBezTo>
                <a:cubicBezTo>
                  <a:pt x="13" y="404"/>
                  <a:pt x="15" y="403"/>
                  <a:pt x="15" y="403"/>
                </a:cubicBezTo>
                <a:cubicBezTo>
                  <a:pt x="15" y="403"/>
                  <a:pt x="48" y="424"/>
                  <a:pt x="55" y="429"/>
                </a:cubicBezTo>
                <a:cubicBezTo>
                  <a:pt x="63" y="433"/>
                  <a:pt x="80" y="444"/>
                  <a:pt x="88" y="450"/>
                </a:cubicBezTo>
                <a:cubicBezTo>
                  <a:pt x="97" y="455"/>
                  <a:pt x="108" y="462"/>
                  <a:pt x="114" y="466"/>
                </a:cubicBezTo>
                <a:cubicBezTo>
                  <a:pt x="120" y="470"/>
                  <a:pt x="126" y="474"/>
                  <a:pt x="129" y="476"/>
                </a:cubicBezTo>
                <a:cubicBezTo>
                  <a:pt x="133" y="478"/>
                  <a:pt x="135" y="479"/>
                  <a:pt x="135" y="479"/>
                </a:cubicBezTo>
                <a:cubicBezTo>
                  <a:pt x="135" y="479"/>
                  <a:pt x="135" y="480"/>
                  <a:pt x="135" y="480"/>
                </a:cubicBezTo>
                <a:cubicBezTo>
                  <a:pt x="135" y="480"/>
                  <a:pt x="134" y="481"/>
                  <a:pt x="135" y="482"/>
                </a:cubicBezTo>
                <a:cubicBezTo>
                  <a:pt x="136" y="483"/>
                  <a:pt x="136" y="483"/>
                  <a:pt x="138" y="483"/>
                </a:cubicBezTo>
                <a:cubicBezTo>
                  <a:pt x="139" y="484"/>
                  <a:pt x="140" y="483"/>
                  <a:pt x="140" y="483"/>
                </a:cubicBezTo>
                <a:cubicBezTo>
                  <a:pt x="140" y="483"/>
                  <a:pt x="141" y="483"/>
                  <a:pt x="141" y="484"/>
                </a:cubicBezTo>
                <a:cubicBezTo>
                  <a:pt x="141" y="484"/>
                  <a:pt x="142" y="484"/>
                  <a:pt x="142" y="485"/>
                </a:cubicBezTo>
                <a:cubicBezTo>
                  <a:pt x="143" y="486"/>
                  <a:pt x="144" y="486"/>
                  <a:pt x="144" y="487"/>
                </a:cubicBezTo>
                <a:cubicBezTo>
                  <a:pt x="145" y="488"/>
                  <a:pt x="146" y="488"/>
                  <a:pt x="146" y="488"/>
                </a:cubicBezTo>
                <a:cubicBezTo>
                  <a:pt x="147" y="488"/>
                  <a:pt x="148" y="487"/>
                  <a:pt x="148" y="487"/>
                </a:cubicBezTo>
                <a:cubicBezTo>
                  <a:pt x="148" y="487"/>
                  <a:pt x="149" y="487"/>
                  <a:pt x="149" y="486"/>
                </a:cubicBezTo>
                <a:cubicBezTo>
                  <a:pt x="150" y="485"/>
                  <a:pt x="150" y="485"/>
                  <a:pt x="150" y="485"/>
                </a:cubicBezTo>
                <a:cubicBezTo>
                  <a:pt x="150" y="485"/>
                  <a:pt x="151" y="485"/>
                  <a:pt x="151" y="485"/>
                </a:cubicBezTo>
                <a:cubicBezTo>
                  <a:pt x="151" y="485"/>
                  <a:pt x="153" y="484"/>
                  <a:pt x="153" y="484"/>
                </a:cubicBezTo>
                <a:cubicBezTo>
                  <a:pt x="153" y="484"/>
                  <a:pt x="153" y="484"/>
                  <a:pt x="154" y="485"/>
                </a:cubicBezTo>
                <a:cubicBezTo>
                  <a:pt x="154" y="485"/>
                  <a:pt x="156" y="484"/>
                  <a:pt x="156" y="484"/>
                </a:cubicBezTo>
                <a:cubicBezTo>
                  <a:pt x="156" y="484"/>
                  <a:pt x="157" y="484"/>
                  <a:pt x="157" y="484"/>
                </a:cubicBezTo>
                <a:cubicBezTo>
                  <a:pt x="158" y="483"/>
                  <a:pt x="158" y="482"/>
                  <a:pt x="158" y="482"/>
                </a:cubicBezTo>
                <a:cubicBezTo>
                  <a:pt x="159" y="481"/>
                  <a:pt x="159" y="480"/>
                  <a:pt x="160" y="479"/>
                </a:cubicBezTo>
                <a:cubicBezTo>
                  <a:pt x="160" y="478"/>
                  <a:pt x="160" y="478"/>
                  <a:pt x="160" y="478"/>
                </a:cubicBezTo>
                <a:cubicBezTo>
                  <a:pt x="160" y="478"/>
                  <a:pt x="168" y="463"/>
                  <a:pt x="171" y="458"/>
                </a:cubicBezTo>
                <a:cubicBezTo>
                  <a:pt x="175" y="452"/>
                  <a:pt x="185" y="433"/>
                  <a:pt x="190" y="424"/>
                </a:cubicBezTo>
                <a:cubicBezTo>
                  <a:pt x="195" y="415"/>
                  <a:pt x="202" y="403"/>
                  <a:pt x="206" y="396"/>
                </a:cubicBezTo>
                <a:cubicBezTo>
                  <a:pt x="210" y="388"/>
                  <a:pt x="218" y="375"/>
                  <a:pt x="219" y="373"/>
                </a:cubicBezTo>
                <a:cubicBezTo>
                  <a:pt x="219" y="372"/>
                  <a:pt x="220" y="371"/>
                  <a:pt x="220" y="371"/>
                </a:cubicBezTo>
                <a:cubicBezTo>
                  <a:pt x="221" y="370"/>
                  <a:pt x="221" y="370"/>
                  <a:pt x="222" y="369"/>
                </a:cubicBezTo>
                <a:cubicBezTo>
                  <a:pt x="222" y="368"/>
                  <a:pt x="223" y="368"/>
                  <a:pt x="223" y="368"/>
                </a:cubicBezTo>
                <a:cubicBezTo>
                  <a:pt x="224" y="367"/>
                  <a:pt x="225" y="366"/>
                  <a:pt x="224" y="365"/>
                </a:cubicBezTo>
                <a:cubicBezTo>
                  <a:pt x="224" y="363"/>
                  <a:pt x="222" y="363"/>
                  <a:pt x="221" y="363"/>
                </a:cubicBezTo>
                <a:cubicBezTo>
                  <a:pt x="220" y="362"/>
                  <a:pt x="219" y="361"/>
                  <a:pt x="219" y="361"/>
                </a:cubicBezTo>
                <a:cubicBezTo>
                  <a:pt x="218" y="361"/>
                  <a:pt x="218" y="361"/>
                  <a:pt x="217" y="360"/>
                </a:cubicBezTo>
                <a:cubicBezTo>
                  <a:pt x="216" y="359"/>
                  <a:pt x="211" y="356"/>
                  <a:pt x="208" y="355"/>
                </a:cubicBezTo>
                <a:cubicBezTo>
                  <a:pt x="205" y="353"/>
                  <a:pt x="202" y="351"/>
                  <a:pt x="202" y="351"/>
                </a:cubicBezTo>
                <a:cubicBezTo>
                  <a:pt x="202" y="351"/>
                  <a:pt x="202" y="351"/>
                  <a:pt x="202" y="350"/>
                </a:cubicBezTo>
                <a:cubicBezTo>
                  <a:pt x="203" y="349"/>
                  <a:pt x="202" y="349"/>
                  <a:pt x="202" y="349"/>
                </a:cubicBezTo>
                <a:cubicBezTo>
                  <a:pt x="201" y="349"/>
                  <a:pt x="201" y="349"/>
                  <a:pt x="201" y="348"/>
                </a:cubicBezTo>
                <a:cubicBezTo>
                  <a:pt x="201" y="348"/>
                  <a:pt x="199" y="347"/>
                  <a:pt x="197" y="346"/>
                </a:cubicBezTo>
                <a:cubicBezTo>
                  <a:pt x="196" y="345"/>
                  <a:pt x="195" y="345"/>
                  <a:pt x="195" y="345"/>
                </a:cubicBezTo>
                <a:cubicBezTo>
                  <a:pt x="194" y="346"/>
                  <a:pt x="193" y="346"/>
                  <a:pt x="193" y="346"/>
                </a:cubicBezTo>
                <a:cubicBezTo>
                  <a:pt x="193" y="346"/>
                  <a:pt x="172" y="332"/>
                  <a:pt x="170" y="331"/>
                </a:cubicBezTo>
                <a:cubicBezTo>
                  <a:pt x="168" y="330"/>
                  <a:pt x="166" y="328"/>
                  <a:pt x="166" y="328"/>
                </a:cubicBezTo>
                <a:cubicBezTo>
                  <a:pt x="166" y="328"/>
                  <a:pt x="166" y="327"/>
                  <a:pt x="166" y="327"/>
                </a:cubicBezTo>
                <a:cubicBezTo>
                  <a:pt x="167" y="326"/>
                  <a:pt x="166" y="326"/>
                  <a:pt x="166" y="326"/>
                </a:cubicBezTo>
                <a:cubicBezTo>
                  <a:pt x="166" y="326"/>
                  <a:pt x="166" y="325"/>
                  <a:pt x="167" y="325"/>
                </a:cubicBezTo>
                <a:cubicBezTo>
                  <a:pt x="167" y="324"/>
                  <a:pt x="168" y="324"/>
                  <a:pt x="168" y="324"/>
                </a:cubicBezTo>
                <a:cubicBezTo>
                  <a:pt x="169" y="324"/>
                  <a:pt x="169" y="323"/>
                  <a:pt x="171" y="321"/>
                </a:cubicBezTo>
                <a:cubicBezTo>
                  <a:pt x="173" y="318"/>
                  <a:pt x="173" y="317"/>
                  <a:pt x="173" y="317"/>
                </a:cubicBezTo>
                <a:cubicBezTo>
                  <a:pt x="173" y="317"/>
                  <a:pt x="173" y="317"/>
                  <a:pt x="174" y="316"/>
                </a:cubicBezTo>
                <a:cubicBezTo>
                  <a:pt x="174" y="316"/>
                  <a:pt x="174" y="317"/>
                  <a:pt x="176" y="317"/>
                </a:cubicBezTo>
                <a:cubicBezTo>
                  <a:pt x="177" y="318"/>
                  <a:pt x="177" y="318"/>
                  <a:pt x="178" y="318"/>
                </a:cubicBezTo>
                <a:cubicBezTo>
                  <a:pt x="178" y="317"/>
                  <a:pt x="179" y="317"/>
                  <a:pt x="178" y="315"/>
                </a:cubicBezTo>
                <a:cubicBezTo>
                  <a:pt x="178" y="314"/>
                  <a:pt x="177" y="311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09"/>
                  <a:pt x="177" y="308"/>
                  <a:pt x="177" y="306"/>
                </a:cubicBezTo>
                <a:cubicBezTo>
                  <a:pt x="178" y="305"/>
                  <a:pt x="177" y="304"/>
                  <a:pt x="177" y="302"/>
                </a:cubicBezTo>
                <a:cubicBezTo>
                  <a:pt x="176" y="301"/>
                  <a:pt x="176" y="300"/>
                  <a:pt x="175" y="298"/>
                </a:cubicBezTo>
                <a:cubicBezTo>
                  <a:pt x="175" y="296"/>
                  <a:pt x="175" y="295"/>
                  <a:pt x="175" y="294"/>
                </a:cubicBezTo>
                <a:cubicBezTo>
                  <a:pt x="175" y="292"/>
                  <a:pt x="174" y="291"/>
                  <a:pt x="173" y="290"/>
                </a:cubicBezTo>
                <a:cubicBezTo>
                  <a:pt x="172" y="289"/>
                  <a:pt x="171" y="287"/>
                  <a:pt x="170" y="287"/>
                </a:cubicBezTo>
                <a:cubicBezTo>
                  <a:pt x="170" y="286"/>
                  <a:pt x="169" y="285"/>
                  <a:pt x="168" y="284"/>
                </a:cubicBezTo>
                <a:cubicBezTo>
                  <a:pt x="168" y="284"/>
                  <a:pt x="168" y="283"/>
                  <a:pt x="167" y="282"/>
                </a:cubicBezTo>
                <a:cubicBezTo>
                  <a:pt x="166" y="282"/>
                  <a:pt x="165" y="281"/>
                  <a:pt x="165" y="281"/>
                </a:cubicBezTo>
                <a:cubicBezTo>
                  <a:pt x="165" y="281"/>
                  <a:pt x="166" y="281"/>
                  <a:pt x="166" y="280"/>
                </a:cubicBezTo>
                <a:cubicBezTo>
                  <a:pt x="167" y="280"/>
                  <a:pt x="167" y="280"/>
                  <a:pt x="167" y="278"/>
                </a:cubicBezTo>
                <a:cubicBezTo>
                  <a:pt x="167" y="276"/>
                  <a:pt x="167" y="275"/>
                  <a:pt x="168" y="271"/>
                </a:cubicBezTo>
                <a:cubicBezTo>
                  <a:pt x="168" y="267"/>
                  <a:pt x="168" y="266"/>
                  <a:pt x="169" y="262"/>
                </a:cubicBezTo>
                <a:cubicBezTo>
                  <a:pt x="169" y="258"/>
                  <a:pt x="169" y="256"/>
                  <a:pt x="170" y="253"/>
                </a:cubicBezTo>
                <a:cubicBezTo>
                  <a:pt x="170" y="250"/>
                  <a:pt x="171" y="248"/>
                  <a:pt x="171" y="245"/>
                </a:cubicBezTo>
                <a:cubicBezTo>
                  <a:pt x="172" y="242"/>
                  <a:pt x="172" y="241"/>
                  <a:pt x="172" y="240"/>
                </a:cubicBezTo>
                <a:cubicBezTo>
                  <a:pt x="172" y="238"/>
                  <a:pt x="172" y="237"/>
                  <a:pt x="172" y="235"/>
                </a:cubicBezTo>
                <a:cubicBezTo>
                  <a:pt x="172" y="234"/>
                  <a:pt x="172" y="233"/>
                  <a:pt x="172" y="231"/>
                </a:cubicBezTo>
                <a:cubicBezTo>
                  <a:pt x="172" y="229"/>
                  <a:pt x="173" y="228"/>
                  <a:pt x="173" y="227"/>
                </a:cubicBezTo>
                <a:cubicBezTo>
                  <a:pt x="174" y="225"/>
                  <a:pt x="174" y="224"/>
                  <a:pt x="175" y="223"/>
                </a:cubicBezTo>
                <a:cubicBezTo>
                  <a:pt x="175" y="222"/>
                  <a:pt x="176" y="221"/>
                  <a:pt x="176" y="218"/>
                </a:cubicBezTo>
                <a:cubicBezTo>
                  <a:pt x="177" y="216"/>
                  <a:pt x="177" y="215"/>
                  <a:pt x="177" y="213"/>
                </a:cubicBezTo>
                <a:cubicBezTo>
                  <a:pt x="178" y="211"/>
                  <a:pt x="177" y="209"/>
                  <a:pt x="177" y="209"/>
                </a:cubicBezTo>
                <a:cubicBezTo>
                  <a:pt x="177" y="209"/>
                  <a:pt x="178" y="209"/>
                  <a:pt x="179" y="208"/>
                </a:cubicBezTo>
                <a:cubicBezTo>
                  <a:pt x="180" y="206"/>
                  <a:pt x="181" y="205"/>
                  <a:pt x="183" y="202"/>
                </a:cubicBezTo>
                <a:cubicBezTo>
                  <a:pt x="185" y="200"/>
                  <a:pt x="186" y="199"/>
                  <a:pt x="187" y="198"/>
                </a:cubicBezTo>
                <a:cubicBezTo>
                  <a:pt x="188" y="197"/>
                  <a:pt x="188" y="196"/>
                  <a:pt x="189" y="195"/>
                </a:cubicBezTo>
                <a:cubicBezTo>
                  <a:pt x="192" y="193"/>
                  <a:pt x="194" y="191"/>
                  <a:pt x="198" y="188"/>
                </a:cubicBezTo>
                <a:cubicBezTo>
                  <a:pt x="202" y="185"/>
                  <a:pt x="205" y="182"/>
                  <a:pt x="207" y="180"/>
                </a:cubicBezTo>
                <a:cubicBezTo>
                  <a:pt x="209" y="178"/>
                  <a:pt x="210" y="178"/>
                  <a:pt x="210" y="178"/>
                </a:cubicBezTo>
                <a:cubicBezTo>
                  <a:pt x="210" y="178"/>
                  <a:pt x="210" y="178"/>
                  <a:pt x="211" y="180"/>
                </a:cubicBezTo>
                <a:cubicBezTo>
                  <a:pt x="211" y="181"/>
                  <a:pt x="212" y="182"/>
                  <a:pt x="212" y="184"/>
                </a:cubicBezTo>
                <a:cubicBezTo>
                  <a:pt x="213" y="185"/>
                  <a:pt x="213" y="187"/>
                  <a:pt x="214" y="190"/>
                </a:cubicBezTo>
                <a:cubicBezTo>
                  <a:pt x="214" y="192"/>
                  <a:pt x="214" y="194"/>
                  <a:pt x="213" y="199"/>
                </a:cubicBezTo>
                <a:cubicBezTo>
                  <a:pt x="213" y="204"/>
                  <a:pt x="212" y="208"/>
                  <a:pt x="211" y="212"/>
                </a:cubicBezTo>
                <a:cubicBezTo>
                  <a:pt x="211" y="217"/>
                  <a:pt x="210" y="221"/>
                  <a:pt x="210" y="222"/>
                </a:cubicBezTo>
                <a:cubicBezTo>
                  <a:pt x="209" y="223"/>
                  <a:pt x="209" y="224"/>
                  <a:pt x="208" y="226"/>
                </a:cubicBezTo>
                <a:cubicBezTo>
                  <a:pt x="206" y="228"/>
                  <a:pt x="205" y="229"/>
                  <a:pt x="204" y="231"/>
                </a:cubicBezTo>
                <a:cubicBezTo>
                  <a:pt x="204" y="233"/>
                  <a:pt x="204" y="235"/>
                  <a:pt x="204" y="242"/>
                </a:cubicBezTo>
                <a:cubicBezTo>
                  <a:pt x="204" y="248"/>
                  <a:pt x="203" y="260"/>
                  <a:pt x="203" y="268"/>
                </a:cubicBezTo>
                <a:cubicBezTo>
                  <a:pt x="203" y="276"/>
                  <a:pt x="203" y="283"/>
                  <a:pt x="202" y="290"/>
                </a:cubicBezTo>
                <a:cubicBezTo>
                  <a:pt x="202" y="297"/>
                  <a:pt x="202" y="304"/>
                  <a:pt x="202" y="309"/>
                </a:cubicBezTo>
                <a:cubicBezTo>
                  <a:pt x="202" y="314"/>
                  <a:pt x="202" y="320"/>
                  <a:pt x="202" y="324"/>
                </a:cubicBezTo>
                <a:cubicBezTo>
                  <a:pt x="202" y="327"/>
                  <a:pt x="202" y="330"/>
                  <a:pt x="202" y="332"/>
                </a:cubicBezTo>
                <a:cubicBezTo>
                  <a:pt x="202" y="333"/>
                  <a:pt x="204" y="333"/>
                  <a:pt x="206" y="334"/>
                </a:cubicBezTo>
                <a:cubicBezTo>
                  <a:pt x="209" y="334"/>
                  <a:pt x="211" y="335"/>
                  <a:pt x="212" y="335"/>
                </a:cubicBezTo>
                <a:cubicBezTo>
                  <a:pt x="213" y="335"/>
                  <a:pt x="213" y="336"/>
                  <a:pt x="213" y="337"/>
                </a:cubicBezTo>
                <a:cubicBezTo>
                  <a:pt x="214" y="337"/>
                  <a:pt x="213" y="338"/>
                  <a:pt x="214" y="340"/>
                </a:cubicBezTo>
                <a:cubicBezTo>
                  <a:pt x="214" y="341"/>
                  <a:pt x="217" y="342"/>
                  <a:pt x="220" y="343"/>
                </a:cubicBezTo>
                <a:cubicBezTo>
                  <a:pt x="222" y="344"/>
                  <a:pt x="224" y="345"/>
                  <a:pt x="225" y="346"/>
                </a:cubicBezTo>
                <a:cubicBezTo>
                  <a:pt x="226" y="346"/>
                  <a:pt x="226" y="346"/>
                  <a:pt x="227" y="348"/>
                </a:cubicBezTo>
                <a:cubicBezTo>
                  <a:pt x="228" y="350"/>
                  <a:pt x="230" y="351"/>
                  <a:pt x="233" y="352"/>
                </a:cubicBezTo>
                <a:cubicBezTo>
                  <a:pt x="236" y="353"/>
                  <a:pt x="238" y="354"/>
                  <a:pt x="241" y="355"/>
                </a:cubicBezTo>
                <a:cubicBezTo>
                  <a:pt x="244" y="356"/>
                  <a:pt x="248" y="357"/>
                  <a:pt x="251" y="358"/>
                </a:cubicBezTo>
                <a:cubicBezTo>
                  <a:pt x="254" y="359"/>
                  <a:pt x="255" y="359"/>
                  <a:pt x="258" y="359"/>
                </a:cubicBezTo>
                <a:cubicBezTo>
                  <a:pt x="260" y="360"/>
                  <a:pt x="262" y="359"/>
                  <a:pt x="265" y="358"/>
                </a:cubicBezTo>
                <a:cubicBezTo>
                  <a:pt x="268" y="356"/>
                  <a:pt x="269" y="355"/>
                  <a:pt x="270" y="354"/>
                </a:cubicBezTo>
                <a:cubicBezTo>
                  <a:pt x="270" y="354"/>
                  <a:pt x="271" y="353"/>
                  <a:pt x="271" y="353"/>
                </a:cubicBezTo>
                <a:cubicBezTo>
                  <a:pt x="271" y="353"/>
                  <a:pt x="271" y="354"/>
                  <a:pt x="273" y="356"/>
                </a:cubicBezTo>
                <a:cubicBezTo>
                  <a:pt x="274" y="357"/>
                  <a:pt x="276" y="358"/>
                  <a:pt x="277" y="359"/>
                </a:cubicBezTo>
                <a:cubicBezTo>
                  <a:pt x="277" y="359"/>
                  <a:pt x="277" y="359"/>
                  <a:pt x="278" y="360"/>
                </a:cubicBezTo>
                <a:cubicBezTo>
                  <a:pt x="278" y="361"/>
                  <a:pt x="279" y="361"/>
                  <a:pt x="280" y="363"/>
                </a:cubicBezTo>
                <a:cubicBezTo>
                  <a:pt x="281" y="365"/>
                  <a:pt x="282" y="364"/>
                  <a:pt x="283" y="365"/>
                </a:cubicBezTo>
                <a:cubicBezTo>
                  <a:pt x="284" y="365"/>
                  <a:pt x="285" y="366"/>
                  <a:pt x="285" y="367"/>
                </a:cubicBezTo>
                <a:cubicBezTo>
                  <a:pt x="286" y="368"/>
                  <a:pt x="284" y="368"/>
                  <a:pt x="284" y="370"/>
                </a:cubicBezTo>
                <a:cubicBezTo>
                  <a:pt x="284" y="373"/>
                  <a:pt x="286" y="375"/>
                  <a:pt x="287" y="376"/>
                </a:cubicBezTo>
                <a:cubicBezTo>
                  <a:pt x="288" y="377"/>
                  <a:pt x="289" y="378"/>
                  <a:pt x="289" y="379"/>
                </a:cubicBezTo>
                <a:cubicBezTo>
                  <a:pt x="289" y="379"/>
                  <a:pt x="289" y="380"/>
                  <a:pt x="290" y="380"/>
                </a:cubicBezTo>
                <a:cubicBezTo>
                  <a:pt x="290" y="382"/>
                  <a:pt x="291" y="384"/>
                  <a:pt x="293" y="388"/>
                </a:cubicBezTo>
                <a:cubicBezTo>
                  <a:pt x="295" y="392"/>
                  <a:pt x="296" y="396"/>
                  <a:pt x="298" y="399"/>
                </a:cubicBezTo>
                <a:cubicBezTo>
                  <a:pt x="299" y="402"/>
                  <a:pt x="300" y="406"/>
                  <a:pt x="302" y="410"/>
                </a:cubicBezTo>
                <a:cubicBezTo>
                  <a:pt x="303" y="411"/>
                  <a:pt x="304" y="413"/>
                  <a:pt x="305" y="414"/>
                </a:cubicBezTo>
                <a:cubicBezTo>
                  <a:pt x="305" y="415"/>
                  <a:pt x="306" y="417"/>
                  <a:pt x="307" y="418"/>
                </a:cubicBezTo>
                <a:cubicBezTo>
                  <a:pt x="308" y="420"/>
                  <a:pt x="308" y="421"/>
                  <a:pt x="309" y="423"/>
                </a:cubicBezTo>
                <a:cubicBezTo>
                  <a:pt x="310" y="425"/>
                  <a:pt x="311" y="426"/>
                  <a:pt x="311" y="426"/>
                </a:cubicBezTo>
                <a:cubicBezTo>
                  <a:pt x="312" y="427"/>
                  <a:pt x="311" y="428"/>
                  <a:pt x="311" y="429"/>
                </a:cubicBezTo>
                <a:cubicBezTo>
                  <a:pt x="311" y="430"/>
                  <a:pt x="312" y="431"/>
                  <a:pt x="312" y="431"/>
                </a:cubicBezTo>
                <a:cubicBezTo>
                  <a:pt x="312" y="432"/>
                  <a:pt x="312" y="432"/>
                  <a:pt x="312" y="434"/>
                </a:cubicBezTo>
                <a:cubicBezTo>
                  <a:pt x="312" y="436"/>
                  <a:pt x="313" y="437"/>
                  <a:pt x="313" y="437"/>
                </a:cubicBezTo>
                <a:cubicBezTo>
                  <a:pt x="313" y="438"/>
                  <a:pt x="314" y="439"/>
                  <a:pt x="314" y="439"/>
                </a:cubicBezTo>
                <a:cubicBezTo>
                  <a:pt x="314" y="439"/>
                  <a:pt x="314" y="439"/>
                  <a:pt x="313" y="440"/>
                </a:cubicBezTo>
                <a:cubicBezTo>
                  <a:pt x="312" y="441"/>
                  <a:pt x="311" y="442"/>
                  <a:pt x="310" y="443"/>
                </a:cubicBezTo>
                <a:cubicBezTo>
                  <a:pt x="308" y="445"/>
                  <a:pt x="307" y="448"/>
                  <a:pt x="308" y="450"/>
                </a:cubicBezTo>
                <a:cubicBezTo>
                  <a:pt x="308" y="452"/>
                  <a:pt x="309" y="453"/>
                  <a:pt x="309" y="453"/>
                </a:cubicBezTo>
                <a:cubicBezTo>
                  <a:pt x="309" y="453"/>
                  <a:pt x="308" y="455"/>
                  <a:pt x="306" y="458"/>
                </a:cubicBezTo>
                <a:cubicBezTo>
                  <a:pt x="304" y="461"/>
                  <a:pt x="302" y="465"/>
                  <a:pt x="300" y="469"/>
                </a:cubicBezTo>
                <a:cubicBezTo>
                  <a:pt x="298" y="473"/>
                  <a:pt x="296" y="478"/>
                  <a:pt x="295" y="480"/>
                </a:cubicBezTo>
                <a:cubicBezTo>
                  <a:pt x="295" y="481"/>
                  <a:pt x="294" y="481"/>
                  <a:pt x="293" y="482"/>
                </a:cubicBezTo>
                <a:cubicBezTo>
                  <a:pt x="292" y="484"/>
                  <a:pt x="290" y="486"/>
                  <a:pt x="288" y="488"/>
                </a:cubicBezTo>
                <a:cubicBezTo>
                  <a:pt x="287" y="490"/>
                  <a:pt x="284" y="497"/>
                  <a:pt x="282" y="502"/>
                </a:cubicBezTo>
                <a:cubicBezTo>
                  <a:pt x="280" y="507"/>
                  <a:pt x="278" y="517"/>
                  <a:pt x="277" y="521"/>
                </a:cubicBezTo>
                <a:cubicBezTo>
                  <a:pt x="276" y="526"/>
                  <a:pt x="275" y="529"/>
                  <a:pt x="274" y="531"/>
                </a:cubicBezTo>
                <a:cubicBezTo>
                  <a:pt x="272" y="533"/>
                  <a:pt x="272" y="535"/>
                  <a:pt x="270" y="537"/>
                </a:cubicBezTo>
                <a:cubicBezTo>
                  <a:pt x="268" y="539"/>
                  <a:pt x="264" y="542"/>
                  <a:pt x="261" y="546"/>
                </a:cubicBezTo>
                <a:cubicBezTo>
                  <a:pt x="259" y="550"/>
                  <a:pt x="256" y="553"/>
                  <a:pt x="254" y="556"/>
                </a:cubicBezTo>
                <a:cubicBezTo>
                  <a:pt x="253" y="559"/>
                  <a:pt x="251" y="562"/>
                  <a:pt x="249" y="565"/>
                </a:cubicBezTo>
                <a:cubicBezTo>
                  <a:pt x="248" y="567"/>
                  <a:pt x="246" y="570"/>
                  <a:pt x="245" y="573"/>
                </a:cubicBezTo>
                <a:cubicBezTo>
                  <a:pt x="243" y="576"/>
                  <a:pt x="243" y="577"/>
                  <a:pt x="243" y="577"/>
                </a:cubicBezTo>
                <a:cubicBezTo>
                  <a:pt x="243" y="577"/>
                  <a:pt x="242" y="577"/>
                  <a:pt x="242" y="577"/>
                </a:cubicBezTo>
                <a:cubicBezTo>
                  <a:pt x="242" y="576"/>
                  <a:pt x="241" y="578"/>
                  <a:pt x="240" y="580"/>
                </a:cubicBezTo>
                <a:cubicBezTo>
                  <a:pt x="239" y="582"/>
                  <a:pt x="239" y="583"/>
                  <a:pt x="238" y="585"/>
                </a:cubicBezTo>
                <a:cubicBezTo>
                  <a:pt x="237" y="586"/>
                  <a:pt x="237" y="587"/>
                  <a:pt x="237" y="587"/>
                </a:cubicBezTo>
                <a:cubicBezTo>
                  <a:pt x="237" y="587"/>
                  <a:pt x="237" y="587"/>
                  <a:pt x="236" y="588"/>
                </a:cubicBezTo>
                <a:cubicBezTo>
                  <a:pt x="235" y="588"/>
                  <a:pt x="233" y="588"/>
                  <a:pt x="231" y="589"/>
                </a:cubicBezTo>
                <a:cubicBezTo>
                  <a:pt x="230" y="589"/>
                  <a:pt x="229" y="590"/>
                  <a:pt x="229" y="590"/>
                </a:cubicBezTo>
                <a:cubicBezTo>
                  <a:pt x="229" y="590"/>
                  <a:pt x="229" y="590"/>
                  <a:pt x="228" y="591"/>
                </a:cubicBezTo>
                <a:cubicBezTo>
                  <a:pt x="227" y="591"/>
                  <a:pt x="225" y="592"/>
                  <a:pt x="222" y="594"/>
                </a:cubicBezTo>
                <a:cubicBezTo>
                  <a:pt x="219" y="597"/>
                  <a:pt x="217" y="600"/>
                  <a:pt x="217" y="600"/>
                </a:cubicBezTo>
                <a:cubicBezTo>
                  <a:pt x="217" y="600"/>
                  <a:pt x="217" y="600"/>
                  <a:pt x="216" y="601"/>
                </a:cubicBezTo>
                <a:cubicBezTo>
                  <a:pt x="216" y="601"/>
                  <a:pt x="215" y="601"/>
                  <a:pt x="214" y="603"/>
                </a:cubicBezTo>
                <a:cubicBezTo>
                  <a:pt x="212" y="604"/>
                  <a:pt x="211" y="604"/>
                  <a:pt x="210" y="606"/>
                </a:cubicBezTo>
                <a:cubicBezTo>
                  <a:pt x="208" y="608"/>
                  <a:pt x="209" y="611"/>
                  <a:pt x="210" y="615"/>
                </a:cubicBezTo>
                <a:cubicBezTo>
                  <a:pt x="211" y="618"/>
                  <a:pt x="213" y="620"/>
                  <a:pt x="217" y="625"/>
                </a:cubicBezTo>
                <a:cubicBezTo>
                  <a:pt x="220" y="629"/>
                  <a:pt x="224" y="633"/>
                  <a:pt x="226" y="635"/>
                </a:cubicBezTo>
                <a:cubicBezTo>
                  <a:pt x="227" y="636"/>
                  <a:pt x="228" y="637"/>
                  <a:pt x="228" y="637"/>
                </a:cubicBezTo>
                <a:cubicBezTo>
                  <a:pt x="228" y="637"/>
                  <a:pt x="229" y="636"/>
                  <a:pt x="229" y="635"/>
                </a:cubicBezTo>
                <a:cubicBezTo>
                  <a:pt x="230" y="634"/>
                  <a:pt x="231" y="634"/>
                  <a:pt x="231" y="634"/>
                </a:cubicBezTo>
                <a:cubicBezTo>
                  <a:pt x="231" y="634"/>
                  <a:pt x="231" y="635"/>
                  <a:pt x="233" y="638"/>
                </a:cubicBezTo>
                <a:cubicBezTo>
                  <a:pt x="236" y="641"/>
                  <a:pt x="238" y="646"/>
                  <a:pt x="238" y="646"/>
                </a:cubicBezTo>
                <a:cubicBezTo>
                  <a:pt x="238" y="646"/>
                  <a:pt x="238" y="646"/>
                  <a:pt x="240" y="649"/>
                </a:cubicBezTo>
                <a:cubicBezTo>
                  <a:pt x="240" y="650"/>
                  <a:pt x="242" y="653"/>
                  <a:pt x="243" y="655"/>
                </a:cubicBezTo>
                <a:cubicBezTo>
                  <a:pt x="245" y="658"/>
                  <a:pt x="247" y="660"/>
                  <a:pt x="248" y="661"/>
                </a:cubicBezTo>
                <a:cubicBezTo>
                  <a:pt x="254" y="667"/>
                  <a:pt x="259" y="670"/>
                  <a:pt x="266" y="674"/>
                </a:cubicBezTo>
                <a:cubicBezTo>
                  <a:pt x="274" y="679"/>
                  <a:pt x="281" y="681"/>
                  <a:pt x="285" y="682"/>
                </a:cubicBezTo>
                <a:cubicBezTo>
                  <a:pt x="289" y="683"/>
                  <a:pt x="291" y="684"/>
                  <a:pt x="293" y="683"/>
                </a:cubicBezTo>
                <a:cubicBezTo>
                  <a:pt x="294" y="683"/>
                  <a:pt x="296" y="682"/>
                  <a:pt x="298" y="681"/>
                </a:cubicBezTo>
                <a:cubicBezTo>
                  <a:pt x="299" y="679"/>
                  <a:pt x="299" y="677"/>
                  <a:pt x="299" y="676"/>
                </a:cubicBezTo>
                <a:cubicBezTo>
                  <a:pt x="299" y="675"/>
                  <a:pt x="299" y="675"/>
                  <a:pt x="299" y="674"/>
                </a:cubicBezTo>
                <a:cubicBezTo>
                  <a:pt x="300" y="673"/>
                  <a:pt x="300" y="673"/>
                  <a:pt x="300" y="671"/>
                </a:cubicBezTo>
                <a:cubicBezTo>
                  <a:pt x="300" y="668"/>
                  <a:pt x="299" y="667"/>
                  <a:pt x="297" y="665"/>
                </a:cubicBezTo>
                <a:cubicBezTo>
                  <a:pt x="296" y="662"/>
                  <a:pt x="293" y="660"/>
                  <a:pt x="292" y="658"/>
                </a:cubicBezTo>
                <a:cubicBezTo>
                  <a:pt x="290" y="656"/>
                  <a:pt x="289" y="655"/>
                  <a:pt x="288" y="653"/>
                </a:cubicBezTo>
                <a:cubicBezTo>
                  <a:pt x="288" y="652"/>
                  <a:pt x="287" y="652"/>
                  <a:pt x="287" y="651"/>
                </a:cubicBezTo>
                <a:cubicBezTo>
                  <a:pt x="286" y="651"/>
                  <a:pt x="286" y="650"/>
                  <a:pt x="285" y="649"/>
                </a:cubicBezTo>
                <a:cubicBezTo>
                  <a:pt x="285" y="649"/>
                  <a:pt x="284" y="648"/>
                  <a:pt x="283" y="648"/>
                </a:cubicBezTo>
                <a:cubicBezTo>
                  <a:pt x="282" y="647"/>
                  <a:pt x="282" y="646"/>
                  <a:pt x="282" y="645"/>
                </a:cubicBezTo>
                <a:cubicBezTo>
                  <a:pt x="282" y="644"/>
                  <a:pt x="281" y="643"/>
                  <a:pt x="281" y="643"/>
                </a:cubicBezTo>
                <a:cubicBezTo>
                  <a:pt x="280" y="643"/>
                  <a:pt x="280" y="641"/>
                  <a:pt x="280" y="641"/>
                </a:cubicBezTo>
                <a:cubicBezTo>
                  <a:pt x="280" y="640"/>
                  <a:pt x="280" y="640"/>
                  <a:pt x="280" y="639"/>
                </a:cubicBezTo>
                <a:cubicBezTo>
                  <a:pt x="279" y="639"/>
                  <a:pt x="279" y="638"/>
                  <a:pt x="279" y="638"/>
                </a:cubicBezTo>
                <a:cubicBezTo>
                  <a:pt x="279" y="638"/>
                  <a:pt x="279" y="637"/>
                  <a:pt x="279" y="637"/>
                </a:cubicBezTo>
                <a:cubicBezTo>
                  <a:pt x="279" y="636"/>
                  <a:pt x="279" y="636"/>
                  <a:pt x="279" y="636"/>
                </a:cubicBezTo>
                <a:cubicBezTo>
                  <a:pt x="278" y="635"/>
                  <a:pt x="278" y="634"/>
                  <a:pt x="278" y="634"/>
                </a:cubicBezTo>
                <a:cubicBezTo>
                  <a:pt x="278" y="633"/>
                  <a:pt x="278" y="633"/>
                  <a:pt x="278" y="632"/>
                </a:cubicBezTo>
                <a:cubicBezTo>
                  <a:pt x="278" y="632"/>
                  <a:pt x="278" y="632"/>
                  <a:pt x="277" y="631"/>
                </a:cubicBezTo>
                <a:cubicBezTo>
                  <a:pt x="277" y="631"/>
                  <a:pt x="277" y="630"/>
                  <a:pt x="277" y="629"/>
                </a:cubicBezTo>
                <a:cubicBezTo>
                  <a:pt x="277" y="628"/>
                  <a:pt x="277" y="628"/>
                  <a:pt x="277" y="628"/>
                </a:cubicBezTo>
                <a:cubicBezTo>
                  <a:pt x="277" y="627"/>
                  <a:pt x="277" y="627"/>
                  <a:pt x="276" y="627"/>
                </a:cubicBezTo>
                <a:cubicBezTo>
                  <a:pt x="276" y="627"/>
                  <a:pt x="276" y="624"/>
                  <a:pt x="275" y="624"/>
                </a:cubicBezTo>
                <a:cubicBezTo>
                  <a:pt x="276" y="623"/>
                  <a:pt x="276" y="623"/>
                  <a:pt x="275" y="623"/>
                </a:cubicBezTo>
                <a:cubicBezTo>
                  <a:pt x="275" y="623"/>
                  <a:pt x="275" y="622"/>
                  <a:pt x="275" y="621"/>
                </a:cubicBezTo>
                <a:cubicBezTo>
                  <a:pt x="274" y="620"/>
                  <a:pt x="274" y="620"/>
                  <a:pt x="274" y="620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6" y="617"/>
                  <a:pt x="276" y="616"/>
                </a:cubicBezTo>
                <a:cubicBezTo>
                  <a:pt x="276" y="615"/>
                  <a:pt x="275" y="614"/>
                  <a:pt x="274" y="614"/>
                </a:cubicBezTo>
                <a:cubicBezTo>
                  <a:pt x="274" y="613"/>
                  <a:pt x="274" y="613"/>
                  <a:pt x="273" y="612"/>
                </a:cubicBezTo>
                <a:cubicBezTo>
                  <a:pt x="273" y="611"/>
                  <a:pt x="272" y="610"/>
                  <a:pt x="272" y="610"/>
                </a:cubicBezTo>
                <a:cubicBezTo>
                  <a:pt x="273" y="607"/>
                  <a:pt x="273" y="607"/>
                  <a:pt x="273" y="607"/>
                </a:cubicBezTo>
                <a:cubicBezTo>
                  <a:pt x="273" y="607"/>
                  <a:pt x="276" y="607"/>
                  <a:pt x="279" y="608"/>
                </a:cubicBezTo>
                <a:cubicBezTo>
                  <a:pt x="280" y="609"/>
                  <a:pt x="282" y="609"/>
                  <a:pt x="283" y="609"/>
                </a:cubicBezTo>
                <a:cubicBezTo>
                  <a:pt x="284" y="609"/>
                  <a:pt x="285" y="609"/>
                  <a:pt x="287" y="609"/>
                </a:cubicBezTo>
                <a:cubicBezTo>
                  <a:pt x="290" y="610"/>
                  <a:pt x="294" y="609"/>
                  <a:pt x="298" y="609"/>
                </a:cubicBezTo>
                <a:cubicBezTo>
                  <a:pt x="301" y="609"/>
                  <a:pt x="304" y="608"/>
                  <a:pt x="307" y="607"/>
                </a:cubicBezTo>
                <a:cubicBezTo>
                  <a:pt x="310" y="607"/>
                  <a:pt x="310" y="607"/>
                  <a:pt x="310" y="606"/>
                </a:cubicBezTo>
                <a:cubicBezTo>
                  <a:pt x="310" y="604"/>
                  <a:pt x="311" y="603"/>
                  <a:pt x="311" y="600"/>
                </a:cubicBezTo>
                <a:cubicBezTo>
                  <a:pt x="311" y="597"/>
                  <a:pt x="311" y="596"/>
                  <a:pt x="311" y="596"/>
                </a:cubicBezTo>
                <a:cubicBezTo>
                  <a:pt x="311" y="595"/>
                  <a:pt x="310" y="595"/>
                  <a:pt x="310" y="595"/>
                </a:cubicBezTo>
                <a:cubicBezTo>
                  <a:pt x="310" y="595"/>
                  <a:pt x="310" y="594"/>
                  <a:pt x="309" y="592"/>
                </a:cubicBezTo>
                <a:cubicBezTo>
                  <a:pt x="309" y="590"/>
                  <a:pt x="309" y="587"/>
                  <a:pt x="309" y="582"/>
                </a:cubicBezTo>
                <a:cubicBezTo>
                  <a:pt x="308" y="577"/>
                  <a:pt x="308" y="573"/>
                  <a:pt x="308" y="570"/>
                </a:cubicBezTo>
                <a:cubicBezTo>
                  <a:pt x="308" y="567"/>
                  <a:pt x="308" y="567"/>
                  <a:pt x="308" y="567"/>
                </a:cubicBezTo>
                <a:cubicBezTo>
                  <a:pt x="308" y="567"/>
                  <a:pt x="309" y="565"/>
                  <a:pt x="311" y="560"/>
                </a:cubicBezTo>
                <a:cubicBezTo>
                  <a:pt x="313" y="556"/>
                  <a:pt x="314" y="554"/>
                  <a:pt x="315" y="551"/>
                </a:cubicBezTo>
                <a:cubicBezTo>
                  <a:pt x="316" y="549"/>
                  <a:pt x="316" y="549"/>
                  <a:pt x="317" y="548"/>
                </a:cubicBezTo>
                <a:cubicBezTo>
                  <a:pt x="318" y="547"/>
                  <a:pt x="317" y="547"/>
                  <a:pt x="321" y="542"/>
                </a:cubicBezTo>
                <a:cubicBezTo>
                  <a:pt x="324" y="537"/>
                  <a:pt x="327" y="535"/>
                  <a:pt x="332" y="529"/>
                </a:cubicBezTo>
                <a:cubicBezTo>
                  <a:pt x="337" y="524"/>
                  <a:pt x="343" y="516"/>
                  <a:pt x="346" y="513"/>
                </a:cubicBezTo>
                <a:cubicBezTo>
                  <a:pt x="349" y="509"/>
                  <a:pt x="356" y="501"/>
                  <a:pt x="360" y="496"/>
                </a:cubicBezTo>
                <a:cubicBezTo>
                  <a:pt x="363" y="493"/>
                  <a:pt x="365" y="490"/>
                  <a:pt x="367" y="488"/>
                </a:cubicBezTo>
                <a:cubicBezTo>
                  <a:pt x="369" y="486"/>
                  <a:pt x="369" y="485"/>
                  <a:pt x="370" y="484"/>
                </a:cubicBezTo>
                <a:cubicBezTo>
                  <a:pt x="372" y="480"/>
                  <a:pt x="372" y="480"/>
                  <a:pt x="373" y="478"/>
                </a:cubicBezTo>
                <a:cubicBezTo>
                  <a:pt x="373" y="477"/>
                  <a:pt x="374" y="477"/>
                  <a:pt x="375" y="473"/>
                </a:cubicBezTo>
                <a:cubicBezTo>
                  <a:pt x="376" y="469"/>
                  <a:pt x="376" y="467"/>
                  <a:pt x="376" y="466"/>
                </a:cubicBezTo>
                <a:cubicBezTo>
                  <a:pt x="376" y="464"/>
                  <a:pt x="377" y="464"/>
                  <a:pt x="377" y="460"/>
                </a:cubicBezTo>
                <a:cubicBezTo>
                  <a:pt x="377" y="457"/>
                  <a:pt x="377" y="454"/>
                  <a:pt x="378" y="449"/>
                </a:cubicBezTo>
                <a:cubicBezTo>
                  <a:pt x="378" y="445"/>
                  <a:pt x="378" y="436"/>
                  <a:pt x="377" y="429"/>
                </a:cubicBezTo>
                <a:cubicBezTo>
                  <a:pt x="377" y="422"/>
                  <a:pt x="377" y="420"/>
                  <a:pt x="377" y="414"/>
                </a:cubicBezTo>
                <a:cubicBezTo>
                  <a:pt x="376" y="408"/>
                  <a:pt x="376" y="405"/>
                  <a:pt x="376" y="400"/>
                </a:cubicBezTo>
                <a:cubicBezTo>
                  <a:pt x="375" y="395"/>
                  <a:pt x="375" y="391"/>
                  <a:pt x="375" y="386"/>
                </a:cubicBezTo>
                <a:cubicBezTo>
                  <a:pt x="375" y="380"/>
                  <a:pt x="374" y="377"/>
                  <a:pt x="374" y="373"/>
                </a:cubicBezTo>
                <a:cubicBezTo>
                  <a:pt x="374" y="369"/>
                  <a:pt x="374" y="367"/>
                  <a:pt x="374" y="364"/>
                </a:cubicBezTo>
                <a:cubicBezTo>
                  <a:pt x="373" y="361"/>
                  <a:pt x="373" y="360"/>
                  <a:pt x="374" y="358"/>
                </a:cubicBezTo>
                <a:cubicBezTo>
                  <a:pt x="374" y="355"/>
                  <a:pt x="375" y="351"/>
                  <a:pt x="375" y="346"/>
                </a:cubicBezTo>
                <a:cubicBezTo>
                  <a:pt x="376" y="340"/>
                  <a:pt x="376" y="338"/>
                  <a:pt x="376" y="338"/>
                </a:cubicBezTo>
                <a:cubicBezTo>
                  <a:pt x="376" y="338"/>
                  <a:pt x="379" y="338"/>
                  <a:pt x="382" y="337"/>
                </a:cubicBezTo>
                <a:cubicBezTo>
                  <a:pt x="385" y="337"/>
                  <a:pt x="386" y="337"/>
                  <a:pt x="387" y="337"/>
                </a:cubicBezTo>
                <a:cubicBezTo>
                  <a:pt x="389" y="337"/>
                  <a:pt x="395" y="336"/>
                  <a:pt x="400" y="335"/>
                </a:cubicBezTo>
                <a:cubicBezTo>
                  <a:pt x="405" y="334"/>
                  <a:pt x="407" y="333"/>
                  <a:pt x="409" y="332"/>
                </a:cubicBezTo>
                <a:cubicBezTo>
                  <a:pt x="410" y="331"/>
                  <a:pt x="411" y="332"/>
                  <a:pt x="415" y="330"/>
                </a:cubicBezTo>
                <a:cubicBezTo>
                  <a:pt x="418" y="329"/>
                  <a:pt x="421" y="328"/>
                  <a:pt x="424" y="326"/>
                </a:cubicBezTo>
                <a:cubicBezTo>
                  <a:pt x="428" y="325"/>
                  <a:pt x="429" y="325"/>
                  <a:pt x="435" y="323"/>
                </a:cubicBezTo>
                <a:cubicBezTo>
                  <a:pt x="440" y="322"/>
                  <a:pt x="446" y="320"/>
                  <a:pt x="446" y="320"/>
                </a:cubicBezTo>
                <a:cubicBezTo>
                  <a:pt x="446" y="320"/>
                  <a:pt x="447" y="321"/>
                  <a:pt x="448" y="321"/>
                </a:cubicBezTo>
                <a:cubicBezTo>
                  <a:pt x="449" y="321"/>
                  <a:pt x="450" y="321"/>
                  <a:pt x="453" y="321"/>
                </a:cubicBezTo>
                <a:cubicBezTo>
                  <a:pt x="456" y="322"/>
                  <a:pt x="458" y="322"/>
                  <a:pt x="460" y="322"/>
                </a:cubicBezTo>
                <a:cubicBezTo>
                  <a:pt x="462" y="322"/>
                  <a:pt x="464" y="323"/>
                  <a:pt x="464" y="323"/>
                </a:cubicBezTo>
                <a:cubicBezTo>
                  <a:pt x="464" y="323"/>
                  <a:pt x="465" y="323"/>
                  <a:pt x="465" y="324"/>
                </a:cubicBezTo>
                <a:cubicBezTo>
                  <a:pt x="465" y="325"/>
                  <a:pt x="466" y="327"/>
                  <a:pt x="466" y="329"/>
                </a:cubicBezTo>
                <a:cubicBezTo>
                  <a:pt x="467" y="330"/>
                  <a:pt x="468" y="330"/>
                  <a:pt x="470" y="331"/>
                </a:cubicBezTo>
                <a:cubicBezTo>
                  <a:pt x="473" y="331"/>
                  <a:pt x="476" y="332"/>
                  <a:pt x="476" y="332"/>
                </a:cubicBezTo>
                <a:cubicBezTo>
                  <a:pt x="476" y="332"/>
                  <a:pt x="476" y="333"/>
                  <a:pt x="479" y="336"/>
                </a:cubicBezTo>
                <a:cubicBezTo>
                  <a:pt x="481" y="339"/>
                  <a:pt x="484" y="341"/>
                  <a:pt x="490" y="346"/>
                </a:cubicBezTo>
                <a:cubicBezTo>
                  <a:pt x="492" y="348"/>
                  <a:pt x="494" y="350"/>
                  <a:pt x="495" y="351"/>
                </a:cubicBezTo>
                <a:cubicBezTo>
                  <a:pt x="497" y="353"/>
                  <a:pt x="499" y="354"/>
                  <a:pt x="499" y="354"/>
                </a:cubicBezTo>
                <a:cubicBezTo>
                  <a:pt x="499" y="354"/>
                  <a:pt x="498" y="355"/>
                  <a:pt x="498" y="358"/>
                </a:cubicBezTo>
                <a:cubicBezTo>
                  <a:pt x="498" y="361"/>
                  <a:pt x="498" y="362"/>
                  <a:pt x="498" y="362"/>
                </a:cubicBezTo>
                <a:cubicBezTo>
                  <a:pt x="498" y="363"/>
                  <a:pt x="497" y="363"/>
                  <a:pt x="497" y="364"/>
                </a:cubicBezTo>
                <a:cubicBezTo>
                  <a:pt x="497" y="365"/>
                  <a:pt x="498" y="366"/>
                  <a:pt x="500" y="367"/>
                </a:cubicBezTo>
                <a:cubicBezTo>
                  <a:pt x="502" y="368"/>
                  <a:pt x="503" y="369"/>
                  <a:pt x="504" y="370"/>
                </a:cubicBezTo>
                <a:cubicBezTo>
                  <a:pt x="506" y="371"/>
                  <a:pt x="508" y="373"/>
                  <a:pt x="509" y="374"/>
                </a:cubicBezTo>
                <a:cubicBezTo>
                  <a:pt x="511" y="376"/>
                  <a:pt x="513" y="377"/>
                  <a:pt x="514" y="378"/>
                </a:cubicBezTo>
                <a:cubicBezTo>
                  <a:pt x="515" y="380"/>
                  <a:pt x="515" y="379"/>
                  <a:pt x="517" y="381"/>
                </a:cubicBezTo>
                <a:cubicBezTo>
                  <a:pt x="519" y="382"/>
                  <a:pt x="524" y="386"/>
                  <a:pt x="526" y="388"/>
                </a:cubicBezTo>
                <a:cubicBezTo>
                  <a:pt x="529" y="389"/>
                  <a:pt x="531" y="390"/>
                  <a:pt x="531" y="390"/>
                </a:cubicBezTo>
                <a:cubicBezTo>
                  <a:pt x="531" y="390"/>
                  <a:pt x="531" y="391"/>
                  <a:pt x="531" y="392"/>
                </a:cubicBezTo>
                <a:cubicBezTo>
                  <a:pt x="531" y="394"/>
                  <a:pt x="532" y="395"/>
                  <a:pt x="533" y="396"/>
                </a:cubicBezTo>
                <a:cubicBezTo>
                  <a:pt x="533" y="396"/>
                  <a:pt x="533" y="397"/>
                  <a:pt x="534" y="398"/>
                </a:cubicBezTo>
                <a:cubicBezTo>
                  <a:pt x="536" y="399"/>
                  <a:pt x="538" y="401"/>
                  <a:pt x="541" y="403"/>
                </a:cubicBezTo>
                <a:cubicBezTo>
                  <a:pt x="543" y="404"/>
                  <a:pt x="543" y="404"/>
                  <a:pt x="544" y="404"/>
                </a:cubicBezTo>
                <a:cubicBezTo>
                  <a:pt x="545" y="404"/>
                  <a:pt x="546" y="405"/>
                  <a:pt x="548" y="405"/>
                </a:cubicBezTo>
                <a:cubicBezTo>
                  <a:pt x="549" y="405"/>
                  <a:pt x="551" y="405"/>
                  <a:pt x="551" y="405"/>
                </a:cubicBezTo>
                <a:cubicBezTo>
                  <a:pt x="551" y="405"/>
                  <a:pt x="552" y="407"/>
                  <a:pt x="554" y="409"/>
                </a:cubicBezTo>
                <a:cubicBezTo>
                  <a:pt x="555" y="410"/>
                  <a:pt x="557" y="413"/>
                  <a:pt x="558" y="414"/>
                </a:cubicBezTo>
                <a:cubicBezTo>
                  <a:pt x="559" y="416"/>
                  <a:pt x="559" y="416"/>
                  <a:pt x="560" y="417"/>
                </a:cubicBezTo>
                <a:cubicBezTo>
                  <a:pt x="561" y="417"/>
                  <a:pt x="561" y="419"/>
                  <a:pt x="562" y="420"/>
                </a:cubicBezTo>
                <a:cubicBezTo>
                  <a:pt x="563" y="421"/>
                  <a:pt x="562" y="421"/>
                  <a:pt x="563" y="422"/>
                </a:cubicBezTo>
                <a:cubicBezTo>
                  <a:pt x="564" y="422"/>
                  <a:pt x="564" y="423"/>
                  <a:pt x="564" y="424"/>
                </a:cubicBezTo>
                <a:cubicBezTo>
                  <a:pt x="565" y="424"/>
                  <a:pt x="565" y="425"/>
                  <a:pt x="565" y="425"/>
                </a:cubicBezTo>
                <a:cubicBezTo>
                  <a:pt x="565" y="426"/>
                  <a:pt x="566" y="426"/>
                  <a:pt x="566" y="427"/>
                </a:cubicBezTo>
                <a:cubicBezTo>
                  <a:pt x="566" y="428"/>
                  <a:pt x="567" y="428"/>
                  <a:pt x="567" y="429"/>
                </a:cubicBezTo>
                <a:cubicBezTo>
                  <a:pt x="567" y="429"/>
                  <a:pt x="568" y="430"/>
                  <a:pt x="568" y="431"/>
                </a:cubicBezTo>
                <a:cubicBezTo>
                  <a:pt x="569" y="432"/>
                  <a:pt x="569" y="433"/>
                  <a:pt x="570" y="435"/>
                </a:cubicBezTo>
                <a:cubicBezTo>
                  <a:pt x="571" y="437"/>
                  <a:pt x="571" y="438"/>
                  <a:pt x="571" y="438"/>
                </a:cubicBezTo>
                <a:cubicBezTo>
                  <a:pt x="571" y="438"/>
                  <a:pt x="571" y="438"/>
                  <a:pt x="570" y="438"/>
                </a:cubicBezTo>
                <a:cubicBezTo>
                  <a:pt x="570" y="439"/>
                  <a:pt x="571" y="440"/>
                  <a:pt x="571" y="440"/>
                </a:cubicBezTo>
                <a:cubicBezTo>
                  <a:pt x="571" y="440"/>
                  <a:pt x="571" y="440"/>
                  <a:pt x="571" y="441"/>
                </a:cubicBezTo>
                <a:cubicBezTo>
                  <a:pt x="571" y="442"/>
                  <a:pt x="571" y="443"/>
                  <a:pt x="572" y="446"/>
                </a:cubicBezTo>
                <a:cubicBezTo>
                  <a:pt x="573" y="448"/>
                  <a:pt x="576" y="452"/>
                  <a:pt x="578" y="455"/>
                </a:cubicBezTo>
                <a:cubicBezTo>
                  <a:pt x="581" y="458"/>
                  <a:pt x="583" y="459"/>
                  <a:pt x="583" y="459"/>
                </a:cubicBezTo>
                <a:cubicBezTo>
                  <a:pt x="583" y="459"/>
                  <a:pt x="582" y="459"/>
                  <a:pt x="582" y="460"/>
                </a:cubicBezTo>
                <a:cubicBezTo>
                  <a:pt x="582" y="461"/>
                  <a:pt x="582" y="461"/>
                  <a:pt x="583" y="462"/>
                </a:cubicBezTo>
                <a:cubicBezTo>
                  <a:pt x="584" y="464"/>
                  <a:pt x="585" y="465"/>
                  <a:pt x="586" y="466"/>
                </a:cubicBezTo>
                <a:cubicBezTo>
                  <a:pt x="587" y="468"/>
                  <a:pt x="588" y="468"/>
                  <a:pt x="590" y="468"/>
                </a:cubicBezTo>
                <a:cubicBezTo>
                  <a:pt x="591" y="468"/>
                  <a:pt x="592" y="467"/>
                  <a:pt x="593" y="466"/>
                </a:cubicBezTo>
                <a:cubicBezTo>
                  <a:pt x="595" y="466"/>
                  <a:pt x="596" y="465"/>
                  <a:pt x="598" y="463"/>
                </a:cubicBezTo>
                <a:cubicBezTo>
                  <a:pt x="602" y="461"/>
                  <a:pt x="609" y="456"/>
                  <a:pt x="611" y="455"/>
                </a:cubicBezTo>
                <a:cubicBezTo>
                  <a:pt x="613" y="453"/>
                  <a:pt x="613" y="453"/>
                  <a:pt x="613" y="452"/>
                </a:cubicBezTo>
                <a:cubicBezTo>
                  <a:pt x="613" y="451"/>
                  <a:pt x="614" y="449"/>
                  <a:pt x="614" y="449"/>
                </a:cubicBezTo>
                <a:cubicBezTo>
                  <a:pt x="614" y="448"/>
                  <a:pt x="617" y="447"/>
                  <a:pt x="620" y="446"/>
                </a:cubicBezTo>
                <a:cubicBezTo>
                  <a:pt x="622" y="445"/>
                  <a:pt x="623" y="444"/>
                  <a:pt x="624" y="444"/>
                </a:cubicBezTo>
                <a:cubicBezTo>
                  <a:pt x="625" y="444"/>
                  <a:pt x="625" y="444"/>
                  <a:pt x="630" y="441"/>
                </a:cubicBezTo>
                <a:cubicBezTo>
                  <a:pt x="635" y="439"/>
                  <a:pt x="639" y="435"/>
                  <a:pt x="645" y="430"/>
                </a:cubicBezTo>
                <a:cubicBezTo>
                  <a:pt x="652" y="424"/>
                  <a:pt x="656" y="419"/>
                  <a:pt x="662" y="411"/>
                </a:cubicBezTo>
                <a:cubicBezTo>
                  <a:pt x="668" y="404"/>
                  <a:pt x="671" y="398"/>
                  <a:pt x="672" y="396"/>
                </a:cubicBezTo>
                <a:cubicBezTo>
                  <a:pt x="672" y="395"/>
                  <a:pt x="671" y="394"/>
                  <a:pt x="670" y="394"/>
                </a:cubicBezTo>
                <a:cubicBezTo>
                  <a:pt x="670" y="393"/>
                  <a:pt x="668" y="394"/>
                  <a:pt x="668" y="394"/>
                </a:cubicBezTo>
                <a:cubicBezTo>
                  <a:pt x="668" y="394"/>
                  <a:pt x="668" y="394"/>
                  <a:pt x="668" y="393"/>
                </a:cubicBezTo>
                <a:cubicBezTo>
                  <a:pt x="667" y="392"/>
                  <a:pt x="666" y="391"/>
                  <a:pt x="663" y="392"/>
                </a:cubicBezTo>
                <a:cubicBezTo>
                  <a:pt x="661" y="392"/>
                  <a:pt x="659" y="393"/>
                  <a:pt x="656" y="395"/>
                </a:cubicBezTo>
                <a:cubicBezTo>
                  <a:pt x="653" y="397"/>
                  <a:pt x="652" y="398"/>
                  <a:pt x="650" y="399"/>
                </a:cubicBezTo>
                <a:cubicBezTo>
                  <a:pt x="649" y="399"/>
                  <a:pt x="647" y="400"/>
                  <a:pt x="646" y="401"/>
                </a:cubicBezTo>
                <a:cubicBezTo>
                  <a:pt x="645" y="401"/>
                  <a:pt x="645" y="401"/>
                  <a:pt x="643" y="403"/>
                </a:cubicBezTo>
                <a:cubicBezTo>
                  <a:pt x="642" y="404"/>
                  <a:pt x="641" y="404"/>
                  <a:pt x="640" y="404"/>
                </a:cubicBezTo>
                <a:cubicBezTo>
                  <a:pt x="639" y="404"/>
                  <a:pt x="636" y="405"/>
                  <a:pt x="634" y="405"/>
                </a:cubicBezTo>
                <a:cubicBezTo>
                  <a:pt x="632" y="406"/>
                  <a:pt x="631" y="406"/>
                  <a:pt x="630" y="406"/>
                </a:cubicBezTo>
                <a:cubicBezTo>
                  <a:pt x="629" y="406"/>
                  <a:pt x="629" y="406"/>
                  <a:pt x="627" y="406"/>
                </a:cubicBezTo>
                <a:cubicBezTo>
                  <a:pt x="626" y="406"/>
                  <a:pt x="625" y="406"/>
                  <a:pt x="624" y="406"/>
                </a:cubicBezTo>
                <a:cubicBezTo>
                  <a:pt x="623" y="406"/>
                  <a:pt x="622" y="406"/>
                  <a:pt x="622" y="405"/>
                </a:cubicBezTo>
                <a:cubicBezTo>
                  <a:pt x="621" y="405"/>
                  <a:pt x="620" y="405"/>
                  <a:pt x="620" y="406"/>
                </a:cubicBezTo>
                <a:cubicBezTo>
                  <a:pt x="619" y="406"/>
                  <a:pt x="618" y="406"/>
                  <a:pt x="618" y="405"/>
                </a:cubicBezTo>
                <a:cubicBezTo>
                  <a:pt x="617" y="405"/>
                  <a:pt x="617" y="405"/>
                  <a:pt x="616" y="405"/>
                </a:cubicBezTo>
                <a:cubicBezTo>
                  <a:pt x="615" y="406"/>
                  <a:pt x="614" y="405"/>
                  <a:pt x="612" y="404"/>
                </a:cubicBezTo>
                <a:cubicBezTo>
                  <a:pt x="609" y="404"/>
                  <a:pt x="608" y="404"/>
                  <a:pt x="606" y="404"/>
                </a:cubicBezTo>
                <a:cubicBezTo>
                  <a:pt x="606" y="404"/>
                  <a:pt x="605" y="404"/>
                  <a:pt x="604" y="405"/>
                </a:cubicBezTo>
                <a:cubicBezTo>
                  <a:pt x="604" y="405"/>
                  <a:pt x="604" y="405"/>
                  <a:pt x="603" y="405"/>
                </a:cubicBezTo>
                <a:cubicBezTo>
                  <a:pt x="603" y="404"/>
                  <a:pt x="602" y="404"/>
                  <a:pt x="601" y="405"/>
                </a:cubicBezTo>
                <a:cubicBezTo>
                  <a:pt x="600" y="405"/>
                  <a:pt x="601" y="405"/>
                  <a:pt x="601" y="405"/>
                </a:cubicBezTo>
                <a:cubicBezTo>
                  <a:pt x="601" y="405"/>
                  <a:pt x="601" y="405"/>
                  <a:pt x="600" y="406"/>
                </a:cubicBezTo>
                <a:cubicBezTo>
                  <a:pt x="599" y="406"/>
                  <a:pt x="599" y="406"/>
                  <a:pt x="599" y="406"/>
                </a:cubicBezTo>
                <a:cubicBezTo>
                  <a:pt x="598" y="405"/>
                  <a:pt x="598" y="405"/>
                  <a:pt x="598" y="405"/>
                </a:cubicBezTo>
                <a:cubicBezTo>
                  <a:pt x="597" y="405"/>
                  <a:pt x="597" y="405"/>
                  <a:pt x="597" y="405"/>
                </a:cubicBezTo>
                <a:cubicBezTo>
                  <a:pt x="596" y="405"/>
                  <a:pt x="596" y="404"/>
                  <a:pt x="594" y="404"/>
                </a:cubicBezTo>
                <a:cubicBezTo>
                  <a:pt x="593" y="403"/>
                  <a:pt x="592" y="403"/>
                  <a:pt x="592" y="403"/>
                </a:cubicBezTo>
                <a:cubicBezTo>
                  <a:pt x="592" y="402"/>
                  <a:pt x="592" y="402"/>
                  <a:pt x="591" y="402"/>
                </a:cubicBezTo>
                <a:cubicBezTo>
                  <a:pt x="590" y="402"/>
                  <a:pt x="589" y="401"/>
                  <a:pt x="588" y="401"/>
                </a:cubicBezTo>
                <a:cubicBezTo>
                  <a:pt x="587" y="400"/>
                  <a:pt x="587" y="400"/>
                  <a:pt x="586" y="399"/>
                </a:cubicBezTo>
                <a:cubicBezTo>
                  <a:pt x="585" y="399"/>
                  <a:pt x="586" y="399"/>
                  <a:pt x="584" y="398"/>
                </a:cubicBezTo>
                <a:cubicBezTo>
                  <a:pt x="583" y="398"/>
                  <a:pt x="583" y="397"/>
                  <a:pt x="583" y="397"/>
                </a:cubicBezTo>
                <a:cubicBezTo>
                  <a:pt x="582" y="397"/>
                  <a:pt x="582" y="397"/>
                  <a:pt x="582" y="396"/>
                </a:cubicBezTo>
                <a:cubicBezTo>
                  <a:pt x="582" y="395"/>
                  <a:pt x="581" y="396"/>
                  <a:pt x="580" y="395"/>
                </a:cubicBezTo>
                <a:cubicBezTo>
                  <a:pt x="579" y="395"/>
                  <a:pt x="579" y="394"/>
                  <a:pt x="578" y="394"/>
                </a:cubicBezTo>
                <a:cubicBezTo>
                  <a:pt x="577" y="393"/>
                  <a:pt x="577" y="392"/>
                  <a:pt x="576" y="392"/>
                </a:cubicBezTo>
                <a:cubicBezTo>
                  <a:pt x="576" y="392"/>
                  <a:pt x="575" y="391"/>
                  <a:pt x="575" y="391"/>
                </a:cubicBezTo>
                <a:cubicBezTo>
                  <a:pt x="575" y="391"/>
                  <a:pt x="575" y="390"/>
                  <a:pt x="574" y="390"/>
                </a:cubicBezTo>
                <a:cubicBezTo>
                  <a:pt x="573" y="390"/>
                  <a:pt x="572" y="388"/>
                  <a:pt x="571" y="387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69" y="385"/>
                  <a:pt x="569" y="384"/>
                  <a:pt x="568" y="383"/>
                </a:cubicBezTo>
                <a:cubicBezTo>
                  <a:pt x="567" y="383"/>
                  <a:pt x="566" y="381"/>
                  <a:pt x="565" y="379"/>
                </a:cubicBezTo>
                <a:cubicBezTo>
                  <a:pt x="564" y="378"/>
                  <a:pt x="563" y="378"/>
                  <a:pt x="562" y="377"/>
                </a:cubicBezTo>
                <a:cubicBezTo>
                  <a:pt x="561" y="375"/>
                  <a:pt x="560" y="373"/>
                  <a:pt x="560" y="373"/>
                </a:cubicBezTo>
                <a:cubicBezTo>
                  <a:pt x="559" y="373"/>
                  <a:pt x="559" y="373"/>
                  <a:pt x="559" y="372"/>
                </a:cubicBezTo>
                <a:cubicBezTo>
                  <a:pt x="558" y="371"/>
                  <a:pt x="555" y="369"/>
                  <a:pt x="555" y="368"/>
                </a:cubicBezTo>
                <a:cubicBezTo>
                  <a:pt x="554" y="366"/>
                  <a:pt x="553" y="365"/>
                  <a:pt x="552" y="364"/>
                </a:cubicBezTo>
                <a:cubicBezTo>
                  <a:pt x="552" y="363"/>
                  <a:pt x="551" y="362"/>
                  <a:pt x="550" y="360"/>
                </a:cubicBezTo>
                <a:cubicBezTo>
                  <a:pt x="548" y="357"/>
                  <a:pt x="548" y="356"/>
                  <a:pt x="547" y="356"/>
                </a:cubicBezTo>
                <a:cubicBezTo>
                  <a:pt x="546" y="355"/>
                  <a:pt x="544" y="351"/>
                  <a:pt x="542" y="348"/>
                </a:cubicBezTo>
                <a:cubicBezTo>
                  <a:pt x="541" y="345"/>
                  <a:pt x="538" y="342"/>
                  <a:pt x="537" y="339"/>
                </a:cubicBezTo>
                <a:cubicBezTo>
                  <a:pt x="536" y="338"/>
                  <a:pt x="535" y="336"/>
                  <a:pt x="534" y="334"/>
                </a:cubicBezTo>
                <a:cubicBezTo>
                  <a:pt x="533" y="332"/>
                  <a:pt x="532" y="330"/>
                  <a:pt x="531" y="330"/>
                </a:cubicBezTo>
                <a:cubicBezTo>
                  <a:pt x="531" y="329"/>
                  <a:pt x="531" y="328"/>
                  <a:pt x="527" y="321"/>
                </a:cubicBezTo>
                <a:cubicBezTo>
                  <a:pt x="526" y="320"/>
                  <a:pt x="526" y="318"/>
                  <a:pt x="525" y="317"/>
                </a:cubicBezTo>
                <a:cubicBezTo>
                  <a:pt x="524" y="316"/>
                  <a:pt x="524" y="315"/>
                  <a:pt x="523" y="314"/>
                </a:cubicBezTo>
                <a:cubicBezTo>
                  <a:pt x="522" y="311"/>
                  <a:pt x="520" y="309"/>
                  <a:pt x="519" y="307"/>
                </a:cubicBezTo>
                <a:cubicBezTo>
                  <a:pt x="518" y="304"/>
                  <a:pt x="516" y="301"/>
                  <a:pt x="515" y="299"/>
                </a:cubicBezTo>
                <a:cubicBezTo>
                  <a:pt x="513" y="296"/>
                  <a:pt x="513" y="295"/>
                  <a:pt x="513" y="295"/>
                </a:cubicBezTo>
                <a:cubicBezTo>
                  <a:pt x="513" y="295"/>
                  <a:pt x="513" y="294"/>
                  <a:pt x="512" y="291"/>
                </a:cubicBezTo>
                <a:cubicBezTo>
                  <a:pt x="512" y="288"/>
                  <a:pt x="510" y="286"/>
                  <a:pt x="508" y="283"/>
                </a:cubicBezTo>
                <a:cubicBezTo>
                  <a:pt x="507" y="280"/>
                  <a:pt x="504" y="279"/>
                  <a:pt x="504" y="279"/>
                </a:cubicBezTo>
                <a:cubicBezTo>
                  <a:pt x="504" y="279"/>
                  <a:pt x="503" y="277"/>
                  <a:pt x="501" y="275"/>
                </a:cubicBezTo>
                <a:cubicBezTo>
                  <a:pt x="500" y="273"/>
                  <a:pt x="499" y="273"/>
                  <a:pt x="498" y="273"/>
                </a:cubicBezTo>
                <a:cubicBezTo>
                  <a:pt x="497" y="272"/>
                  <a:pt x="497" y="272"/>
                  <a:pt x="496" y="272"/>
                </a:cubicBezTo>
                <a:cubicBezTo>
                  <a:pt x="495" y="272"/>
                  <a:pt x="494" y="272"/>
                  <a:pt x="493" y="271"/>
                </a:cubicBezTo>
                <a:cubicBezTo>
                  <a:pt x="491" y="270"/>
                  <a:pt x="487" y="270"/>
                  <a:pt x="486" y="270"/>
                </a:cubicBezTo>
                <a:cubicBezTo>
                  <a:pt x="484" y="270"/>
                  <a:pt x="483" y="269"/>
                  <a:pt x="482" y="268"/>
                </a:cubicBezTo>
                <a:cubicBezTo>
                  <a:pt x="480" y="268"/>
                  <a:pt x="478" y="268"/>
                  <a:pt x="477" y="267"/>
                </a:cubicBezTo>
                <a:cubicBezTo>
                  <a:pt x="475" y="267"/>
                  <a:pt x="474" y="267"/>
                  <a:pt x="471" y="267"/>
                </a:cubicBezTo>
                <a:cubicBezTo>
                  <a:pt x="468" y="267"/>
                  <a:pt x="465" y="266"/>
                  <a:pt x="462" y="266"/>
                </a:cubicBezTo>
                <a:cubicBezTo>
                  <a:pt x="460" y="266"/>
                  <a:pt x="458" y="266"/>
                  <a:pt x="456" y="266"/>
                </a:cubicBezTo>
                <a:cubicBezTo>
                  <a:pt x="453" y="265"/>
                  <a:pt x="452" y="266"/>
                  <a:pt x="449" y="266"/>
                </a:cubicBezTo>
                <a:cubicBezTo>
                  <a:pt x="447" y="266"/>
                  <a:pt x="446" y="266"/>
                  <a:pt x="444" y="266"/>
                </a:cubicBezTo>
                <a:cubicBezTo>
                  <a:pt x="441" y="266"/>
                  <a:pt x="438" y="266"/>
                  <a:pt x="435" y="266"/>
                </a:cubicBezTo>
                <a:cubicBezTo>
                  <a:pt x="431" y="266"/>
                  <a:pt x="424" y="266"/>
                  <a:pt x="424" y="266"/>
                </a:cubicBezTo>
                <a:cubicBezTo>
                  <a:pt x="424" y="266"/>
                  <a:pt x="424" y="266"/>
                  <a:pt x="423" y="266"/>
                </a:cubicBezTo>
                <a:cubicBezTo>
                  <a:pt x="422" y="265"/>
                  <a:pt x="422" y="265"/>
                  <a:pt x="420" y="265"/>
                </a:cubicBezTo>
                <a:cubicBezTo>
                  <a:pt x="418" y="265"/>
                  <a:pt x="415" y="265"/>
                  <a:pt x="410" y="264"/>
                </a:cubicBezTo>
                <a:cubicBezTo>
                  <a:pt x="405" y="264"/>
                  <a:pt x="400" y="263"/>
                  <a:pt x="395" y="262"/>
                </a:cubicBezTo>
                <a:cubicBezTo>
                  <a:pt x="393" y="262"/>
                  <a:pt x="391" y="261"/>
                  <a:pt x="389" y="261"/>
                </a:cubicBezTo>
                <a:cubicBezTo>
                  <a:pt x="388" y="261"/>
                  <a:pt x="386" y="261"/>
                  <a:pt x="385" y="260"/>
                </a:cubicBezTo>
                <a:cubicBezTo>
                  <a:pt x="383" y="260"/>
                  <a:pt x="381" y="260"/>
                  <a:pt x="381" y="260"/>
                </a:cubicBezTo>
                <a:cubicBezTo>
                  <a:pt x="381" y="260"/>
                  <a:pt x="381" y="259"/>
                  <a:pt x="382" y="257"/>
                </a:cubicBezTo>
                <a:cubicBezTo>
                  <a:pt x="382" y="255"/>
                  <a:pt x="382" y="253"/>
                  <a:pt x="383" y="251"/>
                </a:cubicBezTo>
                <a:cubicBezTo>
                  <a:pt x="383" y="248"/>
                  <a:pt x="383" y="247"/>
                  <a:pt x="381" y="244"/>
                </a:cubicBezTo>
                <a:cubicBezTo>
                  <a:pt x="379" y="240"/>
                  <a:pt x="377" y="237"/>
                  <a:pt x="377" y="237"/>
                </a:cubicBezTo>
                <a:cubicBezTo>
                  <a:pt x="377" y="237"/>
                  <a:pt x="378" y="237"/>
                  <a:pt x="379" y="236"/>
                </a:cubicBezTo>
                <a:cubicBezTo>
                  <a:pt x="380" y="235"/>
                  <a:pt x="382" y="233"/>
                  <a:pt x="386" y="231"/>
                </a:cubicBezTo>
                <a:cubicBezTo>
                  <a:pt x="390" y="228"/>
                  <a:pt x="394" y="226"/>
                  <a:pt x="397" y="225"/>
                </a:cubicBezTo>
                <a:cubicBezTo>
                  <a:pt x="400" y="223"/>
                  <a:pt x="403" y="222"/>
                  <a:pt x="406" y="221"/>
                </a:cubicBezTo>
                <a:cubicBezTo>
                  <a:pt x="409" y="220"/>
                  <a:pt x="410" y="220"/>
                  <a:pt x="415" y="218"/>
                </a:cubicBezTo>
                <a:cubicBezTo>
                  <a:pt x="419" y="215"/>
                  <a:pt x="422" y="214"/>
                  <a:pt x="426" y="213"/>
                </a:cubicBezTo>
                <a:cubicBezTo>
                  <a:pt x="429" y="211"/>
                  <a:pt x="433" y="210"/>
                  <a:pt x="435" y="209"/>
                </a:cubicBezTo>
                <a:cubicBezTo>
                  <a:pt x="438" y="208"/>
                  <a:pt x="441" y="207"/>
                  <a:pt x="442" y="206"/>
                </a:cubicBezTo>
                <a:cubicBezTo>
                  <a:pt x="443" y="206"/>
                  <a:pt x="444" y="206"/>
                  <a:pt x="443" y="206"/>
                </a:cubicBezTo>
                <a:cubicBezTo>
                  <a:pt x="443" y="205"/>
                  <a:pt x="443" y="205"/>
                  <a:pt x="443" y="203"/>
                </a:cubicBezTo>
                <a:cubicBezTo>
                  <a:pt x="442" y="201"/>
                  <a:pt x="442" y="199"/>
                  <a:pt x="441" y="197"/>
                </a:cubicBezTo>
                <a:cubicBezTo>
                  <a:pt x="441" y="194"/>
                  <a:pt x="440" y="192"/>
                  <a:pt x="440" y="192"/>
                </a:cubicBezTo>
                <a:cubicBezTo>
                  <a:pt x="440" y="192"/>
                  <a:pt x="441" y="191"/>
                  <a:pt x="441" y="191"/>
                </a:cubicBezTo>
                <a:cubicBezTo>
                  <a:pt x="441" y="191"/>
                  <a:pt x="442" y="190"/>
                  <a:pt x="442" y="190"/>
                </a:cubicBezTo>
                <a:cubicBezTo>
                  <a:pt x="443" y="189"/>
                  <a:pt x="443" y="188"/>
                  <a:pt x="443" y="187"/>
                </a:cubicBezTo>
                <a:cubicBezTo>
                  <a:pt x="443" y="187"/>
                  <a:pt x="443" y="187"/>
                  <a:pt x="443" y="185"/>
                </a:cubicBezTo>
                <a:cubicBezTo>
                  <a:pt x="443" y="183"/>
                  <a:pt x="443" y="180"/>
                  <a:pt x="443" y="180"/>
                </a:cubicBezTo>
                <a:cubicBezTo>
                  <a:pt x="443" y="180"/>
                  <a:pt x="447" y="178"/>
                  <a:pt x="450" y="176"/>
                </a:cubicBezTo>
                <a:cubicBezTo>
                  <a:pt x="454" y="173"/>
                  <a:pt x="455" y="172"/>
                  <a:pt x="458" y="170"/>
                </a:cubicBezTo>
                <a:cubicBezTo>
                  <a:pt x="461" y="167"/>
                  <a:pt x="462" y="165"/>
                  <a:pt x="464" y="163"/>
                </a:cubicBezTo>
                <a:cubicBezTo>
                  <a:pt x="465" y="161"/>
                  <a:pt x="467" y="159"/>
                  <a:pt x="468" y="157"/>
                </a:cubicBezTo>
                <a:cubicBezTo>
                  <a:pt x="469" y="155"/>
                  <a:pt x="470" y="154"/>
                  <a:pt x="471" y="153"/>
                </a:cubicBezTo>
                <a:cubicBezTo>
                  <a:pt x="472" y="152"/>
                  <a:pt x="473" y="151"/>
                  <a:pt x="474" y="149"/>
                </a:cubicBezTo>
                <a:cubicBezTo>
                  <a:pt x="475" y="148"/>
                  <a:pt x="476" y="148"/>
                  <a:pt x="477" y="146"/>
                </a:cubicBezTo>
                <a:cubicBezTo>
                  <a:pt x="478" y="145"/>
                  <a:pt x="479" y="145"/>
                  <a:pt x="479" y="144"/>
                </a:cubicBezTo>
                <a:cubicBezTo>
                  <a:pt x="480" y="143"/>
                  <a:pt x="480" y="143"/>
                  <a:pt x="481" y="142"/>
                </a:cubicBezTo>
                <a:cubicBezTo>
                  <a:pt x="482" y="141"/>
                  <a:pt x="483" y="140"/>
                  <a:pt x="483" y="138"/>
                </a:cubicBezTo>
                <a:cubicBezTo>
                  <a:pt x="484" y="136"/>
                  <a:pt x="483" y="135"/>
                  <a:pt x="482" y="135"/>
                </a:cubicBezTo>
                <a:cubicBezTo>
                  <a:pt x="480" y="134"/>
                  <a:pt x="479" y="135"/>
                  <a:pt x="478" y="136"/>
                </a:cubicBezTo>
                <a:cubicBezTo>
                  <a:pt x="477" y="137"/>
                  <a:pt x="476" y="140"/>
                  <a:pt x="475" y="141"/>
                </a:cubicBezTo>
                <a:cubicBezTo>
                  <a:pt x="474" y="142"/>
                  <a:pt x="473" y="142"/>
                  <a:pt x="472" y="143"/>
                </a:cubicBezTo>
                <a:cubicBezTo>
                  <a:pt x="470" y="144"/>
                  <a:pt x="469" y="145"/>
                  <a:pt x="468" y="146"/>
                </a:cubicBezTo>
                <a:cubicBezTo>
                  <a:pt x="468" y="147"/>
                  <a:pt x="467" y="148"/>
                  <a:pt x="467" y="148"/>
                </a:cubicBezTo>
                <a:cubicBezTo>
                  <a:pt x="466" y="148"/>
                  <a:pt x="466" y="147"/>
                  <a:pt x="466" y="146"/>
                </a:cubicBezTo>
                <a:cubicBezTo>
                  <a:pt x="466" y="145"/>
                  <a:pt x="466" y="145"/>
                  <a:pt x="467" y="143"/>
                </a:cubicBezTo>
                <a:cubicBezTo>
                  <a:pt x="468" y="142"/>
                  <a:pt x="469" y="141"/>
                  <a:pt x="471" y="140"/>
                </a:cubicBezTo>
                <a:cubicBezTo>
                  <a:pt x="472" y="138"/>
                  <a:pt x="472" y="137"/>
                  <a:pt x="473" y="136"/>
                </a:cubicBezTo>
                <a:cubicBezTo>
                  <a:pt x="474" y="133"/>
                  <a:pt x="476" y="131"/>
                  <a:pt x="477" y="130"/>
                </a:cubicBezTo>
                <a:cubicBezTo>
                  <a:pt x="478" y="128"/>
                  <a:pt x="479" y="127"/>
                  <a:pt x="479" y="126"/>
                </a:cubicBezTo>
                <a:cubicBezTo>
                  <a:pt x="480" y="124"/>
                  <a:pt x="481" y="124"/>
                  <a:pt x="481" y="122"/>
                </a:cubicBezTo>
                <a:cubicBezTo>
                  <a:pt x="481" y="121"/>
                  <a:pt x="480" y="120"/>
                  <a:pt x="479" y="119"/>
                </a:cubicBezTo>
                <a:cubicBezTo>
                  <a:pt x="477" y="119"/>
                  <a:pt x="476" y="120"/>
                  <a:pt x="475" y="122"/>
                </a:cubicBezTo>
                <a:cubicBezTo>
                  <a:pt x="474" y="123"/>
                  <a:pt x="473" y="125"/>
                  <a:pt x="472" y="127"/>
                </a:cubicBezTo>
                <a:cubicBezTo>
                  <a:pt x="470" y="129"/>
                  <a:pt x="470" y="130"/>
                  <a:pt x="468" y="132"/>
                </a:cubicBezTo>
                <a:cubicBezTo>
                  <a:pt x="467" y="133"/>
                  <a:pt x="466" y="134"/>
                  <a:pt x="466" y="135"/>
                </a:cubicBezTo>
                <a:cubicBezTo>
                  <a:pt x="465" y="136"/>
                  <a:pt x="464" y="137"/>
                  <a:pt x="464" y="138"/>
                </a:cubicBezTo>
                <a:cubicBezTo>
                  <a:pt x="463" y="139"/>
                  <a:pt x="463" y="139"/>
                  <a:pt x="462" y="140"/>
                </a:cubicBezTo>
                <a:cubicBezTo>
                  <a:pt x="462" y="140"/>
                  <a:pt x="461" y="138"/>
                  <a:pt x="461" y="138"/>
                </a:cubicBezTo>
                <a:cubicBezTo>
                  <a:pt x="461" y="138"/>
                  <a:pt x="461" y="138"/>
                  <a:pt x="462" y="137"/>
                </a:cubicBezTo>
                <a:cubicBezTo>
                  <a:pt x="462" y="136"/>
                  <a:pt x="464" y="134"/>
                  <a:pt x="465" y="133"/>
                </a:cubicBezTo>
                <a:cubicBezTo>
                  <a:pt x="466" y="131"/>
                  <a:pt x="466" y="130"/>
                  <a:pt x="466" y="129"/>
                </a:cubicBezTo>
                <a:cubicBezTo>
                  <a:pt x="467" y="128"/>
                  <a:pt x="468" y="126"/>
                  <a:pt x="469" y="124"/>
                </a:cubicBezTo>
                <a:cubicBezTo>
                  <a:pt x="470" y="122"/>
                  <a:pt x="470" y="122"/>
                  <a:pt x="471" y="120"/>
                </a:cubicBezTo>
                <a:cubicBezTo>
                  <a:pt x="472" y="119"/>
                  <a:pt x="472" y="118"/>
                  <a:pt x="473" y="117"/>
                </a:cubicBezTo>
                <a:cubicBezTo>
                  <a:pt x="473" y="115"/>
                  <a:pt x="474" y="115"/>
                  <a:pt x="474" y="113"/>
                </a:cubicBezTo>
                <a:cubicBezTo>
                  <a:pt x="474" y="111"/>
                  <a:pt x="472" y="110"/>
                  <a:pt x="471" y="110"/>
                </a:cubicBezTo>
                <a:cubicBezTo>
                  <a:pt x="469" y="110"/>
                  <a:pt x="468" y="112"/>
                  <a:pt x="467" y="114"/>
                </a:cubicBezTo>
                <a:cubicBezTo>
                  <a:pt x="466" y="116"/>
                  <a:pt x="465" y="118"/>
                  <a:pt x="464" y="120"/>
                </a:cubicBezTo>
                <a:cubicBezTo>
                  <a:pt x="463" y="122"/>
                  <a:pt x="462" y="123"/>
                  <a:pt x="461" y="124"/>
                </a:cubicBezTo>
                <a:cubicBezTo>
                  <a:pt x="460" y="125"/>
                  <a:pt x="460" y="126"/>
                  <a:pt x="460" y="127"/>
                </a:cubicBezTo>
                <a:cubicBezTo>
                  <a:pt x="460" y="128"/>
                  <a:pt x="459" y="128"/>
                  <a:pt x="459" y="129"/>
                </a:cubicBezTo>
                <a:cubicBezTo>
                  <a:pt x="458" y="130"/>
                  <a:pt x="458" y="131"/>
                  <a:pt x="457" y="132"/>
                </a:cubicBezTo>
                <a:cubicBezTo>
                  <a:pt x="457" y="133"/>
                  <a:pt x="456" y="134"/>
                  <a:pt x="456" y="134"/>
                </a:cubicBezTo>
                <a:cubicBezTo>
                  <a:pt x="455" y="135"/>
                  <a:pt x="455" y="134"/>
                  <a:pt x="455" y="134"/>
                </a:cubicBezTo>
                <a:cubicBezTo>
                  <a:pt x="454" y="134"/>
                  <a:pt x="454" y="132"/>
                  <a:pt x="455" y="131"/>
                </a:cubicBezTo>
                <a:cubicBezTo>
                  <a:pt x="455" y="129"/>
                  <a:pt x="455" y="128"/>
                  <a:pt x="456" y="127"/>
                </a:cubicBezTo>
                <a:cubicBezTo>
                  <a:pt x="456" y="125"/>
                  <a:pt x="456" y="124"/>
                  <a:pt x="457" y="121"/>
                </a:cubicBezTo>
                <a:cubicBezTo>
                  <a:pt x="458" y="119"/>
                  <a:pt x="459" y="118"/>
                  <a:pt x="460" y="116"/>
                </a:cubicBezTo>
                <a:cubicBezTo>
                  <a:pt x="461" y="114"/>
                  <a:pt x="461" y="112"/>
                  <a:pt x="462" y="110"/>
                </a:cubicBezTo>
                <a:cubicBezTo>
                  <a:pt x="462" y="108"/>
                  <a:pt x="460" y="107"/>
                  <a:pt x="458" y="108"/>
                </a:cubicBezTo>
                <a:cubicBezTo>
                  <a:pt x="456" y="108"/>
                  <a:pt x="455" y="111"/>
                  <a:pt x="454" y="112"/>
                </a:cubicBezTo>
                <a:cubicBezTo>
                  <a:pt x="454" y="113"/>
                  <a:pt x="453" y="115"/>
                  <a:pt x="453" y="116"/>
                </a:cubicBezTo>
                <a:cubicBezTo>
                  <a:pt x="452" y="117"/>
                  <a:pt x="452" y="118"/>
                  <a:pt x="451" y="119"/>
                </a:cubicBezTo>
                <a:cubicBezTo>
                  <a:pt x="450" y="121"/>
                  <a:pt x="450" y="121"/>
                  <a:pt x="449" y="124"/>
                </a:cubicBezTo>
                <a:cubicBezTo>
                  <a:pt x="448" y="126"/>
                  <a:pt x="448" y="127"/>
                  <a:pt x="448" y="130"/>
                </a:cubicBezTo>
                <a:cubicBezTo>
                  <a:pt x="447" y="132"/>
                  <a:pt x="446" y="133"/>
                  <a:pt x="446" y="134"/>
                </a:cubicBezTo>
                <a:cubicBezTo>
                  <a:pt x="445" y="135"/>
                  <a:pt x="445" y="136"/>
                  <a:pt x="444" y="137"/>
                </a:cubicBezTo>
                <a:cubicBezTo>
                  <a:pt x="444" y="139"/>
                  <a:pt x="442" y="139"/>
                  <a:pt x="441" y="140"/>
                </a:cubicBezTo>
                <a:cubicBezTo>
                  <a:pt x="440" y="140"/>
                  <a:pt x="437" y="142"/>
                  <a:pt x="437" y="142"/>
                </a:cubicBezTo>
                <a:cubicBezTo>
                  <a:pt x="436" y="143"/>
                  <a:pt x="436" y="142"/>
                  <a:pt x="436" y="142"/>
                </a:cubicBezTo>
                <a:cubicBezTo>
                  <a:pt x="435" y="141"/>
                  <a:pt x="435" y="141"/>
                  <a:pt x="435" y="140"/>
                </a:cubicBezTo>
                <a:cubicBezTo>
                  <a:pt x="435" y="139"/>
                  <a:pt x="435" y="138"/>
                  <a:pt x="435" y="137"/>
                </a:cubicBezTo>
                <a:cubicBezTo>
                  <a:pt x="434" y="136"/>
                  <a:pt x="434" y="135"/>
                  <a:pt x="433" y="134"/>
                </a:cubicBezTo>
                <a:cubicBezTo>
                  <a:pt x="433" y="133"/>
                  <a:pt x="433" y="132"/>
                  <a:pt x="431" y="129"/>
                </a:cubicBezTo>
                <a:cubicBezTo>
                  <a:pt x="430" y="127"/>
                  <a:pt x="428" y="126"/>
                  <a:pt x="427" y="125"/>
                </a:cubicBezTo>
                <a:cubicBezTo>
                  <a:pt x="426" y="125"/>
                  <a:pt x="425" y="125"/>
                  <a:pt x="424" y="126"/>
                </a:cubicBezTo>
                <a:cubicBezTo>
                  <a:pt x="423" y="127"/>
                  <a:pt x="424" y="128"/>
                  <a:pt x="424" y="129"/>
                </a:cubicBezTo>
                <a:cubicBezTo>
                  <a:pt x="425" y="129"/>
                  <a:pt x="425" y="131"/>
                  <a:pt x="426" y="133"/>
                </a:cubicBezTo>
                <a:cubicBezTo>
                  <a:pt x="426" y="135"/>
                  <a:pt x="427" y="136"/>
                  <a:pt x="427" y="138"/>
                </a:cubicBezTo>
                <a:cubicBezTo>
                  <a:pt x="427" y="140"/>
                  <a:pt x="427" y="141"/>
                  <a:pt x="427" y="143"/>
                </a:cubicBezTo>
                <a:cubicBezTo>
                  <a:pt x="427" y="144"/>
                  <a:pt x="426" y="145"/>
                  <a:pt x="426" y="147"/>
                </a:cubicBezTo>
                <a:cubicBezTo>
                  <a:pt x="426" y="149"/>
                  <a:pt x="427" y="152"/>
                  <a:pt x="428" y="154"/>
                </a:cubicBezTo>
                <a:cubicBezTo>
                  <a:pt x="428" y="157"/>
                  <a:pt x="428" y="158"/>
                  <a:pt x="429" y="160"/>
                </a:cubicBezTo>
                <a:cubicBezTo>
                  <a:pt x="429" y="163"/>
                  <a:pt x="429" y="163"/>
                  <a:pt x="429" y="164"/>
                </a:cubicBezTo>
                <a:cubicBezTo>
                  <a:pt x="428" y="165"/>
                  <a:pt x="426" y="167"/>
                  <a:pt x="426" y="167"/>
                </a:cubicBezTo>
                <a:cubicBezTo>
                  <a:pt x="426" y="167"/>
                  <a:pt x="426" y="167"/>
                  <a:pt x="425" y="167"/>
                </a:cubicBezTo>
                <a:cubicBezTo>
                  <a:pt x="425" y="167"/>
                  <a:pt x="425" y="167"/>
                  <a:pt x="424" y="168"/>
                </a:cubicBezTo>
                <a:cubicBezTo>
                  <a:pt x="424" y="168"/>
                  <a:pt x="423" y="169"/>
                  <a:pt x="421" y="170"/>
                </a:cubicBezTo>
                <a:cubicBezTo>
                  <a:pt x="419" y="171"/>
                  <a:pt x="417" y="173"/>
                  <a:pt x="413" y="175"/>
                </a:cubicBezTo>
                <a:cubicBezTo>
                  <a:pt x="409" y="177"/>
                  <a:pt x="407" y="178"/>
                  <a:pt x="406" y="179"/>
                </a:cubicBezTo>
                <a:cubicBezTo>
                  <a:pt x="404" y="179"/>
                  <a:pt x="401" y="182"/>
                  <a:pt x="400" y="183"/>
                </a:cubicBezTo>
                <a:cubicBezTo>
                  <a:pt x="399" y="184"/>
                  <a:pt x="398" y="186"/>
                  <a:pt x="398" y="186"/>
                </a:cubicBezTo>
                <a:cubicBezTo>
                  <a:pt x="398" y="186"/>
                  <a:pt x="398" y="186"/>
                  <a:pt x="397" y="185"/>
                </a:cubicBezTo>
                <a:cubicBezTo>
                  <a:pt x="396" y="185"/>
                  <a:pt x="394" y="185"/>
                  <a:pt x="393" y="186"/>
                </a:cubicBezTo>
                <a:cubicBezTo>
                  <a:pt x="391" y="186"/>
                  <a:pt x="387" y="188"/>
                  <a:pt x="386" y="189"/>
                </a:cubicBezTo>
                <a:cubicBezTo>
                  <a:pt x="385" y="190"/>
                  <a:pt x="383" y="190"/>
                  <a:pt x="383" y="192"/>
                </a:cubicBezTo>
                <a:cubicBezTo>
                  <a:pt x="382" y="193"/>
                  <a:pt x="381" y="194"/>
                  <a:pt x="381" y="194"/>
                </a:cubicBezTo>
                <a:cubicBezTo>
                  <a:pt x="381" y="194"/>
                  <a:pt x="380" y="195"/>
                  <a:pt x="378" y="195"/>
                </a:cubicBezTo>
                <a:cubicBezTo>
                  <a:pt x="375" y="196"/>
                  <a:pt x="374" y="196"/>
                  <a:pt x="373" y="196"/>
                </a:cubicBezTo>
                <a:cubicBezTo>
                  <a:pt x="373" y="196"/>
                  <a:pt x="372" y="196"/>
                  <a:pt x="371" y="196"/>
                </a:cubicBezTo>
                <a:cubicBezTo>
                  <a:pt x="371" y="196"/>
                  <a:pt x="371" y="195"/>
                  <a:pt x="370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8" y="194"/>
                  <a:pt x="367" y="191"/>
                </a:cubicBezTo>
                <a:cubicBezTo>
                  <a:pt x="367" y="189"/>
                  <a:pt x="366" y="187"/>
                  <a:pt x="365" y="185"/>
                </a:cubicBezTo>
                <a:cubicBezTo>
                  <a:pt x="365" y="184"/>
                  <a:pt x="364" y="182"/>
                  <a:pt x="363" y="181"/>
                </a:cubicBezTo>
                <a:cubicBezTo>
                  <a:pt x="362" y="178"/>
                  <a:pt x="361" y="176"/>
                  <a:pt x="360" y="174"/>
                </a:cubicBezTo>
                <a:cubicBezTo>
                  <a:pt x="359" y="173"/>
                  <a:pt x="358" y="171"/>
                  <a:pt x="357" y="170"/>
                </a:cubicBezTo>
                <a:cubicBezTo>
                  <a:pt x="355" y="168"/>
                  <a:pt x="354" y="166"/>
                  <a:pt x="353" y="164"/>
                </a:cubicBezTo>
                <a:cubicBezTo>
                  <a:pt x="352" y="163"/>
                  <a:pt x="352" y="162"/>
                  <a:pt x="352" y="161"/>
                </a:cubicBezTo>
                <a:cubicBezTo>
                  <a:pt x="351" y="160"/>
                  <a:pt x="350" y="157"/>
                  <a:pt x="347" y="152"/>
                </a:cubicBezTo>
                <a:cubicBezTo>
                  <a:pt x="346" y="149"/>
                  <a:pt x="344" y="147"/>
                  <a:pt x="343" y="145"/>
                </a:cubicBezTo>
                <a:cubicBezTo>
                  <a:pt x="341" y="142"/>
                  <a:pt x="339" y="140"/>
                  <a:pt x="338" y="139"/>
                </a:cubicBezTo>
                <a:cubicBezTo>
                  <a:pt x="336" y="137"/>
                  <a:pt x="335" y="135"/>
                  <a:pt x="333" y="134"/>
                </a:cubicBezTo>
                <a:cubicBezTo>
                  <a:pt x="332" y="133"/>
                  <a:pt x="332" y="132"/>
                  <a:pt x="331" y="132"/>
                </a:cubicBezTo>
                <a:cubicBezTo>
                  <a:pt x="330" y="130"/>
                  <a:pt x="329" y="130"/>
                  <a:pt x="328" y="128"/>
                </a:cubicBezTo>
                <a:cubicBezTo>
                  <a:pt x="327" y="127"/>
                  <a:pt x="326" y="126"/>
                  <a:pt x="323" y="123"/>
                </a:cubicBezTo>
                <a:cubicBezTo>
                  <a:pt x="320" y="119"/>
                  <a:pt x="316" y="116"/>
                  <a:pt x="314" y="113"/>
                </a:cubicBezTo>
                <a:cubicBezTo>
                  <a:pt x="311" y="111"/>
                  <a:pt x="310" y="109"/>
                  <a:pt x="309" y="108"/>
                </a:cubicBezTo>
                <a:cubicBezTo>
                  <a:pt x="308" y="108"/>
                  <a:pt x="307" y="106"/>
                  <a:pt x="306" y="105"/>
                </a:cubicBezTo>
                <a:cubicBezTo>
                  <a:pt x="304" y="103"/>
                  <a:pt x="302" y="102"/>
                  <a:pt x="302" y="102"/>
                </a:cubicBezTo>
                <a:cubicBezTo>
                  <a:pt x="302" y="100"/>
                  <a:pt x="302" y="100"/>
                  <a:pt x="302" y="100"/>
                </a:cubicBezTo>
                <a:cubicBezTo>
                  <a:pt x="302" y="100"/>
                  <a:pt x="302" y="100"/>
                  <a:pt x="303" y="99"/>
                </a:cubicBezTo>
                <a:cubicBezTo>
                  <a:pt x="304" y="98"/>
                  <a:pt x="304" y="97"/>
                  <a:pt x="304" y="96"/>
                </a:cubicBezTo>
                <a:cubicBezTo>
                  <a:pt x="303" y="96"/>
                  <a:pt x="304" y="96"/>
                  <a:pt x="304" y="96"/>
                </a:cubicBezTo>
                <a:cubicBezTo>
                  <a:pt x="305" y="96"/>
                  <a:pt x="305" y="95"/>
                  <a:pt x="306" y="95"/>
                </a:cubicBezTo>
                <a:cubicBezTo>
                  <a:pt x="307" y="94"/>
                  <a:pt x="309" y="93"/>
                  <a:pt x="310" y="93"/>
                </a:cubicBezTo>
                <a:cubicBezTo>
                  <a:pt x="311" y="92"/>
                  <a:pt x="311" y="92"/>
                  <a:pt x="312" y="91"/>
                </a:cubicBezTo>
                <a:cubicBezTo>
                  <a:pt x="313" y="90"/>
                  <a:pt x="314" y="90"/>
                  <a:pt x="316" y="89"/>
                </a:cubicBezTo>
                <a:cubicBezTo>
                  <a:pt x="317" y="88"/>
                  <a:pt x="318" y="87"/>
                  <a:pt x="319" y="86"/>
                </a:cubicBezTo>
                <a:cubicBezTo>
                  <a:pt x="320" y="84"/>
                  <a:pt x="319" y="83"/>
                  <a:pt x="319" y="82"/>
                </a:cubicBezTo>
                <a:cubicBezTo>
                  <a:pt x="319" y="81"/>
                  <a:pt x="318" y="79"/>
                  <a:pt x="318" y="79"/>
                </a:cubicBezTo>
                <a:cubicBezTo>
                  <a:pt x="318" y="79"/>
                  <a:pt x="318" y="78"/>
                  <a:pt x="318" y="77"/>
                </a:cubicBezTo>
                <a:cubicBezTo>
                  <a:pt x="319" y="76"/>
                  <a:pt x="320" y="75"/>
                  <a:pt x="320" y="74"/>
                </a:cubicBezTo>
                <a:cubicBezTo>
                  <a:pt x="321" y="74"/>
                  <a:pt x="320" y="72"/>
                  <a:pt x="319" y="71"/>
                </a:cubicBezTo>
                <a:cubicBezTo>
                  <a:pt x="318" y="70"/>
                  <a:pt x="317" y="70"/>
                  <a:pt x="317" y="70"/>
                </a:cubicBezTo>
                <a:cubicBezTo>
                  <a:pt x="317" y="70"/>
                  <a:pt x="318" y="69"/>
                  <a:pt x="319" y="68"/>
                </a:cubicBezTo>
                <a:cubicBezTo>
                  <a:pt x="320" y="68"/>
                  <a:pt x="320" y="67"/>
                  <a:pt x="321" y="66"/>
                </a:cubicBezTo>
                <a:cubicBezTo>
                  <a:pt x="322" y="65"/>
                  <a:pt x="322" y="64"/>
                  <a:pt x="321" y="63"/>
                </a:cubicBezTo>
                <a:cubicBezTo>
                  <a:pt x="321" y="62"/>
                  <a:pt x="321" y="61"/>
                  <a:pt x="321" y="59"/>
                </a:cubicBezTo>
                <a:cubicBezTo>
                  <a:pt x="321" y="58"/>
                  <a:pt x="321" y="57"/>
                  <a:pt x="322" y="57"/>
                </a:cubicBezTo>
                <a:cubicBezTo>
                  <a:pt x="323" y="56"/>
                  <a:pt x="324" y="56"/>
                  <a:pt x="325" y="56"/>
                </a:cubicBezTo>
                <a:cubicBezTo>
                  <a:pt x="326" y="56"/>
                  <a:pt x="327" y="55"/>
                  <a:pt x="327" y="54"/>
                </a:cubicBezTo>
                <a:cubicBezTo>
                  <a:pt x="328" y="52"/>
                  <a:pt x="326" y="51"/>
                  <a:pt x="325" y="49"/>
                </a:cubicBezTo>
                <a:cubicBezTo>
                  <a:pt x="323" y="48"/>
                  <a:pt x="322" y="46"/>
                  <a:pt x="320" y="44"/>
                </a:cubicBezTo>
                <a:cubicBezTo>
                  <a:pt x="318" y="43"/>
                  <a:pt x="317" y="43"/>
                  <a:pt x="316" y="42"/>
                </a:cubicBezTo>
                <a:cubicBezTo>
                  <a:pt x="316" y="41"/>
                  <a:pt x="316" y="41"/>
                  <a:pt x="315" y="41"/>
                </a:cubicBezTo>
                <a:cubicBezTo>
                  <a:pt x="314" y="39"/>
                  <a:pt x="315" y="36"/>
                  <a:pt x="315" y="35"/>
                </a:cubicBezTo>
                <a:cubicBezTo>
                  <a:pt x="316" y="34"/>
                  <a:pt x="315" y="33"/>
                  <a:pt x="315" y="33"/>
                </a:cubicBezTo>
                <a:cubicBezTo>
                  <a:pt x="314" y="33"/>
                  <a:pt x="315" y="32"/>
                  <a:pt x="314" y="31"/>
                </a:cubicBezTo>
                <a:cubicBezTo>
                  <a:pt x="313" y="29"/>
                  <a:pt x="313" y="30"/>
                  <a:pt x="313" y="30"/>
                </a:cubicBezTo>
                <a:cubicBezTo>
                  <a:pt x="313" y="30"/>
                  <a:pt x="313" y="29"/>
                  <a:pt x="312" y="28"/>
                </a:cubicBezTo>
                <a:cubicBezTo>
                  <a:pt x="312" y="28"/>
                  <a:pt x="312" y="26"/>
                  <a:pt x="311" y="26"/>
                </a:cubicBezTo>
                <a:cubicBezTo>
                  <a:pt x="310" y="25"/>
                  <a:pt x="310" y="25"/>
                  <a:pt x="310" y="24"/>
                </a:cubicBezTo>
                <a:cubicBezTo>
                  <a:pt x="310" y="24"/>
                  <a:pt x="310" y="23"/>
                  <a:pt x="310" y="23"/>
                </a:cubicBezTo>
                <a:cubicBezTo>
                  <a:pt x="309" y="23"/>
                  <a:pt x="309" y="22"/>
                  <a:pt x="309" y="22"/>
                </a:cubicBezTo>
                <a:cubicBezTo>
                  <a:pt x="309" y="21"/>
                  <a:pt x="308" y="20"/>
                  <a:pt x="308" y="20"/>
                </a:cubicBezTo>
                <a:cubicBezTo>
                  <a:pt x="307" y="20"/>
                  <a:pt x="307" y="19"/>
                  <a:pt x="307" y="18"/>
                </a:cubicBezTo>
                <a:cubicBezTo>
                  <a:pt x="306" y="17"/>
                  <a:pt x="305" y="16"/>
                  <a:pt x="305" y="16"/>
                </a:cubicBezTo>
                <a:cubicBezTo>
                  <a:pt x="305" y="16"/>
                  <a:pt x="306" y="16"/>
                  <a:pt x="306" y="16"/>
                </a:cubicBezTo>
                <a:cubicBezTo>
                  <a:pt x="306" y="15"/>
                  <a:pt x="307" y="15"/>
                  <a:pt x="307" y="12"/>
                </a:cubicBezTo>
                <a:cubicBezTo>
                  <a:pt x="307" y="10"/>
                  <a:pt x="305" y="8"/>
                  <a:pt x="303" y="6"/>
                </a:cubicBezTo>
                <a:cubicBezTo>
                  <a:pt x="301" y="5"/>
                  <a:pt x="298" y="3"/>
                  <a:pt x="296" y="2"/>
                </a:cubicBezTo>
                <a:cubicBezTo>
                  <a:pt x="294" y="1"/>
                  <a:pt x="291" y="1"/>
                  <a:pt x="290" y="1"/>
                </a:cubicBezTo>
                <a:cubicBezTo>
                  <a:pt x="288" y="1"/>
                  <a:pt x="285" y="1"/>
                  <a:pt x="283" y="1"/>
                </a:cubicBezTo>
                <a:cubicBezTo>
                  <a:pt x="281" y="1"/>
                  <a:pt x="280" y="0"/>
                  <a:pt x="278" y="1"/>
                </a:cubicBezTo>
                <a:cubicBezTo>
                  <a:pt x="276" y="1"/>
                  <a:pt x="275" y="2"/>
                  <a:pt x="274" y="2"/>
                </a:cubicBezTo>
                <a:cubicBezTo>
                  <a:pt x="273" y="2"/>
                  <a:pt x="271" y="2"/>
                  <a:pt x="269" y="2"/>
                </a:cubicBezTo>
                <a:cubicBezTo>
                  <a:pt x="268" y="2"/>
                  <a:pt x="266" y="3"/>
                  <a:pt x="265" y="3"/>
                </a:cubicBezTo>
                <a:cubicBezTo>
                  <a:pt x="263" y="3"/>
                  <a:pt x="261" y="4"/>
                  <a:pt x="260" y="4"/>
                </a:cubicBezTo>
                <a:cubicBezTo>
                  <a:pt x="259" y="5"/>
                  <a:pt x="257" y="5"/>
                  <a:pt x="256" y="6"/>
                </a:cubicBezTo>
                <a:cubicBezTo>
                  <a:pt x="255" y="6"/>
                  <a:pt x="254" y="7"/>
                  <a:pt x="253" y="8"/>
                </a:cubicBezTo>
                <a:cubicBezTo>
                  <a:pt x="251" y="8"/>
                  <a:pt x="250" y="10"/>
                  <a:pt x="248" y="11"/>
                </a:cubicBezTo>
                <a:cubicBezTo>
                  <a:pt x="247" y="13"/>
                  <a:pt x="246" y="14"/>
                  <a:pt x="243" y="17"/>
                </a:cubicBezTo>
                <a:cubicBezTo>
                  <a:pt x="240" y="20"/>
                  <a:pt x="241" y="22"/>
                  <a:pt x="240" y="23"/>
                </a:cubicBezTo>
                <a:cubicBezTo>
                  <a:pt x="239" y="25"/>
                  <a:pt x="239" y="26"/>
                  <a:pt x="238" y="28"/>
                </a:cubicBezTo>
                <a:cubicBezTo>
                  <a:pt x="238" y="29"/>
                  <a:pt x="238" y="30"/>
                  <a:pt x="237" y="31"/>
                </a:cubicBezTo>
                <a:cubicBezTo>
                  <a:pt x="237" y="33"/>
                  <a:pt x="237" y="34"/>
                  <a:pt x="237" y="37"/>
                </a:cubicBezTo>
                <a:cubicBezTo>
                  <a:pt x="237" y="39"/>
                  <a:pt x="237" y="40"/>
                  <a:pt x="237" y="41"/>
                </a:cubicBezTo>
                <a:cubicBezTo>
                  <a:pt x="237" y="42"/>
                  <a:pt x="238" y="42"/>
                  <a:pt x="238" y="43"/>
                </a:cubicBezTo>
                <a:cubicBezTo>
                  <a:pt x="238" y="44"/>
                  <a:pt x="237" y="44"/>
                  <a:pt x="237" y="45"/>
                </a:cubicBezTo>
                <a:cubicBezTo>
                  <a:pt x="237" y="47"/>
                  <a:pt x="238" y="48"/>
                  <a:pt x="238" y="49"/>
                </a:cubicBezTo>
                <a:cubicBezTo>
                  <a:pt x="238" y="49"/>
                  <a:pt x="238" y="50"/>
                  <a:pt x="238" y="51"/>
                </a:cubicBezTo>
                <a:cubicBezTo>
                  <a:pt x="238" y="51"/>
                  <a:pt x="238" y="52"/>
                  <a:pt x="238" y="53"/>
                </a:cubicBezTo>
                <a:cubicBezTo>
                  <a:pt x="238" y="56"/>
                  <a:pt x="239" y="57"/>
                  <a:pt x="239" y="59"/>
                </a:cubicBezTo>
                <a:cubicBezTo>
                  <a:pt x="239" y="60"/>
                  <a:pt x="240" y="60"/>
                  <a:pt x="240" y="61"/>
                </a:cubicBezTo>
                <a:cubicBezTo>
                  <a:pt x="240" y="61"/>
                  <a:pt x="240" y="61"/>
                  <a:pt x="240" y="62"/>
                </a:cubicBezTo>
                <a:cubicBezTo>
                  <a:pt x="240" y="62"/>
                  <a:pt x="241" y="63"/>
                  <a:pt x="241" y="64"/>
                </a:cubicBezTo>
                <a:cubicBezTo>
                  <a:pt x="242" y="65"/>
                  <a:pt x="242" y="66"/>
                  <a:pt x="243" y="66"/>
                </a:cubicBezTo>
                <a:cubicBezTo>
                  <a:pt x="243" y="67"/>
                  <a:pt x="243" y="68"/>
                  <a:pt x="244" y="69"/>
                </a:cubicBezTo>
                <a:cubicBezTo>
                  <a:pt x="244" y="69"/>
                  <a:pt x="244" y="70"/>
                  <a:pt x="244" y="70"/>
                </a:cubicBezTo>
                <a:cubicBezTo>
                  <a:pt x="244" y="71"/>
                  <a:pt x="244" y="72"/>
                  <a:pt x="244" y="73"/>
                </a:cubicBezTo>
                <a:cubicBezTo>
                  <a:pt x="245" y="73"/>
                  <a:pt x="245" y="74"/>
                  <a:pt x="246" y="74"/>
                </a:cubicBezTo>
                <a:cubicBezTo>
                  <a:pt x="246" y="75"/>
                  <a:pt x="246" y="75"/>
                  <a:pt x="246" y="76"/>
                </a:cubicBezTo>
                <a:cubicBezTo>
                  <a:pt x="246" y="76"/>
                  <a:pt x="247" y="76"/>
                  <a:pt x="247" y="77"/>
                </a:cubicBezTo>
                <a:cubicBezTo>
                  <a:pt x="248" y="78"/>
                  <a:pt x="249" y="78"/>
                  <a:pt x="249" y="79"/>
                </a:cubicBezTo>
                <a:cubicBezTo>
                  <a:pt x="250" y="79"/>
                  <a:pt x="251" y="80"/>
                  <a:pt x="252" y="79"/>
                </a:cubicBezTo>
                <a:cubicBezTo>
                  <a:pt x="253" y="79"/>
                  <a:pt x="254" y="79"/>
                  <a:pt x="254" y="79"/>
                </a:cubicBezTo>
                <a:cubicBezTo>
                  <a:pt x="254" y="79"/>
                  <a:pt x="254" y="80"/>
                  <a:pt x="254" y="81"/>
                </a:cubicBezTo>
                <a:cubicBezTo>
                  <a:pt x="254" y="82"/>
                  <a:pt x="253" y="83"/>
                  <a:pt x="252" y="85"/>
                </a:cubicBezTo>
                <a:cubicBezTo>
                  <a:pt x="252" y="86"/>
                  <a:pt x="251" y="87"/>
                  <a:pt x="251" y="88"/>
                </a:cubicBezTo>
                <a:cubicBezTo>
                  <a:pt x="250" y="88"/>
                  <a:pt x="248" y="87"/>
                  <a:pt x="246" y="86"/>
                </a:cubicBezTo>
                <a:cubicBezTo>
                  <a:pt x="244" y="86"/>
                  <a:pt x="244" y="86"/>
                  <a:pt x="239" y="86"/>
                </a:cubicBezTo>
                <a:cubicBezTo>
                  <a:pt x="238" y="86"/>
                  <a:pt x="236" y="86"/>
                  <a:pt x="235" y="86"/>
                </a:cubicBezTo>
                <a:cubicBezTo>
                  <a:pt x="234" y="86"/>
                  <a:pt x="232" y="87"/>
                  <a:pt x="230" y="87"/>
                </a:cubicBezTo>
                <a:cubicBezTo>
                  <a:pt x="229" y="87"/>
                  <a:pt x="228" y="88"/>
                  <a:pt x="227" y="88"/>
                </a:cubicBezTo>
                <a:cubicBezTo>
                  <a:pt x="224" y="89"/>
                  <a:pt x="223" y="90"/>
                  <a:pt x="220" y="92"/>
                </a:cubicBezTo>
                <a:cubicBezTo>
                  <a:pt x="218" y="93"/>
                  <a:pt x="215" y="95"/>
                  <a:pt x="214" y="97"/>
                </a:cubicBezTo>
                <a:cubicBezTo>
                  <a:pt x="212" y="98"/>
                  <a:pt x="211" y="99"/>
                  <a:pt x="209" y="101"/>
                </a:cubicBezTo>
                <a:cubicBezTo>
                  <a:pt x="207" y="103"/>
                  <a:pt x="206" y="104"/>
                  <a:pt x="205" y="106"/>
                </a:cubicBezTo>
                <a:cubicBezTo>
                  <a:pt x="204" y="108"/>
                  <a:pt x="204" y="108"/>
                  <a:pt x="203" y="110"/>
                </a:cubicBezTo>
                <a:cubicBezTo>
                  <a:pt x="203" y="112"/>
                  <a:pt x="203" y="113"/>
                  <a:pt x="203" y="114"/>
                </a:cubicBezTo>
                <a:cubicBezTo>
                  <a:pt x="202" y="116"/>
                  <a:pt x="202" y="117"/>
                  <a:pt x="202" y="117"/>
                </a:cubicBezTo>
                <a:cubicBezTo>
                  <a:pt x="202" y="117"/>
                  <a:pt x="201" y="118"/>
                  <a:pt x="200" y="119"/>
                </a:cubicBezTo>
                <a:cubicBezTo>
                  <a:pt x="198" y="119"/>
                  <a:pt x="197" y="121"/>
                  <a:pt x="196" y="122"/>
                </a:cubicBezTo>
                <a:cubicBezTo>
                  <a:pt x="195" y="122"/>
                  <a:pt x="194" y="122"/>
                  <a:pt x="194" y="122"/>
                </a:cubicBezTo>
                <a:cubicBezTo>
                  <a:pt x="193" y="122"/>
                  <a:pt x="193" y="122"/>
                  <a:pt x="191" y="124"/>
                </a:cubicBezTo>
                <a:cubicBezTo>
                  <a:pt x="189" y="125"/>
                  <a:pt x="188" y="127"/>
                  <a:pt x="187" y="129"/>
                </a:cubicBezTo>
                <a:cubicBezTo>
                  <a:pt x="186" y="130"/>
                  <a:pt x="186" y="131"/>
                  <a:pt x="185" y="132"/>
                </a:cubicBezTo>
                <a:cubicBezTo>
                  <a:pt x="184" y="132"/>
                  <a:pt x="183" y="133"/>
                  <a:pt x="183" y="133"/>
                </a:cubicBezTo>
                <a:cubicBezTo>
                  <a:pt x="182" y="133"/>
                  <a:pt x="181" y="134"/>
                  <a:pt x="180" y="134"/>
                </a:cubicBezTo>
                <a:cubicBezTo>
                  <a:pt x="178" y="134"/>
                  <a:pt x="178" y="134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9" y="139"/>
                  <a:pt x="168" y="140"/>
                  <a:pt x="167" y="141"/>
                </a:cubicBezTo>
                <a:cubicBezTo>
                  <a:pt x="165" y="142"/>
                  <a:pt x="165" y="142"/>
                  <a:pt x="161" y="144"/>
                </a:cubicBezTo>
                <a:cubicBezTo>
                  <a:pt x="160" y="145"/>
                  <a:pt x="158" y="146"/>
                  <a:pt x="157" y="147"/>
                </a:cubicBezTo>
                <a:cubicBezTo>
                  <a:pt x="156" y="148"/>
                  <a:pt x="155" y="148"/>
                  <a:pt x="154" y="149"/>
                </a:cubicBezTo>
                <a:cubicBezTo>
                  <a:pt x="152" y="151"/>
                  <a:pt x="150" y="152"/>
                  <a:pt x="147" y="154"/>
                </a:cubicBezTo>
                <a:cubicBezTo>
                  <a:pt x="144" y="156"/>
                  <a:pt x="141" y="159"/>
                  <a:pt x="140" y="162"/>
                </a:cubicBezTo>
                <a:cubicBezTo>
                  <a:pt x="138" y="165"/>
                  <a:pt x="137" y="174"/>
                  <a:pt x="135" y="180"/>
                </a:cubicBezTo>
                <a:cubicBezTo>
                  <a:pt x="134" y="187"/>
                  <a:pt x="132" y="200"/>
                  <a:pt x="130" y="205"/>
                </a:cubicBezTo>
                <a:cubicBezTo>
                  <a:pt x="129" y="211"/>
                  <a:pt x="129" y="214"/>
                  <a:pt x="128" y="218"/>
                </a:cubicBezTo>
                <a:cubicBezTo>
                  <a:pt x="127" y="222"/>
                  <a:pt x="127" y="224"/>
                  <a:pt x="126" y="228"/>
                </a:cubicBezTo>
                <a:cubicBezTo>
                  <a:pt x="126" y="232"/>
                  <a:pt x="126" y="232"/>
                  <a:pt x="125" y="237"/>
                </a:cubicBezTo>
                <a:cubicBezTo>
                  <a:pt x="124" y="242"/>
                  <a:pt x="124" y="248"/>
                  <a:pt x="123" y="252"/>
                </a:cubicBezTo>
                <a:cubicBezTo>
                  <a:pt x="123" y="256"/>
                  <a:pt x="122" y="259"/>
                  <a:pt x="122" y="261"/>
                </a:cubicBezTo>
                <a:cubicBezTo>
                  <a:pt x="122" y="262"/>
                  <a:pt x="122" y="264"/>
                  <a:pt x="121" y="265"/>
                </a:cubicBezTo>
                <a:cubicBezTo>
                  <a:pt x="121" y="266"/>
                  <a:pt x="121" y="268"/>
                  <a:pt x="120" y="269"/>
                </a:cubicBezTo>
                <a:cubicBezTo>
                  <a:pt x="120" y="272"/>
                  <a:pt x="119" y="274"/>
                  <a:pt x="119" y="275"/>
                </a:cubicBezTo>
                <a:cubicBezTo>
                  <a:pt x="119" y="275"/>
                  <a:pt x="119" y="275"/>
                  <a:pt x="120" y="275"/>
                </a:cubicBezTo>
                <a:cubicBezTo>
                  <a:pt x="121" y="275"/>
                  <a:pt x="122" y="275"/>
                  <a:pt x="125" y="276"/>
                </a:cubicBezTo>
                <a:cubicBezTo>
                  <a:pt x="129" y="277"/>
                  <a:pt x="134" y="278"/>
                  <a:pt x="134" y="278"/>
                </a:cubicBezTo>
                <a:cubicBezTo>
                  <a:pt x="134" y="278"/>
                  <a:pt x="134" y="279"/>
                  <a:pt x="134" y="279"/>
                </a:cubicBezTo>
                <a:cubicBezTo>
                  <a:pt x="134" y="280"/>
                  <a:pt x="134" y="280"/>
                  <a:pt x="135" y="280"/>
                </a:cubicBezTo>
                <a:cubicBezTo>
                  <a:pt x="135" y="280"/>
                  <a:pt x="136" y="280"/>
                  <a:pt x="136" y="281"/>
                </a:cubicBezTo>
                <a:cubicBezTo>
                  <a:pt x="136" y="281"/>
                  <a:pt x="135" y="281"/>
                  <a:pt x="135" y="282"/>
                </a:cubicBezTo>
                <a:cubicBezTo>
                  <a:pt x="134" y="284"/>
                  <a:pt x="134" y="284"/>
                  <a:pt x="134" y="286"/>
                </a:cubicBezTo>
                <a:cubicBezTo>
                  <a:pt x="133" y="289"/>
                  <a:pt x="133" y="290"/>
                  <a:pt x="133" y="290"/>
                </a:cubicBezTo>
                <a:cubicBezTo>
                  <a:pt x="133" y="290"/>
                  <a:pt x="132" y="291"/>
                  <a:pt x="132" y="291"/>
                </a:cubicBezTo>
                <a:cubicBezTo>
                  <a:pt x="131" y="292"/>
                  <a:pt x="131" y="292"/>
                  <a:pt x="131" y="293"/>
                </a:cubicBezTo>
                <a:cubicBezTo>
                  <a:pt x="130" y="295"/>
                  <a:pt x="128" y="298"/>
                  <a:pt x="128" y="299"/>
                </a:cubicBezTo>
                <a:cubicBezTo>
                  <a:pt x="127" y="301"/>
                  <a:pt x="127" y="301"/>
                  <a:pt x="127" y="301"/>
                </a:cubicBezTo>
                <a:cubicBezTo>
                  <a:pt x="127" y="302"/>
                  <a:pt x="127" y="302"/>
                  <a:pt x="126" y="302"/>
                </a:cubicBezTo>
                <a:cubicBezTo>
                  <a:pt x="126" y="303"/>
                  <a:pt x="126" y="304"/>
                  <a:pt x="126" y="304"/>
                </a:cubicBezTo>
                <a:cubicBezTo>
                  <a:pt x="126" y="304"/>
                  <a:pt x="119" y="300"/>
                  <a:pt x="114" y="296"/>
                </a:cubicBezTo>
                <a:cubicBezTo>
                  <a:pt x="108" y="293"/>
                  <a:pt x="103" y="290"/>
                  <a:pt x="103" y="290"/>
                </a:cubicBezTo>
                <a:cubicBezTo>
                  <a:pt x="103" y="290"/>
                  <a:pt x="103" y="289"/>
                  <a:pt x="103" y="288"/>
                </a:cubicBezTo>
                <a:cubicBezTo>
                  <a:pt x="103" y="288"/>
                  <a:pt x="102" y="287"/>
                  <a:pt x="101" y="287"/>
                </a:cubicBezTo>
                <a:cubicBezTo>
                  <a:pt x="100" y="286"/>
                  <a:pt x="99" y="285"/>
                  <a:pt x="98" y="285"/>
                </a:cubicBezTo>
                <a:cubicBezTo>
                  <a:pt x="97" y="284"/>
                  <a:pt x="96" y="284"/>
                  <a:pt x="95" y="284"/>
                </a:cubicBezTo>
                <a:cubicBezTo>
                  <a:pt x="95" y="284"/>
                  <a:pt x="94" y="284"/>
                  <a:pt x="94" y="284"/>
                </a:cubicBezTo>
                <a:cubicBezTo>
                  <a:pt x="93" y="284"/>
                  <a:pt x="91" y="282"/>
                  <a:pt x="88" y="280"/>
                </a:cubicBezTo>
                <a:cubicBezTo>
                  <a:pt x="84" y="278"/>
                  <a:pt x="84" y="278"/>
                  <a:pt x="82" y="277"/>
                </a:cubicBezTo>
                <a:cubicBezTo>
                  <a:pt x="81" y="276"/>
                  <a:pt x="80" y="275"/>
                  <a:pt x="80" y="274"/>
                </a:cubicBezTo>
                <a:cubicBezTo>
                  <a:pt x="79" y="273"/>
                  <a:pt x="77" y="274"/>
                  <a:pt x="77" y="274"/>
                </a:cubicBezTo>
                <a:cubicBezTo>
                  <a:pt x="76" y="274"/>
                  <a:pt x="75" y="274"/>
                  <a:pt x="75" y="275"/>
                </a:cubicBezTo>
                <a:cubicBezTo>
                  <a:pt x="75" y="275"/>
                  <a:pt x="75" y="275"/>
                  <a:pt x="73" y="275"/>
                </a:cubicBezTo>
                <a:cubicBezTo>
                  <a:pt x="72" y="275"/>
                  <a:pt x="72" y="275"/>
                  <a:pt x="71" y="275"/>
                </a:cubicBezTo>
                <a:cubicBezTo>
                  <a:pt x="70" y="275"/>
                  <a:pt x="69" y="274"/>
                  <a:pt x="68" y="274"/>
                </a:cubicBezTo>
                <a:cubicBezTo>
                  <a:pt x="67" y="274"/>
                  <a:pt x="67" y="274"/>
                  <a:pt x="66" y="274"/>
                </a:cubicBezTo>
                <a:cubicBezTo>
                  <a:pt x="65" y="274"/>
                  <a:pt x="65" y="276"/>
                  <a:pt x="65" y="276"/>
                </a:cubicBezTo>
                <a:cubicBezTo>
                  <a:pt x="64" y="277"/>
                  <a:pt x="64" y="278"/>
                  <a:pt x="64" y="279"/>
                </a:cubicBezTo>
                <a:cubicBezTo>
                  <a:pt x="63" y="280"/>
                  <a:pt x="63" y="281"/>
                  <a:pt x="63" y="281"/>
                </a:cubicBezTo>
                <a:cubicBezTo>
                  <a:pt x="63" y="281"/>
                  <a:pt x="55" y="296"/>
                  <a:pt x="44" y="314"/>
                </a:cubicBezTo>
                <a:cubicBezTo>
                  <a:pt x="39" y="325"/>
                  <a:pt x="33" y="336"/>
                  <a:pt x="27" y="346"/>
                </a:cubicBezTo>
                <a:cubicBezTo>
                  <a:pt x="15" y="369"/>
                  <a:pt x="5" y="388"/>
                  <a:pt x="5" y="388"/>
                </a:cubicBezTo>
                <a:cubicBezTo>
                  <a:pt x="5" y="388"/>
                  <a:pt x="4" y="388"/>
                  <a:pt x="4" y="388"/>
                </a:cubicBezTo>
                <a:cubicBezTo>
                  <a:pt x="3" y="388"/>
                  <a:pt x="3" y="389"/>
                  <a:pt x="3" y="390"/>
                </a:cubicBezTo>
                <a:cubicBezTo>
                  <a:pt x="3" y="391"/>
                  <a:pt x="2" y="391"/>
                  <a:pt x="2" y="391"/>
                </a:cubicBezTo>
                <a:cubicBezTo>
                  <a:pt x="1" y="392"/>
                  <a:pt x="0" y="393"/>
                  <a:pt x="1" y="394"/>
                </a:cubicBezTo>
                <a:cubicBezTo>
                  <a:pt x="1" y="396"/>
                  <a:pt x="3" y="396"/>
                  <a:pt x="4" y="397"/>
                </a:cubicBezTo>
                <a:close/>
                <a:moveTo>
                  <a:pt x="132" y="307"/>
                </a:moveTo>
                <a:cubicBezTo>
                  <a:pt x="132" y="307"/>
                  <a:pt x="132" y="306"/>
                  <a:pt x="132" y="306"/>
                </a:cubicBezTo>
                <a:cubicBezTo>
                  <a:pt x="133" y="305"/>
                  <a:pt x="133" y="304"/>
                  <a:pt x="134" y="303"/>
                </a:cubicBezTo>
                <a:cubicBezTo>
                  <a:pt x="134" y="302"/>
                  <a:pt x="135" y="301"/>
                  <a:pt x="135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300"/>
                  <a:pt x="136" y="300"/>
                  <a:pt x="136" y="301"/>
                </a:cubicBezTo>
                <a:cubicBezTo>
                  <a:pt x="136" y="302"/>
                  <a:pt x="136" y="302"/>
                  <a:pt x="137" y="303"/>
                </a:cubicBezTo>
                <a:cubicBezTo>
                  <a:pt x="138" y="304"/>
                  <a:pt x="139" y="304"/>
                  <a:pt x="139" y="304"/>
                </a:cubicBezTo>
                <a:cubicBezTo>
                  <a:pt x="139" y="304"/>
                  <a:pt x="140" y="305"/>
                  <a:pt x="141" y="305"/>
                </a:cubicBezTo>
                <a:cubicBezTo>
                  <a:pt x="141" y="306"/>
                  <a:pt x="141" y="306"/>
                  <a:pt x="142" y="306"/>
                </a:cubicBezTo>
                <a:cubicBezTo>
                  <a:pt x="142" y="305"/>
                  <a:pt x="143" y="305"/>
                  <a:pt x="143" y="305"/>
                </a:cubicBezTo>
                <a:cubicBezTo>
                  <a:pt x="143" y="305"/>
                  <a:pt x="142" y="307"/>
                  <a:pt x="144" y="308"/>
                </a:cubicBezTo>
                <a:cubicBezTo>
                  <a:pt x="145" y="309"/>
                  <a:pt x="145" y="309"/>
                  <a:pt x="146" y="309"/>
                </a:cubicBezTo>
                <a:cubicBezTo>
                  <a:pt x="148" y="310"/>
                  <a:pt x="148" y="310"/>
                  <a:pt x="148" y="309"/>
                </a:cubicBezTo>
                <a:cubicBezTo>
                  <a:pt x="149" y="309"/>
                  <a:pt x="149" y="309"/>
                  <a:pt x="149" y="309"/>
                </a:cubicBezTo>
                <a:cubicBezTo>
                  <a:pt x="149" y="309"/>
                  <a:pt x="149" y="311"/>
                  <a:pt x="150" y="312"/>
                </a:cubicBezTo>
                <a:cubicBezTo>
                  <a:pt x="151" y="313"/>
                  <a:pt x="152" y="313"/>
                  <a:pt x="153" y="314"/>
                </a:cubicBezTo>
                <a:cubicBezTo>
                  <a:pt x="154" y="314"/>
                  <a:pt x="155" y="314"/>
                  <a:pt x="155" y="313"/>
                </a:cubicBezTo>
                <a:cubicBezTo>
                  <a:pt x="156" y="313"/>
                  <a:pt x="156" y="313"/>
                  <a:pt x="156" y="313"/>
                </a:cubicBezTo>
                <a:cubicBezTo>
                  <a:pt x="156" y="313"/>
                  <a:pt x="156" y="316"/>
                  <a:pt x="157" y="316"/>
                </a:cubicBezTo>
                <a:cubicBezTo>
                  <a:pt x="157" y="317"/>
                  <a:pt x="158" y="317"/>
                  <a:pt x="159" y="318"/>
                </a:cubicBezTo>
                <a:cubicBezTo>
                  <a:pt x="160" y="318"/>
                  <a:pt x="161" y="318"/>
                  <a:pt x="162" y="317"/>
                </a:cubicBezTo>
                <a:cubicBezTo>
                  <a:pt x="163" y="317"/>
                  <a:pt x="163" y="317"/>
                  <a:pt x="164" y="316"/>
                </a:cubicBezTo>
                <a:cubicBezTo>
                  <a:pt x="164" y="316"/>
                  <a:pt x="165" y="316"/>
                  <a:pt x="165" y="316"/>
                </a:cubicBezTo>
                <a:cubicBezTo>
                  <a:pt x="165" y="316"/>
                  <a:pt x="165" y="317"/>
                  <a:pt x="164" y="319"/>
                </a:cubicBezTo>
                <a:cubicBezTo>
                  <a:pt x="163" y="321"/>
                  <a:pt x="162" y="323"/>
                  <a:pt x="162" y="323"/>
                </a:cubicBezTo>
                <a:cubicBezTo>
                  <a:pt x="162" y="323"/>
                  <a:pt x="162" y="322"/>
                  <a:pt x="161" y="323"/>
                </a:cubicBezTo>
                <a:cubicBezTo>
                  <a:pt x="161" y="323"/>
                  <a:pt x="160" y="324"/>
                  <a:pt x="160" y="324"/>
                </a:cubicBezTo>
                <a:cubicBezTo>
                  <a:pt x="160" y="324"/>
                  <a:pt x="160" y="324"/>
                  <a:pt x="160" y="324"/>
                </a:cubicBezTo>
                <a:cubicBezTo>
                  <a:pt x="160" y="324"/>
                  <a:pt x="156" y="322"/>
                  <a:pt x="152" y="320"/>
                </a:cubicBezTo>
                <a:cubicBezTo>
                  <a:pt x="148" y="317"/>
                  <a:pt x="132" y="307"/>
                  <a:pt x="132" y="307"/>
                </a:cubicBezTo>
                <a:close/>
              </a:path>
            </a:pathLst>
          </a:custGeom>
          <a:solidFill>
            <a:srgbClr val="80AD31"/>
          </a:solidFill>
          <a:ln w="44450"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84171" y="2319814"/>
            <a:ext cx="2153126" cy="2186940"/>
            <a:chOff x="2770518" y="3460127"/>
            <a:chExt cx="1723549" cy="2671967"/>
          </a:xfrm>
        </p:grpSpPr>
        <p:cxnSp>
          <p:nvCxnSpPr>
            <p:cNvPr id="22" name="Straight Connector 33"/>
            <p:cNvCxnSpPr/>
            <p:nvPr/>
          </p:nvCxnSpPr>
          <p:spPr>
            <a:xfrm flipV="1">
              <a:off x="3329996" y="3460127"/>
              <a:ext cx="0" cy="579393"/>
            </a:xfrm>
            <a:prstGeom prst="line">
              <a:avLst/>
            </a:prstGeom>
            <a:ln w="12700">
              <a:solidFill>
                <a:srgbClr val="80AD3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34"/>
            <p:cNvCxnSpPr/>
            <p:nvPr/>
          </p:nvCxnSpPr>
          <p:spPr>
            <a:xfrm rot="5400000">
              <a:off x="3130118" y="4903583"/>
              <a:ext cx="399757" cy="2083"/>
            </a:xfrm>
            <a:prstGeom prst="line">
              <a:avLst/>
            </a:prstGeom>
            <a:ln w="12700">
              <a:solidFill>
                <a:srgbClr val="80AD3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2780331" y="5104060"/>
              <a:ext cx="1450032" cy="1028034"/>
              <a:chOff x="2780331" y="5104060"/>
              <a:chExt cx="1450032" cy="1028034"/>
            </a:xfrm>
          </p:grpSpPr>
          <p:sp>
            <p:nvSpPr>
              <p:cNvPr id="26" name="Parallelogram 31"/>
              <p:cNvSpPr/>
              <p:nvPr/>
            </p:nvSpPr>
            <p:spPr>
              <a:xfrm rot="20990454" flipV="1">
                <a:off x="2858732" y="5171494"/>
                <a:ext cx="1371631" cy="960600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7" name="Rectangle 32"/>
              <p:cNvSpPr/>
              <p:nvPr/>
            </p:nvSpPr>
            <p:spPr>
              <a:xfrm>
                <a:off x="2780331" y="5104060"/>
                <a:ext cx="1099331" cy="199878"/>
              </a:xfrm>
              <a:prstGeom prst="rect">
                <a:avLst/>
              </a:prstGeom>
              <a:solidFill>
                <a:srgbClr val="80A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2770518" y="4217010"/>
              <a:ext cx="1723549" cy="770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微软雅黑"/>
                  <a:ea typeface="微软雅黑"/>
                  <a:cs typeface="+mn-ea"/>
                  <a:sym typeface="微软雅黑"/>
                </a:rPr>
                <a:t>反抗与依赖</a:t>
              </a:r>
              <a:endParaRPr lang="en-US" altLang="zh-CN" sz="1500" dirty="0">
                <a:solidFill>
                  <a:srgbClr val="80AD31"/>
                </a:solidFill>
                <a:latin typeface="微软雅黑"/>
                <a:ea typeface="微软雅黑"/>
                <a:sym typeface="微软雅黑"/>
              </a:endParaRPr>
            </a:p>
            <a:p>
              <a:r>
                <a:rPr lang="en-US" altLang="zh-CN" dirty="0" smtClean="0">
                  <a:solidFill>
                    <a:srgbClr val="BF417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/>
                  <a:ea typeface="微软雅黑"/>
                  <a:sym typeface="微软雅黑"/>
                </a:rPr>
                <a:t>                      </a:t>
              </a:r>
              <a:endParaRPr lang="zh-CN" altLang="en-US" sz="1200" dirty="0">
                <a:solidFill>
                  <a:srgbClr val="BF417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92529" y="2029778"/>
            <a:ext cx="2153126" cy="2187416"/>
            <a:chOff x="4400453" y="3030326"/>
            <a:chExt cx="1723549" cy="2672806"/>
          </a:xfrm>
        </p:grpSpPr>
        <p:cxnSp>
          <p:nvCxnSpPr>
            <p:cNvPr id="29" name="Straight Connector 39"/>
            <p:cNvCxnSpPr/>
            <p:nvPr/>
          </p:nvCxnSpPr>
          <p:spPr>
            <a:xfrm flipV="1">
              <a:off x="4950289" y="3030326"/>
              <a:ext cx="0" cy="579393"/>
            </a:xfrm>
            <a:prstGeom prst="line">
              <a:avLst/>
            </a:prstGeom>
            <a:ln w="12700">
              <a:solidFill>
                <a:srgbClr val="FEBC3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40"/>
            <p:cNvCxnSpPr/>
            <p:nvPr/>
          </p:nvCxnSpPr>
          <p:spPr>
            <a:xfrm rot="5400000">
              <a:off x="4750411" y="4473782"/>
              <a:ext cx="399757" cy="2083"/>
            </a:xfrm>
            <a:prstGeom prst="line">
              <a:avLst/>
            </a:prstGeom>
            <a:ln w="12700">
              <a:solidFill>
                <a:srgbClr val="FEBC3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4400624" y="4674258"/>
              <a:ext cx="1451678" cy="1028874"/>
              <a:chOff x="4400624" y="4674258"/>
              <a:chExt cx="1451678" cy="1028874"/>
            </a:xfrm>
          </p:grpSpPr>
          <p:sp>
            <p:nvSpPr>
              <p:cNvPr id="40" name="Parallelogram 37"/>
              <p:cNvSpPr/>
              <p:nvPr/>
            </p:nvSpPr>
            <p:spPr>
              <a:xfrm rot="20990454" flipV="1">
                <a:off x="4480671" y="4742531"/>
                <a:ext cx="1371631" cy="960601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1" name="Rectangle 38"/>
              <p:cNvSpPr/>
              <p:nvPr/>
            </p:nvSpPr>
            <p:spPr>
              <a:xfrm>
                <a:off x="4400624" y="4674258"/>
                <a:ext cx="1099331" cy="199878"/>
              </a:xfrm>
              <a:prstGeom prst="rect">
                <a:avLst/>
              </a:prstGeom>
              <a:solidFill>
                <a:srgbClr val="FEBC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400453" y="3689909"/>
              <a:ext cx="1723549" cy="7709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微软雅黑"/>
                  <a:ea typeface="微软雅黑"/>
                  <a:cs typeface="+mn-ea"/>
                  <a:sym typeface="微软雅黑"/>
                </a:rPr>
                <a:t>闭锁和开放</a:t>
              </a:r>
              <a:endParaRPr lang="en-US" altLang="zh-CN" sz="1500" dirty="0">
                <a:solidFill>
                  <a:srgbClr val="FEBC30"/>
                </a:solidFill>
                <a:latin typeface="微软雅黑"/>
                <a:ea typeface="微软雅黑"/>
                <a:sym typeface="微软雅黑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/>
                  <a:ea typeface="微软雅黑"/>
                  <a:sym typeface="微软雅黑"/>
                </a:rPr>
                <a:t>                      </a:t>
              </a:r>
              <a:endParaRPr lang="zh-CN" altLang="en-US" sz="1200" dirty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85399" y="1686401"/>
            <a:ext cx="2153363" cy="2189798"/>
            <a:chOff x="6011007" y="2600524"/>
            <a:chExt cx="1723739" cy="2675438"/>
          </a:xfrm>
        </p:grpSpPr>
        <p:cxnSp>
          <p:nvCxnSpPr>
            <p:cNvPr id="43" name="Straight Connector 45"/>
            <p:cNvCxnSpPr/>
            <p:nvPr/>
          </p:nvCxnSpPr>
          <p:spPr>
            <a:xfrm flipV="1">
              <a:off x="6560672" y="2600524"/>
              <a:ext cx="0" cy="579393"/>
            </a:xfrm>
            <a:prstGeom prst="line">
              <a:avLst/>
            </a:prstGeom>
            <a:ln w="12700">
              <a:solidFill>
                <a:srgbClr val="A883B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5400000">
              <a:off x="6360794" y="4043981"/>
              <a:ext cx="399757" cy="2083"/>
            </a:xfrm>
            <a:prstGeom prst="line">
              <a:avLst/>
            </a:prstGeom>
            <a:ln w="12700">
              <a:solidFill>
                <a:srgbClr val="A883B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/>
            <p:cNvGrpSpPr/>
            <p:nvPr/>
          </p:nvGrpSpPr>
          <p:grpSpPr>
            <a:xfrm>
              <a:off x="6011007" y="4244457"/>
              <a:ext cx="1449697" cy="1031505"/>
              <a:chOff x="6011007" y="4244457"/>
              <a:chExt cx="1449697" cy="1031505"/>
            </a:xfrm>
          </p:grpSpPr>
          <p:sp>
            <p:nvSpPr>
              <p:cNvPr id="47" name="Parallelogram 43"/>
              <p:cNvSpPr/>
              <p:nvPr/>
            </p:nvSpPr>
            <p:spPr>
              <a:xfrm rot="20990454" flipV="1">
                <a:off x="6089074" y="4315361"/>
                <a:ext cx="1371630" cy="960601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8" name="Rectangle 44"/>
              <p:cNvSpPr/>
              <p:nvPr/>
            </p:nvSpPr>
            <p:spPr>
              <a:xfrm>
                <a:off x="6011007" y="4244457"/>
                <a:ext cx="1099330" cy="199878"/>
              </a:xfrm>
              <a:prstGeom prst="rect">
                <a:avLst/>
              </a:prstGeom>
              <a:solidFill>
                <a:srgbClr val="A883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6011197" y="3311314"/>
              <a:ext cx="1723549" cy="507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微软雅黑"/>
                  <a:ea typeface="微软雅黑"/>
                  <a:cs typeface="+mn-ea"/>
                  <a:sym typeface="微软雅黑"/>
                </a:rPr>
                <a:t>勇敢与怯懦</a:t>
              </a:r>
              <a:r>
                <a:rPr lang="en-US" altLang="zh-CN" sz="2100" b="1" dirty="0"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/>
                  <a:ea typeface="微软雅黑"/>
                  <a:sym typeface="微软雅黑"/>
                </a:rPr>
                <a:t> </a:t>
              </a:r>
              <a:r>
                <a:rPr lang="en-US" altLang="zh-CN" sz="2100" b="1" dirty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/>
                  <a:ea typeface="微软雅黑"/>
                  <a:sym typeface="微软雅黑"/>
                </a:rPr>
                <a:t>    </a:t>
              </a:r>
              <a:endParaRPr lang="zh-CN" altLang="en-US" sz="2100" b="1" dirty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sym typeface="微软雅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3554" y="0"/>
            <a:ext cx="3854648" cy="1237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6262" y="140708"/>
            <a:ext cx="446532" cy="63188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33483" y="-17933"/>
            <a:ext cx="967350" cy="716090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771344" y="214141"/>
            <a:ext cx="4843314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en-US" altLang="zh-CN" sz="2700" dirty="0">
                <a:latin typeface="微软雅黑"/>
                <a:ea typeface="微软雅黑"/>
                <a:cs typeface="+mn-ea"/>
                <a:sym typeface="微软雅黑"/>
              </a:rPr>
              <a:t>4</a:t>
            </a:r>
            <a:r>
              <a:rPr lang="zh-CN" altLang="en-US" sz="2700" dirty="0">
                <a:latin typeface="微软雅黑"/>
                <a:ea typeface="微软雅黑"/>
                <a:cs typeface="+mn-ea"/>
                <a:sym typeface="微软雅黑"/>
              </a:rPr>
              <a:t>、青春期产生矛盾心理的原因</a:t>
            </a:r>
            <a:endParaRPr lang="zh-CN" altLang="en-US" sz="2700" b="1" dirty="0">
              <a:solidFill>
                <a:srgbClr val="000033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32587" y="2137055"/>
            <a:ext cx="1492581" cy="1293281"/>
            <a:chOff x="3511269" y="2971130"/>
            <a:chExt cx="1990108" cy="1724375"/>
          </a:xfrm>
        </p:grpSpPr>
        <p:sp>
          <p:nvSpPr>
            <p:cNvPr id="16" name="Freeform 28"/>
            <p:cNvSpPr/>
            <p:nvPr/>
          </p:nvSpPr>
          <p:spPr bwMode="auto">
            <a:xfrm>
              <a:off x="3511269" y="2971130"/>
              <a:ext cx="1990108" cy="1724375"/>
            </a:xfrm>
            <a:custGeom>
              <a:avLst/>
              <a:gdLst>
                <a:gd name="T0" fmla="*/ 344 w 1378"/>
                <a:gd name="T1" fmla="*/ 1194 h 1194"/>
                <a:gd name="T2" fmla="*/ 0 w 1378"/>
                <a:gd name="T3" fmla="*/ 597 h 1194"/>
                <a:gd name="T4" fmla="*/ 344 w 1378"/>
                <a:gd name="T5" fmla="*/ 0 h 1194"/>
                <a:gd name="T6" fmla="*/ 1033 w 1378"/>
                <a:gd name="T7" fmla="*/ 0 h 1194"/>
                <a:gd name="T8" fmla="*/ 1378 w 1378"/>
                <a:gd name="T9" fmla="*/ 597 h 1194"/>
                <a:gd name="T10" fmla="*/ 1033 w 1378"/>
                <a:gd name="T11" fmla="*/ 1194 h 1194"/>
                <a:gd name="T12" fmla="*/ 344 w 1378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8" h="1194">
                  <a:moveTo>
                    <a:pt x="344" y="1194"/>
                  </a:moveTo>
                  <a:lnTo>
                    <a:pt x="0" y="597"/>
                  </a:lnTo>
                  <a:lnTo>
                    <a:pt x="344" y="0"/>
                  </a:lnTo>
                  <a:lnTo>
                    <a:pt x="1033" y="0"/>
                  </a:lnTo>
                  <a:lnTo>
                    <a:pt x="1378" y="597"/>
                  </a:lnTo>
                  <a:lnTo>
                    <a:pt x="1033" y="1194"/>
                  </a:lnTo>
                  <a:lnTo>
                    <a:pt x="344" y="1194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58797" y="3499098"/>
              <a:ext cx="1119963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微软雅黑"/>
                  <a:ea typeface="微软雅黑"/>
                  <a:sym typeface="微软雅黑"/>
                </a:rPr>
                <a:t>01</a:t>
              </a:r>
              <a:endParaRPr lang="zh-CN" altLang="en-US" sz="3600" b="1" dirty="0">
                <a:solidFill>
                  <a:prstClr val="white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26843" y="2164678"/>
            <a:ext cx="1491498" cy="1293281"/>
            <a:chOff x="6704396" y="2971130"/>
            <a:chExt cx="1988664" cy="1724375"/>
          </a:xfrm>
        </p:grpSpPr>
        <p:sp>
          <p:nvSpPr>
            <p:cNvPr id="25" name="Freeform 29"/>
            <p:cNvSpPr/>
            <p:nvPr/>
          </p:nvSpPr>
          <p:spPr bwMode="auto">
            <a:xfrm>
              <a:off x="6704396" y="2971130"/>
              <a:ext cx="1988664" cy="1724375"/>
            </a:xfrm>
            <a:custGeom>
              <a:avLst/>
              <a:gdLst>
                <a:gd name="T0" fmla="*/ 345 w 1377"/>
                <a:gd name="T1" fmla="*/ 1194 h 1194"/>
                <a:gd name="T2" fmla="*/ 0 w 1377"/>
                <a:gd name="T3" fmla="*/ 597 h 1194"/>
                <a:gd name="T4" fmla="*/ 345 w 1377"/>
                <a:gd name="T5" fmla="*/ 0 h 1194"/>
                <a:gd name="T6" fmla="*/ 1033 w 1377"/>
                <a:gd name="T7" fmla="*/ 0 h 1194"/>
                <a:gd name="T8" fmla="*/ 1377 w 1377"/>
                <a:gd name="T9" fmla="*/ 597 h 1194"/>
                <a:gd name="T10" fmla="*/ 1033 w 1377"/>
                <a:gd name="T11" fmla="*/ 1194 h 1194"/>
                <a:gd name="T12" fmla="*/ 345 w 1377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7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3" y="0"/>
                  </a:lnTo>
                  <a:lnTo>
                    <a:pt x="1377" y="597"/>
                  </a:lnTo>
                  <a:lnTo>
                    <a:pt x="1033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215209" y="3417818"/>
              <a:ext cx="113414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prstClr val="white"/>
                  </a:solidFill>
                  <a:latin typeface="微软雅黑"/>
                  <a:ea typeface="微软雅黑"/>
                  <a:sym typeface="微软雅黑"/>
                </a:rPr>
                <a:t>0</a:t>
              </a:r>
              <a:r>
                <a:rPr lang="en-US" sz="3600" b="1" dirty="0">
                  <a:solidFill>
                    <a:prstClr val="white"/>
                  </a:solidFill>
                  <a:latin typeface="微软雅黑"/>
                  <a:ea typeface="微软雅黑"/>
                  <a:sym typeface="微软雅黑"/>
                </a:rPr>
                <a:t>2</a:t>
              </a:r>
              <a:endParaRPr lang="en-US" sz="3600" b="1" dirty="0">
                <a:solidFill>
                  <a:prstClr val="white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39604" y="1925955"/>
            <a:ext cx="2693194" cy="2214563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伴随着生理发育，我们的认知能力得到发展，自我意识不断觉醒，情感世界愈加丰富</a:t>
            </a:r>
            <a:r>
              <a:rPr lang="en-US" altLang="zh-CN" sz="2100" b="1" dirty="0">
                <a:latin typeface="微软雅黑"/>
                <a:ea typeface="微软雅黑"/>
                <a:sym typeface="微软雅黑"/>
              </a:rPr>
              <a:t>......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32233" y="1841183"/>
            <a:ext cx="2571750" cy="2007394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 b="1">
                <a:latin typeface="微软雅黑"/>
                <a:ea typeface="微软雅黑"/>
                <a:sym typeface="微软雅黑"/>
              </a:rPr>
              <a:t>青春期是一个极为特殊的阶段，生理发育十分迅速，而心理发展速度相对滞后，身心处于一种不平衡状态。</a:t>
            </a:r>
            <a:endParaRPr lang="zh-CN" altLang="en-US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38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3462" y="243945"/>
            <a:ext cx="8391005" cy="2694726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5298856" y="1411460"/>
            <a:ext cx="2826007" cy="1944400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45AFC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94479"/>
            <a:ext cx="9122946" cy="141634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5350" y="1229710"/>
            <a:ext cx="405000" cy="2784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4320" y="189878"/>
            <a:ext cx="596291" cy="3147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54301" y="88138"/>
            <a:ext cx="967350" cy="71609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57942" y="4490844"/>
            <a:ext cx="2005608" cy="49318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9097" y="4062825"/>
            <a:ext cx="3496009" cy="53231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947948" y="2225420"/>
            <a:ext cx="1881416" cy="201908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2019509" y="2404345"/>
            <a:ext cx="350490" cy="50287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9331" y="126325"/>
            <a:ext cx="8412705" cy="1060796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315132" y="1087471"/>
            <a:ext cx="1054868" cy="465785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2629340" y="1167468"/>
            <a:ext cx="1600200" cy="1536192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9" y="1975299"/>
              <a:ext cx="1289241" cy="11490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5000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02</a:t>
              </a:r>
              <a:endParaRPr lang="zh-CN" altLang="en-US" sz="50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819775" y="1795939"/>
            <a:ext cx="1982629" cy="123636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3924">
              <a:lnSpc>
                <a:spcPct val="120000"/>
              </a:lnSpc>
              <a:defRPr/>
            </a:pPr>
            <a:r>
              <a:rPr lang="zh-CN" altLang="en-US" sz="3300" b="1" dirty="0">
                <a:latin typeface="微软雅黑"/>
                <a:ea typeface="微软雅黑"/>
                <a:sym typeface="微软雅黑"/>
              </a:rPr>
              <a:t>交流探究  深化认识</a:t>
            </a:r>
            <a:endParaRPr lang="zh-CN" altLang="en-US" sz="3300" b="1" kern="0" dirty="0"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9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TAG_VERSION" val="1.0"/>
  <p:tag name="KSO_WM_BEAUTIFY_FLAG" val="#wm#"/>
  <p:tag name="KSO_WM_UNIT_TYPE" val="m_i"/>
  <p:tag name="KSO_WM_UNIT_INDEX" val="1_1"/>
  <p:tag name="KSO_WM_UNIT_CLEAR" val="1"/>
  <p:tag name="KSO_WM_UNIT_LAYERLEVEL" val="1_1"/>
  <p:tag name="KSO_WM_DIAGRAM_GROUP_CODE" val="m1-1"/>
  <p:tag name="KSO_WM_UNIT_ID" val="diagram20171238_3*m_i*1_1"/>
  <p:tag name="KSO_WM_UNIT_LINE_FORE_SCHEMECOLOR_INDEX" val="14"/>
  <p:tag name="KSO_WM_UNIT_LINE_FILL_TYPE" val="2"/>
  <p:tag name="KSO_WM_UNIT_USESOURCEFORMAT_APPLY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2_3"/>
  <p:tag name="KSO_WM_UNIT_ID" val="diagram20171238_3*m_h_i*1_2_3"/>
  <p:tag name="KSO_WM_UNIT_LAYERLEVEL" val="1_1_1"/>
  <p:tag name="KSO_WM_DIAGRAM_GROUP_CODE" val="m1-1"/>
  <p:tag name="KSO_WM_UNIT_LINE_FORE_SCHEMECOLOR_INDEX" val="14"/>
  <p:tag name="KSO_WM_UNIT_LINE_FILL_TYPE" val="2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4_3"/>
  <p:tag name="KSO_WM_UNIT_ID" val="diagram20171238_3*m_h_i*1_4_3"/>
  <p:tag name="KSO_WM_UNIT_LAYERLEVEL" val="1_1_1"/>
  <p:tag name="KSO_WM_DIAGRAM_GROUP_CODE" val="m1-1"/>
  <p:tag name="KSO_WM_UNIT_LINE_FORE_SCHEMECOLOR_INDEX" val="14"/>
  <p:tag name="KSO_WM_UNIT_LINE_FILL_TYPE" val="2"/>
  <p:tag name="KSO_WM_UNIT_USESOURCEFORMAT_APPL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1_4"/>
  <p:tag name="KSO_WM_UNIT_ID" val="diagram20171238_3*m_h_i*1_1_4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3_4"/>
  <p:tag name="KSO_WM_UNIT_ID" val="diagram20171238_3*m_h_i*1_3_4"/>
  <p:tag name="KSO_WM_UNIT_LAYERLEVEL" val="1_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2_4"/>
  <p:tag name="KSO_WM_UNIT_ID" val="diagram20171238_3*m_h_i*1_2_4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4_4"/>
  <p:tag name="KSO_WM_UNIT_ID" val="diagram20171238_3*m_h_i*1_4_4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TAG_VERSION" val="1.0"/>
  <p:tag name="KSO_WM_BEAUTIFY_FLAG" val="#wm#"/>
  <p:tag name="KSO_WM_UNIT_TYPE" val="m_h_a"/>
  <p:tag name="KSO_WM_UNIT_INDEX" val="1_3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m1-1"/>
  <p:tag name="KSO_WM_UNIT_ID" val="diagram20171238_3*m_h_a*1_3_1"/>
  <p:tag name="KSO_WM_UNIT_TEXT_FILL_FORE_SCHEMECOLOR_INDEX" val="13"/>
  <p:tag name="KSO_WM_UNIT_TEXT_FILL_TYPE" val="1"/>
  <p:tag name="KSO_WM_UNIT_USESOURCEFORMAT_APPL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TAG_VERSION" val="1.0"/>
  <p:tag name="KSO_WM_BEAUTIFY_FLAG" val="#wm#"/>
  <p:tag name="KSO_WM_UNIT_TYPE" val="m_h_a"/>
  <p:tag name="KSO_WM_UNIT_INDEX" val="1_4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m1-1"/>
  <p:tag name="KSO_WM_UNIT_ID" val="diagram20171238_3*m_h_a*1_4_1"/>
  <p:tag name="KSO_WM_UNIT_TEXT_FILL_FORE_SCHEMECOLOR_INDEX" val="13"/>
  <p:tag name="KSO_WM_UNIT_TEXT_FILL_TYPE" val="1"/>
  <p:tag name="KSO_WM_UNIT_USESOURCEFORMAT_APPL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TAG_VERSION" val="1.0"/>
  <p:tag name="KSO_WM_BEAUTIFY_FLAG" val="#wm#"/>
  <p:tag name="KSO_WM_UNIT_TYPE" val="m_h_a"/>
  <p:tag name="KSO_WM_UNIT_INDEX" val="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m1-1"/>
  <p:tag name="KSO_WM_UNIT_ID" val="diagram20171238_3*m_h_a*1_1_1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TAG_VERSION" val="1.0"/>
  <p:tag name="KSO_WM_BEAUTIFY_FLAG" val="#wm#"/>
  <p:tag name="KSO_WM_UNIT_TYPE" val="m_h_a"/>
  <p:tag name="KSO_WM_UNIT_INDEX" val="1_2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3"/>
  <p:tag name="KSO_WM_UNIT_PRESET_TEXT_LEN" val="12"/>
  <p:tag name="KSO_WM_DIAGRAM_GROUP_CODE" val="m1-1"/>
  <p:tag name="KSO_WM_UNIT_ID" val="diagram20171238_3*m_h_a*1_2_1"/>
  <p:tag name="KSO_WM_UNIT_TEXT_FILL_FORE_SCHEMECOLOR_INDEX" val="13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1_1"/>
  <p:tag name="KSO_WM_UNIT_ID" val="diagram20171238_3*m_h_i*1_1_1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2_1"/>
  <p:tag name="KSO_WM_UNIT_ID" val="diagram20171238_3*m_h_i*1_2_1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3_1"/>
  <p:tag name="KSO_WM_UNIT_ID" val="diagram20171238_3*m_h_i*1_3_1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4_1"/>
  <p:tag name="KSO_WM_UNIT_ID" val="diagram20171238_3*m_h_i*1_4_1"/>
  <p:tag name="KSO_WM_UNIT_LAYERLEVEL" val="1_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1_2"/>
  <p:tag name="KSO_WM_UNIT_ID" val="diagram20171238_3*m_h_i*1_1_2"/>
  <p:tag name="KSO_WM_UNIT_LAYERLEVEL" val="1_1_1"/>
  <p:tag name="KSO_WM_DIAGRAM_GROUP_CODE" val="m1-1"/>
  <p:tag name="KSO_WM_UNIT_LINE_FORE_SCHEMECOLOR_INDEX" val="14"/>
  <p:tag name="KSO_WM_UNIT_LINE_FILL_TYPE" val="2"/>
  <p:tag name="KSO_WM_UNIT_USESOURCEFORMAT_APPLY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2_2"/>
  <p:tag name="KSO_WM_UNIT_ID" val="diagram20171238_3*m_h_i*1_2_2"/>
  <p:tag name="KSO_WM_UNIT_LAYERLEVEL" val="1_1_1"/>
  <p:tag name="KSO_WM_DIAGRAM_GROUP_CODE" val="m1-1"/>
  <p:tag name="KSO_WM_UNIT_LINE_FORE_SCHEMECOLOR_INDEX" val="14"/>
  <p:tag name="KSO_WM_UNIT_LINE_FILL_TYPE" val="2"/>
  <p:tag name="KSO_WM_UNIT_USESOURCEFORMAT_APPL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3_2"/>
  <p:tag name="KSO_WM_UNIT_ID" val="diagram20171238_3*m_h_i*1_3_2"/>
  <p:tag name="KSO_WM_UNIT_LAYERLEVEL" val="1_1_1"/>
  <p:tag name="KSO_WM_DIAGRAM_GROUP_CODE" val="m1-1"/>
  <p:tag name="KSO_WM_UNIT_LINE_FORE_SCHEMECOLOR_INDEX" val="14"/>
  <p:tag name="KSO_WM_UNIT_LINE_FILL_TYPE" val="2"/>
  <p:tag name="KSO_WM_UNIT_USESOURCEFORMAT_APPL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71238"/>
  <p:tag name="KSO_WM_UNIT_CLEAR" val="1"/>
  <p:tag name="KSO_WM_TAG_VERSION" val="1.0"/>
  <p:tag name="KSO_WM_BEAUTIFY_FLAG" val="#wm#"/>
  <p:tag name="KSO_WM_UNIT_TYPE" val="m_h_i"/>
  <p:tag name="KSO_WM_UNIT_INDEX" val="1_4_2"/>
  <p:tag name="KSO_WM_UNIT_ID" val="diagram20171238_3*m_h_i*1_4_2"/>
  <p:tag name="KSO_WM_UNIT_LAYERLEVEL" val="1_1_1"/>
  <p:tag name="KSO_WM_DIAGRAM_GROUP_CODE" val="m1-1"/>
  <p:tag name="KSO_WM_UNIT_LINE_FORE_SCHEMECOLOR_INDEX" val="14"/>
  <p:tag name="KSO_WM_UNIT_LINE_FILL_TYPE" val="2"/>
  <p:tag name="KSO_WM_UNIT_USESOURCEFORMAT_APPLY" val="0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1144</Words>
  <Application>Microsoft Office PowerPoint</Application>
  <PresentationFormat>全屏显示(16:9)</PresentationFormat>
  <Paragraphs>109</Paragraphs>
  <Slides>19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第一PPT模板网-WWW.1PPT.COM​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</dc:title>
  <dc:creator>第一PPT模板网-WWW.1PPT.COM</dc:creator>
  <cp:lastModifiedBy>123</cp:lastModifiedBy>
  <cp:revision>34</cp:revision>
  <dcterms:created xsi:type="dcterms:W3CDTF">2017-04-28T08:28:00Z</dcterms:created>
  <dcterms:modified xsi:type="dcterms:W3CDTF">2020-12-14T01:54:47Z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