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17"/>
  </p:handoutMasterIdLst>
  <p:sldIdLst>
    <p:sldId id="256" r:id="rId3"/>
    <p:sldId id="276" r:id="rId4"/>
    <p:sldId id="258" r:id="rId5"/>
    <p:sldId id="259" r:id="rId6"/>
    <p:sldId id="260" r:id="rId7"/>
    <p:sldId id="263" r:id="rId8"/>
    <p:sldId id="262" r:id="rId9"/>
    <p:sldId id="261" r:id="rId10"/>
    <p:sldId id="272" r:id="rId11"/>
    <p:sldId id="264" r:id="rId12"/>
    <p:sldId id="273" r:id="rId13"/>
    <p:sldId id="269" r:id="rId14"/>
    <p:sldId id="270" r:id="rId15"/>
    <p:sldId id="277" r:id="rId1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DE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1950" y="-972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BE44E-EDE0-4912-878B-F87609E133FC}" type="datetimeFigureOut">
              <a:rPr lang="zh-CN" altLang="en-US" smtClean="0"/>
              <a:t>2020/12/4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D69C2-DABE-429D-8036-4A5A004E05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109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4B2A75E-D031-4F40-9A7A-B3E39D937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FB1D655-E9FD-4DBE-97A5-97B019FBC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03938A-7576-4BB7-9912-F8AF34196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99F31-71D8-46F1-9C72-997E0ECC1C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83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81A7F3D-AC0E-4A7D-881D-676DBD344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0B2B181-96AF-4AB1-B83B-03DE7746F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C630FA-7BF6-4AAB-8B18-45941860F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1EBDB1-21C1-456D-9A2C-A33C1D0D15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007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D113B54-708F-4E47-8701-7E5373C7C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326ECF9-B52F-4789-BB76-6FD86A56A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E5040D7-30DB-4E94-9766-000907268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F582B-6B3D-4985-A328-3E82162C6A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1989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80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655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663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538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947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195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1355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551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549ECCB-8521-4F88-BD71-F0F1A974E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2923436-D406-496E-B5E9-D1FDE5A84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60217CB-337F-4813-AE26-215E76260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9F352-D0E2-47BD-8182-25AD1609E1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3634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5480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5064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50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75C67C9-A0A6-4968-A483-F8B0DA126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16BD161-F632-497F-AF43-3E5087BBC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73D6716-023B-47A9-B77F-A56216A75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689F3-CE93-4231-B5CC-7D10C7E5999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4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0C7AB3E7-2727-4578-99D7-0745B62D2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0653A88E-6628-415D-9753-7A2ECD158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425AD39-CBCE-4A24-9F8D-629A53EC0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EBAB8F-21EC-428E-93F4-9DAEAD0CAB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116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CD3EB3F4-CBB3-472F-8B0D-EADDC16AB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87F89259-CED3-46C4-B5CD-CA458DF5F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964F8DB2-1D8B-439D-B565-6D552E9D6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17C69-7AF3-4597-9B1E-2A370E0456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70252263-F001-4C8F-B35D-FF420FBE5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51344B53-7D6F-40A0-BFAA-7B8D05DF2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44AA0B53-CA87-441E-9E0A-30D307F09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0E324-DFF9-43B6-BE88-8090877E01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582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B39047CF-275E-46D4-909D-BE299607A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8A1B765A-11AF-4949-B943-FAAE53567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566CDB3B-3353-46B6-B382-ED9F5C74F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6C13F-483B-4B19-85EE-F8C9445F73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146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7401CB8F-F72E-4B26-8E19-343D0E382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A0B645E6-7404-4BAD-B277-E129FFC2B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B9F6FA75-5A45-4A27-AA21-6D2A2DB4F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7C609A-4DC9-4606-BA36-59A5C2FDDD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702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F0A58BC5-F33D-423D-B8E5-4C6AF073D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1CD7039A-3F60-4C93-88EA-B90412804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AA72970F-6BE1-4EA0-B5EC-A8853CE4D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BFD77-570E-46D9-ACFF-9BC578FFD6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643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E7EEFA70-C8C7-478D-93F8-72976EB64E5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CF3BDFA4-C580-4686-A0E0-75379312C22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2F9BC7E-6ABC-4B7A-B3EF-8EC3A02B81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DFFF8B76-8CF8-4F8C-9281-F79CA2B02A2C}" type="datetimeFigureOut">
              <a:rPr lang="zh-CN" altLang="en-US"/>
              <a:pPr/>
              <a:t>2020/12/4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7008C44-9B30-49F9-8789-9AD26401F0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4DD484-2023-4E1A-AFC7-6966772393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2F64B39A-9340-4364-ACEC-66B4024051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06564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图片 10">
            <a:extLst>
              <a:ext uri="{FF2B5EF4-FFF2-40B4-BE49-F238E27FC236}">
                <a16:creationId xmlns:a16="http://schemas.microsoft.com/office/drawing/2014/main" xmlns="" id="{B62BA480-59D5-4177-9BBF-D748E0174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1175" y="0"/>
            <a:ext cx="55816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02A45EC7-BC2E-4A56-9CF1-051A726038C5}"/>
              </a:ext>
            </a:extLst>
          </p:cNvPr>
          <p:cNvSpPr/>
          <p:nvPr/>
        </p:nvSpPr>
        <p:spPr>
          <a:xfrm>
            <a:off x="200025" y="136923"/>
            <a:ext cx="8743950" cy="4863703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sz="2400" noProof="1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51" name="文本框 8">
            <a:extLst>
              <a:ext uri="{FF2B5EF4-FFF2-40B4-BE49-F238E27FC236}">
                <a16:creationId xmlns:a16="http://schemas.microsoft.com/office/drawing/2014/main" xmlns="" id="{6006EA67-DFD9-4F04-A026-4A021140F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59706"/>
            <a:ext cx="9144000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爸爸妈妈在我心中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4373220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2">
            <a:extLst>
              <a:ext uri="{FF2B5EF4-FFF2-40B4-BE49-F238E27FC236}">
                <a16:creationId xmlns:a16="http://schemas.microsoft.com/office/drawing/2014/main" xmlns="" id="{2853278C-51C7-49CB-88FD-11292B7EC792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2381"/>
            <a:ext cx="4211241" cy="51435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en-US" noProof="1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12291" name="Picture 14">
            <a:extLst>
              <a:ext uri="{FF2B5EF4-FFF2-40B4-BE49-F238E27FC236}">
                <a16:creationId xmlns:a16="http://schemas.microsoft.com/office/drawing/2014/main" xmlns="" id="{13A66FA8-756D-4F50-8EB6-38D00817BD81}"/>
              </a:ext>
            </a:extLst>
          </p:cNvPr>
          <p:cNvPicPr>
            <a:picLocks noGrp="1" noRot="1" noChangeAspect="1" noMove="1" noResize="1" noEditPoints="1" noAdjustHandles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Freeform 62">
            <a:extLst>
              <a:ext uri="{FF2B5EF4-FFF2-40B4-BE49-F238E27FC236}">
                <a16:creationId xmlns:a16="http://schemas.microsoft.com/office/drawing/2014/main" xmlns="" id="{F8E49CAA-6756-4AE3-BF0F-6EB3715EC38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553964"/>
            <a:ext cx="3750329" cy="405072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en-US" noProof="1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12293" name="图片 7">
            <a:extLst>
              <a:ext uri="{FF2B5EF4-FFF2-40B4-BE49-F238E27FC236}">
                <a16:creationId xmlns:a16="http://schemas.microsoft.com/office/drawing/2014/main" xmlns="" id="{2509A7F6-37A7-4EE8-9D99-D3552393A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32285"/>
            <a:ext cx="3299222" cy="289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7617899-EED3-4E4F-AA08-AC2C0B00B5C1}"/>
              </a:ext>
            </a:extLst>
          </p:cNvPr>
          <p:cNvSpPr txBox="1"/>
          <p:nvPr/>
        </p:nvSpPr>
        <p:spPr>
          <a:xfrm>
            <a:off x="4004073" y="-80963"/>
            <a:ext cx="5273278" cy="5224463"/>
          </a:xfrm>
          <a:prstGeom prst="rect">
            <a:avLst/>
          </a:prstGeom>
        </p:spPr>
        <p:txBody>
          <a:bodyPr lIns="68580" tIns="34290" rIns="68580" bIns="34290" anchor="ctr">
            <a:normAutofit fontScale="85000" lnSpcReduction="10000"/>
          </a:bodyPr>
          <a:lstStyle/>
          <a:p>
            <a:pPr indent="342900" fontAlgn="auto">
              <a:lnSpc>
                <a:spcPct val="200000"/>
              </a:lnSpc>
              <a:spcAft>
                <a:spcPts val="450"/>
              </a:spcAft>
            </a:pPr>
            <a:r>
              <a:rPr lang="zh-CN" altLang="en-US" noProof="1">
                <a:solidFill>
                  <a:schemeClr val="accent2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  </a:t>
            </a:r>
            <a:r>
              <a:rPr lang="zh-CN" altLang="en-US" sz="2500" noProof="1">
                <a:solidFill>
                  <a:schemeClr val="accent2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我的妈妈每天总是不停地叮嘱：应该做作业了，应该吃饭了，不应该吃零食，不应该到外面去，应该干这，不应该干那</a:t>
            </a:r>
            <a:r>
              <a:rPr lang="en-US" altLang="zh-CN" sz="2500" noProof="1">
                <a:solidFill>
                  <a:schemeClr val="accent2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……</a:t>
            </a:r>
          </a:p>
          <a:p>
            <a:pPr indent="342900" fontAlgn="auto">
              <a:lnSpc>
                <a:spcPct val="200000"/>
              </a:lnSpc>
              <a:spcAft>
                <a:spcPts val="450"/>
              </a:spcAft>
            </a:pPr>
            <a:r>
              <a:rPr lang="zh-CN" altLang="en-US" sz="2500" noProof="1">
                <a:solidFill>
                  <a:schemeClr val="accent2">
                    <a:lumMod val="75000"/>
                  </a:schemeClr>
                </a:solidFill>
                <a:latin typeface="微软雅黑"/>
                <a:ea typeface="微软雅黑"/>
                <a:sym typeface="微软雅黑"/>
              </a:rPr>
              <a:t> 整天不停地唠唠叨叨。昨天妈妈为让我早点睡觉，就催了十几次。我对于妈妈的啰嗦特别反感，她越叫，我就越不听。就因为这样，我和妈妈的关系越来越差。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2493268A-4548-4FF9-A3D1-E7C0B89F27F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4211241" cy="51435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13315" name="Picture 11">
            <a:extLst>
              <a:ext uri="{FF2B5EF4-FFF2-40B4-BE49-F238E27FC236}">
                <a16:creationId xmlns:a16="http://schemas.microsoft.com/office/drawing/2014/main" xmlns="" id="{9CCCBD92-BB53-403D-A902-A4DFBF243C18}"/>
              </a:ext>
            </a:extLst>
          </p:cNvPr>
          <p:cNvPicPr>
            <a:picLocks noGrp="1" noRot="1" noChangeAspect="1" noMove="1" noResize="1" noEditPoints="1" noAdjustHandles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Freeform 62">
            <a:extLst>
              <a:ext uri="{FF2B5EF4-FFF2-40B4-BE49-F238E27FC236}">
                <a16:creationId xmlns:a16="http://schemas.microsoft.com/office/drawing/2014/main" xmlns="" id="{3FE6A1B9-59D3-47E4-935F-DAB2FCF4836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553642"/>
            <a:ext cx="3750469" cy="4050506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A91BA3D-6114-4796-BCDE-9E86E3B707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91" y="680423"/>
            <a:ext cx="3528364" cy="3797804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708499B-E90B-44D5-8B6B-A501B8F551A2}"/>
              </a:ext>
            </a:extLst>
          </p:cNvPr>
          <p:cNvSpPr txBox="1"/>
          <p:nvPr/>
        </p:nvSpPr>
        <p:spPr>
          <a:xfrm>
            <a:off x="4111228" y="185738"/>
            <a:ext cx="5032772" cy="4724400"/>
          </a:xfrm>
          <a:prstGeom prst="rect">
            <a:avLst/>
          </a:prstGeom>
        </p:spPr>
        <p:txBody>
          <a:bodyPr lIns="68580" tIns="34290" rIns="68580" bIns="34290" anchor="ctr">
            <a:normAutofit/>
          </a:bodyPr>
          <a:lstStyle/>
          <a:p>
            <a:pPr fontAlgn="auto">
              <a:lnSpc>
                <a:spcPct val="250000"/>
              </a:lnSpc>
              <a:spcBef>
                <a:spcPts val="0"/>
              </a:spcBef>
              <a:spcAft>
                <a:spcPts val="450"/>
              </a:spcAft>
              <a:defRPr/>
            </a:pPr>
            <a:r>
              <a:rPr lang="zh-CN" altLang="en-US" dirty="0">
                <a:solidFill>
                  <a:srgbClr val="ED7D31">
                    <a:lumMod val="75000"/>
                  </a:srgbClr>
                </a:solidFill>
                <a:latin typeface="微软雅黑"/>
                <a:ea typeface="微软雅黑"/>
                <a:sym typeface="微软雅黑"/>
              </a:rPr>
              <a:t>   </a:t>
            </a:r>
            <a:endParaRPr lang="en-US" altLang="zh-CN" sz="1500" dirty="0">
              <a:solidFill>
                <a:srgbClr val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3319" name="矩形 7">
            <a:extLst>
              <a:ext uri="{FF2B5EF4-FFF2-40B4-BE49-F238E27FC236}">
                <a16:creationId xmlns:a16="http://schemas.microsoft.com/office/drawing/2014/main" xmlns="" id="{21FD01B9-90BF-43F6-AE7C-AE7EF8442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019" y="185738"/>
            <a:ext cx="457200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50000"/>
              </a:lnSpc>
              <a:spcAft>
                <a:spcPts val="450"/>
              </a:spcAft>
            </a:pPr>
            <a:r>
              <a:rPr lang="zh-CN" altLang="en-US">
                <a:solidFill>
                  <a:srgbClr val="C55A11"/>
                </a:solidFill>
                <a:latin typeface="微软雅黑"/>
                <a:ea typeface="微软雅黑"/>
                <a:sym typeface="微软雅黑"/>
              </a:rPr>
              <a:t>      </a:t>
            </a:r>
            <a:r>
              <a:rPr lang="zh-CN" altLang="en-US" sz="2400">
                <a:solidFill>
                  <a:srgbClr val="C55A11"/>
                </a:solidFill>
                <a:latin typeface="微软雅黑"/>
                <a:ea typeface="微软雅黑"/>
                <a:sym typeface="微软雅黑"/>
              </a:rPr>
              <a:t>周末的晚上，我和爸爸妈妈爷爷奶奶一起在看电视，可是爷爷奶奶想看经粤剧，爸爸先看足球联播，妈妈想看非常勿扰，我想看动画片，这时候该怎么办呢？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4">
            <a:extLst>
              <a:ext uri="{FF2B5EF4-FFF2-40B4-BE49-F238E27FC236}">
                <a16:creationId xmlns:a16="http://schemas.microsoft.com/office/drawing/2014/main" xmlns="" id="{417C41C0-73C6-45FB-AC73-72A36E7F5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60" y="450056"/>
            <a:ext cx="4477940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C649236-9F3C-45F6-8204-AEEDC2B04003}"/>
              </a:ext>
            </a:extLst>
          </p:cNvPr>
          <p:cNvCxnSpPr/>
          <p:nvPr/>
        </p:nvCxnSpPr>
        <p:spPr>
          <a:xfrm>
            <a:off x="4622006" y="0"/>
            <a:ext cx="0" cy="51435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339" name="文本框 12">
            <a:extLst>
              <a:ext uri="{FF2B5EF4-FFF2-40B4-BE49-F238E27FC236}">
                <a16:creationId xmlns:a16="http://schemas.microsoft.com/office/drawing/2014/main" xmlns="" id="{A6E9D757-B7D9-4062-B937-917363DF7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366" y="544116"/>
            <a:ext cx="4313634" cy="422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b="1" dirty="0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一家人在一起，</a:t>
            </a:r>
          </a:p>
          <a:p>
            <a:pPr>
              <a:lnSpc>
                <a:spcPct val="300000"/>
              </a:lnSpc>
            </a:pPr>
            <a:r>
              <a:rPr lang="zh-CN" altLang="en-US" b="1" dirty="0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难免会有一些小矛盾，</a:t>
            </a:r>
          </a:p>
          <a:p>
            <a:pPr>
              <a:lnSpc>
                <a:spcPct val="300000"/>
              </a:lnSpc>
            </a:pPr>
            <a:r>
              <a:rPr lang="zh-CN" altLang="en-US" b="1" dirty="0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但只要我们（                      ），</a:t>
            </a:r>
          </a:p>
          <a:p>
            <a:pPr>
              <a:lnSpc>
                <a:spcPct val="300000"/>
              </a:lnSpc>
            </a:pPr>
            <a:r>
              <a:rPr lang="zh-CN" altLang="en-US" b="1" dirty="0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家就还是我们期待的那个温馨的家，</a:t>
            </a:r>
          </a:p>
          <a:p>
            <a:pPr>
              <a:lnSpc>
                <a:spcPct val="300000"/>
              </a:lnSpc>
            </a:pPr>
            <a:r>
              <a:rPr lang="zh-CN" altLang="en-US" b="1" dirty="0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家就会是我们永远的港湾。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>
            <a:extLst>
              <a:ext uri="{FF2B5EF4-FFF2-40B4-BE49-F238E27FC236}">
                <a16:creationId xmlns:a16="http://schemas.microsoft.com/office/drawing/2014/main" xmlns="" id="{CCD0F50C-E2A4-4542-8FBF-2D1928978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5511" y="297968"/>
            <a:ext cx="5108972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110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______________________________________________________</a:t>
            </a:r>
            <a:endParaRPr lang="zh-CN" altLang="en-US" sz="1100">
              <a:solidFill>
                <a:srgbClr val="C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363" name="文本框 4">
            <a:extLst>
              <a:ext uri="{FF2B5EF4-FFF2-40B4-BE49-F238E27FC236}">
                <a16:creationId xmlns:a16="http://schemas.microsoft.com/office/drawing/2014/main" xmlns="" id="{4C3F941D-ED42-40CD-A31C-B8F53671D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8097" y="1328738"/>
            <a:ext cx="5349478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我有一个（                          ）的家，</a:t>
            </a:r>
          </a:p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我的家里有（                        ）。</a:t>
            </a:r>
          </a:p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我们是相亲相爱的一家人。</a:t>
            </a:r>
          </a:p>
          <a:p>
            <a:r>
              <a:rPr lang="zh-CN" altLang="en-US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 </a:t>
            </a:r>
          </a:p>
          <a:p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364" name="文本框 5">
            <a:extLst>
              <a:ext uri="{FF2B5EF4-FFF2-40B4-BE49-F238E27FC236}">
                <a16:creationId xmlns:a16="http://schemas.microsoft.com/office/drawing/2014/main" xmlns="" id="{04939483-3D83-4158-BEE4-EBA866B07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8097" y="2297907"/>
            <a:ext cx="5605463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当我（               ）的时候，我觉得家是安全的；</a:t>
            </a:r>
          </a:p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当我（               ）的时候，我觉得家是温暖的。</a:t>
            </a:r>
          </a:p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当我（               ）的时候，我觉得家是和睦的。</a:t>
            </a:r>
          </a:p>
          <a:p>
            <a:endParaRPr lang="zh-CN" altLang="en-US" b="1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365" name="文本框 6">
            <a:extLst>
              <a:ext uri="{FF2B5EF4-FFF2-40B4-BE49-F238E27FC236}">
                <a16:creationId xmlns:a16="http://schemas.microsoft.com/office/drawing/2014/main" xmlns="" id="{03A3A838-AE7D-49CC-91AF-ECF1905D5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8097" y="3323035"/>
            <a:ext cx="4989909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一家人在一起，</a:t>
            </a:r>
          </a:p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难免会有一些小矛盾，</a:t>
            </a:r>
          </a:p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但只要我们（                      ），</a:t>
            </a:r>
          </a:p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家就还是我们期待的那个温馨的家，</a:t>
            </a:r>
          </a:p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家就会是我们永远的港湾。</a:t>
            </a:r>
          </a:p>
          <a:p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366" name="文本框 7">
            <a:extLst>
              <a:ext uri="{FF2B5EF4-FFF2-40B4-BE49-F238E27FC236}">
                <a16:creationId xmlns:a16="http://schemas.microsoft.com/office/drawing/2014/main" xmlns="" id="{F2E9D1D5-5E95-43B7-9076-9FC7B0A77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25" y="745332"/>
            <a:ext cx="4045744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作者：</a:t>
            </a:r>
            <a:r>
              <a:rPr lang="en-US" altLang="zh-CN" sz="1100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______________</a:t>
            </a:r>
            <a:endParaRPr lang="zh-CN" altLang="en-US" sz="1100" b="1" dirty="0">
              <a:solidFill>
                <a:srgbClr val="C00000"/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/>
              <a:ea typeface="微软雅黑"/>
              <a:sym typeface="微软雅黑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人学习、研究。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8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629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4">
            <a:extLst>
              <a:ext uri="{FF2B5EF4-FFF2-40B4-BE49-F238E27FC236}">
                <a16:creationId xmlns:a16="http://schemas.microsoft.com/office/drawing/2014/main" xmlns="" id="{96CEC8DF-2DAC-4EB1-B9B0-2CDDDB7BE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21CA57B7-EAD9-45C4-81A8-C7001F7F1590}"/>
              </a:ext>
            </a:extLst>
          </p:cNvPr>
          <p:cNvSpPr/>
          <p:nvPr/>
        </p:nvSpPr>
        <p:spPr>
          <a:xfrm>
            <a:off x="70247" y="1363266"/>
            <a:ext cx="9144000" cy="2752725"/>
          </a:xfrm>
          <a:prstGeom prst="roundRect">
            <a:avLst/>
          </a:prstGeom>
          <a:gradFill>
            <a:gsLst>
              <a:gs pos="0">
                <a:schemeClr val="accent4">
                  <a:lumMod val="110000"/>
                  <a:satMod val="105000"/>
                  <a:tint val="67000"/>
                  <a:alpha val="0"/>
                </a:schemeClr>
              </a:gs>
              <a:gs pos="86000">
                <a:schemeClr val="accent4">
                  <a:lumMod val="105000"/>
                  <a:satMod val="103000"/>
                  <a:tint val="73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latin typeface="微软雅黑"/>
              <a:ea typeface="微软雅黑"/>
              <a:sym typeface="微软雅黑"/>
            </a:endParaRPr>
          </a:p>
        </p:txBody>
      </p:sp>
      <p:sp>
        <p:nvSpPr>
          <p:cNvPr id="4099" name="文本框 6">
            <a:extLst>
              <a:ext uri="{FF2B5EF4-FFF2-40B4-BE49-F238E27FC236}">
                <a16:creationId xmlns:a16="http://schemas.microsoft.com/office/drawing/2014/main" xmlns="" id="{3436F10C-8D8F-420F-AF40-8C89C4654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5469" y="2474118"/>
            <a:ext cx="6311504" cy="139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8600" b="1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介绍全家福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4">
            <a:extLst>
              <a:ext uri="{FF2B5EF4-FFF2-40B4-BE49-F238E27FC236}">
                <a16:creationId xmlns:a16="http://schemas.microsoft.com/office/drawing/2014/main" xmlns="" id="{17A0AF3B-1B35-40D0-BF8C-063A2CB90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71628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B6E6B8AA-650E-4C05-A44A-2AFCB86257FB}"/>
              </a:ext>
            </a:extLst>
          </p:cNvPr>
          <p:cNvSpPr/>
          <p:nvPr/>
        </p:nvSpPr>
        <p:spPr>
          <a:xfrm>
            <a:off x="101204" y="139304"/>
            <a:ext cx="8742759" cy="4864894"/>
          </a:xfrm>
          <a:prstGeom prst="roundRect">
            <a:avLst/>
          </a:prstGeom>
          <a:solidFill>
            <a:schemeClr val="accent4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sz="2400" noProof="1">
              <a:latin typeface="微软雅黑"/>
              <a:ea typeface="微软雅黑"/>
              <a:sym typeface="微软雅黑"/>
            </a:endParaRPr>
          </a:p>
        </p:txBody>
      </p:sp>
      <p:sp>
        <p:nvSpPr>
          <p:cNvPr id="5123" name="文本框 6">
            <a:extLst>
              <a:ext uri="{FF2B5EF4-FFF2-40B4-BE49-F238E27FC236}">
                <a16:creationId xmlns:a16="http://schemas.microsoft.com/office/drawing/2014/main" xmlns="" id="{1B5657FA-C4A6-4B1F-A43A-B325A3555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266" y="954881"/>
            <a:ext cx="8242697" cy="269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000" b="1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我有一个（                              ），</a:t>
            </a:r>
          </a:p>
          <a:p>
            <a:pPr>
              <a:lnSpc>
                <a:spcPct val="200000"/>
              </a:lnSpc>
            </a:pPr>
            <a:r>
              <a:rPr lang="zh-CN" altLang="en-US" sz="3000" b="1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我的家里有（                            ）。</a:t>
            </a:r>
          </a:p>
          <a:p>
            <a:pPr>
              <a:lnSpc>
                <a:spcPct val="200000"/>
              </a:lnSpc>
            </a:pPr>
            <a:r>
              <a:rPr lang="zh-CN" altLang="en-US" sz="3000" b="1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我们是相亲相爱的一家人。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E18F0EB-8317-4038-9404-E9832284B63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4211241" cy="51435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en-US" noProof="1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6147" name="Picture 15">
            <a:extLst>
              <a:ext uri="{FF2B5EF4-FFF2-40B4-BE49-F238E27FC236}">
                <a16:creationId xmlns:a16="http://schemas.microsoft.com/office/drawing/2014/main" xmlns="" id="{510C6862-6044-4B13-928A-440E02DA1AA5}"/>
              </a:ext>
            </a:extLst>
          </p:cNvPr>
          <p:cNvPicPr>
            <a:picLocks noGrp="1" noRot="1" noChangeAspect="1" noMove="1" noResize="1" noEditPoints="1" noAdjustHandles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Freeform 62">
            <a:extLst>
              <a:ext uri="{FF2B5EF4-FFF2-40B4-BE49-F238E27FC236}">
                <a16:creationId xmlns:a16="http://schemas.microsoft.com/office/drawing/2014/main" xmlns="" id="{D6A4661C-5575-402C-B5DE-9062E79027D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553642"/>
            <a:ext cx="3750469" cy="4050506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en-US" noProof="1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AD8D5B9-D1C5-46F8-B1D2-F72F7DAB1E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 b="-3"/>
          <a:stretch>
            <a:fillRect/>
          </a:stretch>
        </p:blipFill>
        <p:spPr>
          <a:xfrm>
            <a:off x="15" y="680423"/>
            <a:ext cx="3628516" cy="3797804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6BAB65F-F98A-40A0-A8EF-684098D0C8C8}"/>
              </a:ext>
            </a:extLst>
          </p:cNvPr>
          <p:cNvSpPr txBox="1"/>
          <p:nvPr/>
        </p:nvSpPr>
        <p:spPr>
          <a:xfrm>
            <a:off x="4211241" y="576263"/>
            <a:ext cx="4733925" cy="3990975"/>
          </a:xfrm>
          <a:prstGeom prst="rect">
            <a:avLst/>
          </a:prstGeom>
        </p:spPr>
        <p:txBody>
          <a:bodyPr lIns="68580" tIns="34290" rIns="68580" bIns="34290" anchor="ctr">
            <a:normAutofit fontScale="92500" lnSpcReduction="10000"/>
          </a:bodyPr>
          <a:lstStyle/>
          <a:p>
            <a:pPr indent="-171450" fontAlgn="auto">
              <a:lnSpc>
                <a:spcPct val="160000"/>
              </a:lnSpc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zh-CN" altLang="en-US" sz="2400" noProof="1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大家庭：“三代同堂”“四代同堂”（古人崇尚的）</a:t>
            </a:r>
          </a:p>
          <a:p>
            <a:pPr indent="-171450" fontAlgn="auto">
              <a:lnSpc>
                <a:spcPct val="160000"/>
              </a:lnSpc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2400" noProof="1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“</a:t>
            </a:r>
            <a:r>
              <a:rPr lang="zh-CN" altLang="en-US" sz="2400" noProof="1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核心家庭”：父母和子女组成的</a:t>
            </a:r>
          </a:p>
          <a:p>
            <a:pPr indent="-171450" fontAlgn="auto">
              <a:lnSpc>
                <a:spcPct val="160000"/>
              </a:lnSpc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2400" noProof="1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“</a:t>
            </a:r>
            <a:r>
              <a:rPr lang="zh-CN" altLang="en-US" sz="2400" noProof="1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单亲家庭”：因为父母感情的原因，离婚由父母单方带孩子</a:t>
            </a:r>
          </a:p>
          <a:p>
            <a:pPr indent="-171450" fontAlgn="auto">
              <a:lnSpc>
                <a:spcPct val="160000"/>
              </a:lnSpc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2400" noProof="1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“</a:t>
            </a:r>
            <a:r>
              <a:rPr lang="zh-CN" altLang="en-US" sz="2400" noProof="1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重组家庭”：父母重新结婚组成的</a:t>
            </a:r>
          </a:p>
          <a:p>
            <a:pPr indent="-171450" fontAlgn="auto">
              <a:lnSpc>
                <a:spcPct val="90000"/>
              </a:lnSpc>
              <a:spcAft>
                <a:spcPts val="450"/>
              </a:spcAft>
              <a:buFont typeface="Arial" panose="020B0604020202020204" pitchFamily="34" charset="0"/>
              <a:buChar char="•"/>
            </a:pPr>
            <a:endParaRPr lang="en-US" altLang="zh-CN" sz="1500" noProof="1">
              <a:solidFill>
                <a:srgbClr val="000000"/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379033A3-9D39-4B25-9DA0-AB5C07C102A5}"/>
              </a:ext>
            </a:extLst>
          </p:cNvPr>
          <p:cNvSpPr/>
          <p:nvPr/>
        </p:nvSpPr>
        <p:spPr>
          <a:xfrm>
            <a:off x="1782366" y="1525192"/>
            <a:ext cx="1595438" cy="1020365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3000" b="1" noProof="1">
                <a:solidFill>
                  <a:srgbClr val="00B0F0"/>
                </a:solidFill>
                <a:latin typeface="微软雅黑"/>
                <a:ea typeface="微软雅黑"/>
                <a:sym typeface="微软雅黑"/>
              </a:rPr>
              <a:t>安全</a:t>
            </a:r>
          </a:p>
          <a:p>
            <a:pPr algn="ctr" fontAlgn="auto"/>
            <a:endParaRPr lang="zh-CN" altLang="en-US" noProof="1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7171" name="图片 4">
            <a:extLst>
              <a:ext uri="{FF2B5EF4-FFF2-40B4-BE49-F238E27FC236}">
                <a16:creationId xmlns:a16="http://schemas.microsoft.com/office/drawing/2014/main" xmlns="" id="{B74A99D5-C769-4543-B331-5406CD4F4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2691" y="1381125"/>
            <a:ext cx="2655095" cy="2330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弧形 5">
            <a:extLst>
              <a:ext uri="{FF2B5EF4-FFF2-40B4-BE49-F238E27FC236}">
                <a16:creationId xmlns:a16="http://schemas.microsoft.com/office/drawing/2014/main" xmlns="" id="{845D61F3-C07B-4ADA-90FC-766B1E517776}"/>
              </a:ext>
            </a:extLst>
          </p:cNvPr>
          <p:cNvSpPr/>
          <p:nvPr/>
        </p:nvSpPr>
        <p:spPr>
          <a:xfrm rot="18540289">
            <a:off x="707827" y="2248496"/>
            <a:ext cx="1312069" cy="646510"/>
          </a:xfrm>
          <a:prstGeom prst="arc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7173" name="图片 8">
            <a:extLst>
              <a:ext uri="{FF2B5EF4-FFF2-40B4-BE49-F238E27FC236}">
                <a16:creationId xmlns:a16="http://schemas.microsoft.com/office/drawing/2014/main" xmlns="" id="{35D5D9C1-AA2F-49D0-92CA-40B8D2DD8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1979" y="2571750"/>
            <a:ext cx="250507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10">
            <a:extLst>
              <a:ext uri="{FF2B5EF4-FFF2-40B4-BE49-F238E27FC236}">
                <a16:creationId xmlns:a16="http://schemas.microsoft.com/office/drawing/2014/main" xmlns="" id="{85EB81A7-AB7C-46B4-ABEF-A6469702F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4504" y="2041922"/>
            <a:ext cx="2856309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5DA864BF-5FF3-457F-B4DE-5D17A475CBD9}"/>
              </a:ext>
            </a:extLst>
          </p:cNvPr>
          <p:cNvSpPr/>
          <p:nvPr/>
        </p:nvSpPr>
        <p:spPr>
          <a:xfrm>
            <a:off x="3613548" y="2041922"/>
            <a:ext cx="854869" cy="1243013"/>
          </a:xfrm>
          <a:custGeom>
            <a:avLst/>
            <a:gdLst>
              <a:gd name="connsiteX0" fmla="*/ 1139547 w 1139547"/>
              <a:gd name="connsiteY0" fmla="*/ 1232452 h 1232452"/>
              <a:gd name="connsiteX1" fmla="*/ 13112 w 1139547"/>
              <a:gd name="connsiteY1" fmla="*/ 901148 h 1232452"/>
              <a:gd name="connsiteX2" fmla="*/ 529947 w 1139547"/>
              <a:gd name="connsiteY2" fmla="*/ 0 h 123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9547" h="1232452">
                <a:moveTo>
                  <a:pt x="1139547" y="1232452"/>
                </a:moveTo>
                <a:cubicBezTo>
                  <a:pt x="627129" y="1169504"/>
                  <a:pt x="114712" y="1106557"/>
                  <a:pt x="13112" y="901148"/>
                </a:cubicBezTo>
                <a:cubicBezTo>
                  <a:pt x="-88488" y="695739"/>
                  <a:pt x="430556" y="161235"/>
                  <a:pt x="529947" y="0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721BBD02-EA7C-4FAF-89C4-5B85ECEA03DB}"/>
              </a:ext>
            </a:extLst>
          </p:cNvPr>
          <p:cNvSpPr/>
          <p:nvPr/>
        </p:nvSpPr>
        <p:spPr>
          <a:xfrm>
            <a:off x="3607594" y="758429"/>
            <a:ext cx="1335881" cy="136207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3000" b="1" noProof="1">
                <a:solidFill>
                  <a:schemeClr val="accent2"/>
                </a:solidFill>
                <a:latin typeface="微软雅黑"/>
                <a:ea typeface="微软雅黑"/>
                <a:sym typeface="微软雅黑"/>
              </a:rPr>
              <a:t>温暖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50403340-A5E1-4C3E-A062-70785D1C298A}"/>
              </a:ext>
            </a:extLst>
          </p:cNvPr>
          <p:cNvSpPr/>
          <p:nvPr/>
        </p:nvSpPr>
        <p:spPr>
          <a:xfrm>
            <a:off x="6430566" y="1235869"/>
            <a:ext cx="1381125" cy="2620566"/>
          </a:xfrm>
          <a:custGeom>
            <a:avLst/>
            <a:gdLst>
              <a:gd name="connsiteX0" fmla="*/ 887954 w 1842111"/>
              <a:gd name="connsiteY0" fmla="*/ 3494744 h 3494744"/>
              <a:gd name="connsiteX1" fmla="*/ 59 w 1842111"/>
              <a:gd name="connsiteY1" fmla="*/ 2765875 h 3494744"/>
              <a:gd name="connsiteX2" fmla="*/ 848198 w 1842111"/>
              <a:gd name="connsiteY2" fmla="*/ 141944 h 3494744"/>
              <a:gd name="connsiteX3" fmla="*/ 1842111 w 1842111"/>
              <a:gd name="connsiteY3" fmla="*/ 367231 h 3494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2111" h="3494744">
                <a:moveTo>
                  <a:pt x="887954" y="3494744"/>
                </a:moveTo>
                <a:cubicBezTo>
                  <a:pt x="447319" y="3409709"/>
                  <a:pt x="6685" y="3324675"/>
                  <a:pt x="59" y="2765875"/>
                </a:cubicBezTo>
                <a:cubicBezTo>
                  <a:pt x="-6567" y="2207075"/>
                  <a:pt x="541189" y="541718"/>
                  <a:pt x="848198" y="141944"/>
                </a:cubicBezTo>
                <a:cubicBezTo>
                  <a:pt x="1155207" y="-257830"/>
                  <a:pt x="1678668" y="307596"/>
                  <a:pt x="1842111" y="367231"/>
                </a:cubicBezTo>
              </a:path>
            </a:pathLst>
          </a:cu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8F628F4A-ACBF-4289-B4BE-75E90DE2C8D7}"/>
              </a:ext>
            </a:extLst>
          </p:cNvPr>
          <p:cNvSpPr/>
          <p:nvPr/>
        </p:nvSpPr>
        <p:spPr>
          <a:xfrm>
            <a:off x="7811691" y="1408510"/>
            <a:ext cx="1064419" cy="10358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3000" b="1" noProof="1">
                <a:solidFill>
                  <a:schemeClr val="accent4"/>
                </a:solidFill>
                <a:latin typeface="微软雅黑"/>
                <a:ea typeface="微软雅黑"/>
                <a:sym typeface="微软雅黑"/>
              </a:rPr>
              <a:t>和睦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>
            <a:extLst>
              <a:ext uri="{FF2B5EF4-FFF2-40B4-BE49-F238E27FC236}">
                <a16:creationId xmlns:a16="http://schemas.microsoft.com/office/drawing/2014/main" xmlns="" id="{9F15B9AE-8393-40F3-8BBB-26A249101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582" y="1254919"/>
            <a:ext cx="525661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Connector 9">
            <a:extLst>
              <a:ext uri="{FF2B5EF4-FFF2-40B4-BE49-F238E27FC236}">
                <a16:creationId xmlns:a16="http://schemas.microsoft.com/office/drawing/2014/main" xmlns="" id="{3630CDD1-DB2F-4504-BF29-C08AF20C03AF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6340079" y="1177529"/>
            <a:ext cx="0" cy="2783681"/>
          </a:xfrm>
          <a:prstGeom prst="line">
            <a:avLst/>
          </a:prstGeom>
          <a:ln w="19050">
            <a:solidFill>
              <a:srgbClr val="8FC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6" name="文本框 5">
            <a:extLst>
              <a:ext uri="{FF2B5EF4-FFF2-40B4-BE49-F238E27FC236}">
                <a16:creationId xmlns:a16="http://schemas.microsoft.com/office/drawing/2014/main" xmlns="" id="{1A668F62-084D-4CEB-89DB-D332D84FD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2534" y="1251348"/>
            <a:ext cx="907941" cy="278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68580" tIns="34290" rIns="68580" bIns="34290">
            <a:spAutoFit/>
          </a:bodyPr>
          <a:lstStyle/>
          <a:p>
            <a:r>
              <a:rPr lang="zh-CN" altLang="en-US" sz="5000" b="1" dirty="0">
                <a:solidFill>
                  <a:schemeClr val="accent2"/>
                </a:solidFill>
                <a:latin typeface="微软雅黑"/>
                <a:ea typeface="微软雅黑"/>
                <a:sym typeface="微软雅黑"/>
              </a:rPr>
              <a:t>成长历程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4">
            <a:extLst>
              <a:ext uri="{FF2B5EF4-FFF2-40B4-BE49-F238E27FC236}">
                <a16:creationId xmlns:a16="http://schemas.microsoft.com/office/drawing/2014/main" xmlns="" id="{BD3EC110-2D81-4135-AC69-DCDB4348F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5888" y="0"/>
            <a:ext cx="63722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B84E00AE-F03A-4AC1-B053-F93CE13A4FFF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oundRect">
            <a:avLst/>
          </a:prstGeom>
          <a:gradFill>
            <a:gsLst>
              <a:gs pos="7000">
                <a:schemeClr val="accent4">
                  <a:lumMod val="110000"/>
                  <a:satMod val="105000"/>
                  <a:tint val="67000"/>
                  <a:alpha val="0"/>
                </a:schemeClr>
              </a:gs>
              <a:gs pos="63000">
                <a:schemeClr val="accent4">
                  <a:lumMod val="105000"/>
                  <a:satMod val="103000"/>
                  <a:tint val="73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latin typeface="微软雅黑"/>
              <a:ea typeface="微软雅黑"/>
              <a:sym typeface="微软雅黑"/>
            </a:endParaRPr>
          </a:p>
        </p:txBody>
      </p:sp>
      <p:sp>
        <p:nvSpPr>
          <p:cNvPr id="9219" name="文本框 6">
            <a:extLst>
              <a:ext uri="{FF2B5EF4-FFF2-40B4-BE49-F238E27FC236}">
                <a16:creationId xmlns:a16="http://schemas.microsoft.com/office/drawing/2014/main" xmlns="" id="{8A06EE35-18DC-4774-981B-08F6FEB0C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676" y="646510"/>
            <a:ext cx="8184356" cy="3579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700" b="1" dirty="0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当我（           ）的时候，我觉得家是安全的；</a:t>
            </a:r>
          </a:p>
          <a:p>
            <a:pPr>
              <a:lnSpc>
                <a:spcPct val="300000"/>
              </a:lnSpc>
            </a:pPr>
            <a:r>
              <a:rPr lang="zh-CN" altLang="en-US" sz="2700" b="1" dirty="0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当我（           ）的时候，我觉得家是温暖的。</a:t>
            </a:r>
          </a:p>
          <a:p>
            <a:pPr>
              <a:lnSpc>
                <a:spcPct val="300000"/>
              </a:lnSpc>
            </a:pPr>
            <a:r>
              <a:rPr lang="zh-CN" altLang="en-US" sz="2700" b="1" dirty="0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当我（           ）的时候，我觉得家是和睦</a:t>
            </a:r>
            <a:r>
              <a:rPr lang="zh-CN" altLang="en-US" sz="2400" b="1" dirty="0">
                <a:solidFill>
                  <a:srgbClr val="843C0B"/>
                </a:solidFill>
                <a:latin typeface="微软雅黑"/>
                <a:ea typeface="微软雅黑"/>
                <a:sym typeface="微软雅黑"/>
              </a:rPr>
              <a:t>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4">
            <a:extLst>
              <a:ext uri="{FF2B5EF4-FFF2-40B4-BE49-F238E27FC236}">
                <a16:creationId xmlns:a16="http://schemas.microsoft.com/office/drawing/2014/main" xmlns="" id="{F2FF005C-85BC-46AD-96E2-919997D49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FA624964-9893-44B1-8A73-D490867978FA}"/>
              </a:ext>
            </a:extLst>
          </p:cNvPr>
          <p:cNvSpPr/>
          <p:nvPr/>
        </p:nvSpPr>
        <p:spPr>
          <a:xfrm>
            <a:off x="0" y="1726406"/>
            <a:ext cx="9144000" cy="2752725"/>
          </a:xfrm>
          <a:prstGeom prst="roundRect">
            <a:avLst/>
          </a:prstGeom>
          <a:gradFill>
            <a:gsLst>
              <a:gs pos="0">
                <a:schemeClr val="accent4">
                  <a:lumMod val="110000"/>
                  <a:satMod val="105000"/>
                  <a:tint val="67000"/>
                  <a:alpha val="0"/>
                </a:schemeClr>
              </a:gs>
              <a:gs pos="86000">
                <a:schemeClr val="accent4">
                  <a:lumMod val="105000"/>
                  <a:satMod val="103000"/>
                  <a:tint val="73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243" name="文本框 6">
            <a:extLst>
              <a:ext uri="{FF2B5EF4-FFF2-40B4-BE49-F238E27FC236}">
                <a16:creationId xmlns:a16="http://schemas.microsoft.com/office/drawing/2014/main" xmlns="" id="{EC7E19F9-E075-4D47-874D-1035CF76D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0141" y="2962275"/>
            <a:ext cx="4562475" cy="139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8600" dirty="0">
                <a:solidFill>
                  <a:srgbClr val="C00000"/>
                </a:solidFill>
                <a:latin typeface="微软雅黑"/>
                <a:ea typeface="微软雅黑"/>
                <a:sym typeface="微软雅黑"/>
              </a:rPr>
              <a:t>求助信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4EE5AF6-D83F-4232-9152-E0DCB7A6902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4211241" cy="51435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11267" name="Picture 11">
            <a:extLst>
              <a:ext uri="{FF2B5EF4-FFF2-40B4-BE49-F238E27FC236}">
                <a16:creationId xmlns:a16="http://schemas.microsoft.com/office/drawing/2014/main" xmlns="" id="{B381EE53-A08E-4C16-BD74-0879A2DD7548}"/>
              </a:ext>
            </a:extLst>
          </p:cNvPr>
          <p:cNvPicPr>
            <a:picLocks noGrp="1" noRot="1" noChangeAspect="1" noMove="1" noResize="1" noEditPoints="1" noAdjustHandles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Freeform 62">
            <a:extLst>
              <a:ext uri="{FF2B5EF4-FFF2-40B4-BE49-F238E27FC236}">
                <a16:creationId xmlns:a16="http://schemas.microsoft.com/office/drawing/2014/main" xmlns="" id="{9FEBD81C-4B00-42D8-A8F3-D9BDF26E047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553642"/>
            <a:ext cx="3750469" cy="4050506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B29E8AB-D2D6-4A5B-80D2-106C33B8E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66" y="680423"/>
            <a:ext cx="2992615" cy="3797804"/>
          </a:xfrm>
          <a:custGeom>
            <a:avLst/>
            <a:gdLst>
              <a:gd name="connsiteX0" fmla="*/ 2306172 w 4838041"/>
              <a:gd name="connsiteY0" fmla="*/ 0 h 5063738"/>
              <a:gd name="connsiteX1" fmla="*/ 4838041 w 4838041"/>
              <a:gd name="connsiteY1" fmla="*/ 2531869 h 5063738"/>
              <a:gd name="connsiteX2" fmla="*/ 2306172 w 4838041"/>
              <a:gd name="connsiteY2" fmla="*/ 5063738 h 5063738"/>
              <a:gd name="connsiteX3" fmla="*/ 79886 w 4838041"/>
              <a:gd name="connsiteY3" fmla="*/ 3738709 h 5063738"/>
              <a:gd name="connsiteX4" fmla="*/ 0 w 4838041"/>
              <a:gd name="connsiteY4" fmla="*/ 3572876 h 5063738"/>
              <a:gd name="connsiteX5" fmla="*/ 0 w 4838041"/>
              <a:gd name="connsiteY5" fmla="*/ 1490863 h 5063738"/>
              <a:gd name="connsiteX6" fmla="*/ 79886 w 4838041"/>
              <a:gd name="connsiteY6" fmla="*/ 1325030 h 5063738"/>
              <a:gd name="connsiteX7" fmla="*/ 2306172 w 4838041"/>
              <a:gd name="connsiteY7" fmla="*/ 0 h 506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21BD08D-7871-4EA3-8155-07C4402CBEDA}"/>
              </a:ext>
            </a:extLst>
          </p:cNvPr>
          <p:cNvSpPr txBox="1"/>
          <p:nvPr/>
        </p:nvSpPr>
        <p:spPr>
          <a:xfrm>
            <a:off x="4111228" y="185738"/>
            <a:ext cx="5032772" cy="4724400"/>
          </a:xfrm>
          <a:prstGeom prst="rect">
            <a:avLst/>
          </a:prstGeom>
        </p:spPr>
        <p:txBody>
          <a:bodyPr lIns="68580" tIns="34290" rIns="68580" bIns="34290" anchor="ctr">
            <a:normAutofit/>
          </a:bodyPr>
          <a:lstStyle/>
          <a:p>
            <a:pPr fontAlgn="auto">
              <a:lnSpc>
                <a:spcPct val="250000"/>
              </a:lnSpc>
              <a:spcBef>
                <a:spcPts val="0"/>
              </a:spcBef>
              <a:spcAft>
                <a:spcPts val="450"/>
              </a:spcAft>
              <a:defRPr/>
            </a:pPr>
            <a:r>
              <a:rPr lang="zh-CN" altLang="en-US" dirty="0">
                <a:solidFill>
                  <a:srgbClr val="ED7D31">
                    <a:lumMod val="75000"/>
                  </a:srgbClr>
                </a:solidFill>
                <a:latin typeface="微软雅黑"/>
                <a:ea typeface="微软雅黑"/>
                <a:sym typeface="微软雅黑"/>
              </a:rPr>
              <a:t>   </a:t>
            </a:r>
            <a:endParaRPr lang="en-US" altLang="zh-CN" sz="1500" dirty="0">
              <a:solidFill>
                <a:srgbClr val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271" name="矩形 1">
            <a:extLst>
              <a:ext uri="{FF2B5EF4-FFF2-40B4-BE49-F238E27FC236}">
                <a16:creationId xmlns:a16="http://schemas.microsoft.com/office/drawing/2014/main" xmlns="" id="{2BF0DABB-1C79-4055-B41F-1E96B0BD8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1229" y="294085"/>
            <a:ext cx="457200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50000"/>
              </a:lnSpc>
              <a:spcAft>
                <a:spcPts val="450"/>
              </a:spcAft>
            </a:pPr>
            <a:r>
              <a:rPr lang="zh-CN" altLang="en-US">
                <a:solidFill>
                  <a:srgbClr val="C55A11"/>
                </a:solidFill>
                <a:latin typeface="微软雅黑"/>
                <a:ea typeface="微软雅黑"/>
                <a:sym typeface="微软雅黑"/>
              </a:rPr>
              <a:t>     </a:t>
            </a:r>
            <a:r>
              <a:rPr lang="zh-CN" altLang="en-US" sz="2400">
                <a:solidFill>
                  <a:srgbClr val="C55A11"/>
                </a:solidFill>
                <a:latin typeface="微软雅黑"/>
                <a:ea typeface="微软雅黑"/>
                <a:sym typeface="微软雅黑"/>
              </a:rPr>
              <a:t>我做完了作业后想要和爸爸妈妈一起玩，可是爸爸回家后一直在低头看手机，处理工作上的事情，妈妈在玩手机，这该怎么办呢？我感到很苦恼。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2a841f1582b685be2d5576a8307f9312</Template>
  <TotalTime>5</TotalTime>
  <Words>810</Words>
  <Application>Microsoft Office PowerPoint</Application>
  <PresentationFormat>全屏显示(16:9)</PresentationFormat>
  <Paragraphs>57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123</cp:lastModifiedBy>
  <cp:revision>1</cp:revision>
  <dcterms:created xsi:type="dcterms:W3CDTF">2019-12-08T11:37:00Z</dcterms:created>
  <dcterms:modified xsi:type="dcterms:W3CDTF">2020-12-04T05:25:46Z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