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0" r:id="rId3"/>
    <p:sldId id="300" r:id="rId4"/>
    <p:sldId id="299" r:id="rId5"/>
    <p:sldId id="285" r:id="rId6"/>
    <p:sldId id="293" r:id="rId7"/>
    <p:sldId id="304" r:id="rId8"/>
    <p:sldId id="305" r:id="rId9"/>
    <p:sldId id="286" r:id="rId10"/>
    <p:sldId id="308" r:id="rId11"/>
    <p:sldId id="309" r:id="rId12"/>
    <p:sldId id="310" r:id="rId13"/>
    <p:sldId id="306" r:id="rId14"/>
    <p:sldId id="307" r:id="rId15"/>
    <p:sldId id="312" r:id="rId16"/>
    <p:sldId id="311" r:id="rId17"/>
    <p:sldId id="313" r:id="rId18"/>
    <p:sldId id="314" r:id="rId1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0303"/>
    <a:srgbClr val="FF6600"/>
    <a:srgbClr val="CCCCFF"/>
    <a:srgbClr val="CC99FF"/>
    <a:srgbClr val="C8E4E8"/>
    <a:srgbClr val="DC7053"/>
    <a:srgbClr val="F0B616"/>
    <a:srgbClr val="DF9444"/>
    <a:srgbClr val="6F6C31"/>
    <a:srgbClr val="5C37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016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739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9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612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548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424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5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048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729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7978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53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8894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490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201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06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191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253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278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840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837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957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130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1976E-8075-40F0-BC66-271499F0BA07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44F8-04D4-4D51-83D3-52BAEA247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63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36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0" y="1942160"/>
            <a:ext cx="914400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54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/>
              </a:rPr>
              <a:t>9.</a:t>
            </a:r>
            <a:r>
              <a:rPr lang="zh-CN" altLang="en-US" sz="54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/>
              </a:rPr>
              <a:t>心中的“</a:t>
            </a:r>
            <a:r>
              <a:rPr lang="en-US" altLang="zh-CN" sz="54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/>
              </a:rPr>
              <a:t>110</a:t>
            </a:r>
            <a:r>
              <a:rPr lang="zh-CN" altLang="en-US" sz="54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/>
              </a:rPr>
              <a:t>”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4188283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39873" y="408789"/>
            <a:ext cx="8760974" cy="61106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第三单元  安全护我成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长</a:t>
            </a:r>
            <a:endParaRPr lang="zh-CN" altLang="en-US" sz="270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55588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http://dpic.tiankong.com/vn/na/QJ6570458617.jpg?x-oss-process=style/670w">
            <a:extLst>
              <a:ext uri="{FF2B5EF4-FFF2-40B4-BE49-F238E27FC236}">
                <a16:creationId xmlns:a16="http://schemas.microsoft.com/office/drawing/2014/main" xmlns="" id="{56CD77B0-2302-4090-949E-96DBCE70B82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096" y="1639394"/>
            <a:ext cx="7434364" cy="33508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923401" y="2976428"/>
            <a:ext cx="589788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dirty="0">
                <a:latin typeface="微软雅黑"/>
                <a:ea typeface="微软雅黑"/>
                <a:sym typeface="微软雅黑"/>
              </a:rPr>
              <a:t>      情景剧：放学路上</a:t>
            </a:r>
            <a:endParaRPr lang="en-US" altLang="zh-CN" sz="3000" dirty="0">
              <a:latin typeface="微软雅黑"/>
              <a:ea typeface="微软雅黑"/>
              <a:sym typeface="微软雅黑"/>
            </a:endParaRPr>
          </a:p>
          <a:p>
            <a:r>
              <a:rPr lang="en-US" altLang="zh-CN" sz="3000" dirty="0">
                <a:latin typeface="微软雅黑"/>
                <a:ea typeface="微软雅黑"/>
                <a:sym typeface="微软雅黑"/>
              </a:rPr>
              <a:t>                 </a:t>
            </a:r>
            <a:r>
              <a:rPr lang="zh-CN" altLang="en-US" sz="3000" dirty="0">
                <a:latin typeface="微软雅黑"/>
                <a:ea typeface="微软雅黑"/>
                <a:sym typeface="微软雅黑"/>
              </a:rPr>
              <a:t>（反转版）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xmlns="" id="{3C0284D9-CC1B-432D-963F-11C7E0AEB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52" y="226169"/>
            <a:ext cx="8760974" cy="643986"/>
          </a:xfrm>
          <a:solidFill>
            <a:schemeClr val="accent6"/>
          </a:solidFill>
        </p:spPr>
        <p:txBody>
          <a:bodyPr/>
          <a:lstStyle/>
          <a:p>
            <a:r>
              <a:rPr lang="en-US" altLang="zh-CN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活动二：假如我是他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30456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D540C4C-1BC9-4ED0-9CB1-36923AB110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7490" y="1984443"/>
            <a:ext cx="1865566" cy="2648280"/>
          </a:xfrm>
          <a:prstGeom prst="rect">
            <a:avLst/>
          </a:prstGeom>
        </p:spPr>
      </p:pic>
      <p:sp>
        <p:nvSpPr>
          <p:cNvPr id="8" name="对话气泡: 圆角矩形 7">
            <a:extLst>
              <a:ext uri="{FF2B5EF4-FFF2-40B4-BE49-F238E27FC236}">
                <a16:creationId xmlns:a16="http://schemas.microsoft.com/office/drawing/2014/main" xmlns="" id="{ECA1F428-6583-4970-ABA3-A542C3E0CD30}"/>
              </a:ext>
            </a:extLst>
          </p:cNvPr>
          <p:cNvSpPr/>
          <p:nvPr/>
        </p:nvSpPr>
        <p:spPr>
          <a:xfrm>
            <a:off x="600945" y="1831232"/>
            <a:ext cx="5865779" cy="1765570"/>
          </a:xfrm>
          <a:prstGeom prst="wedgeRoundRectCallout">
            <a:avLst>
              <a:gd name="adj1" fmla="val 57028"/>
              <a:gd name="adj2" fmla="val 422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B406FD4-FA14-46DC-8B8C-D308E0FB38EF}"/>
              </a:ext>
            </a:extLst>
          </p:cNvPr>
          <p:cNvSpPr/>
          <p:nvPr/>
        </p:nvSpPr>
        <p:spPr>
          <a:xfrm>
            <a:off x="600944" y="1860831"/>
            <a:ext cx="5552324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28600" algn="just">
              <a:lnSpc>
                <a:spcPct val="150000"/>
              </a:lnSpc>
            </a:pPr>
            <a:r>
              <a:rPr lang="en-US" altLang="zh-CN" sz="1800" kern="100" dirty="0">
                <a:latin typeface="微软雅黑"/>
                <a:ea typeface="微软雅黑"/>
                <a:cs typeface="宋体" panose="02010600030101010101" pitchFamily="2" charset="-122"/>
                <a:sym typeface="微软雅黑"/>
              </a:rPr>
              <a:t>  </a:t>
            </a:r>
            <a:r>
              <a:rPr lang="zh-CN" altLang="zh-CN" sz="2100" kern="100" dirty="0">
                <a:latin typeface="微软雅黑"/>
                <a:ea typeface="微软雅黑"/>
                <a:cs typeface="宋体" panose="02010600030101010101" pitchFamily="2" charset="-122"/>
                <a:sym typeface="微软雅黑"/>
              </a:rPr>
              <a:t>吴华已经失去了识别骗局的机会，在车上才感觉到受骗了，智慧小达人们，假如你是他，该怎么做，才是安全明智的？</a:t>
            </a:r>
            <a:endParaRPr lang="zh-CN" altLang="zh-CN" sz="1800" kern="100" dirty="0">
              <a:latin typeface="微软雅黑"/>
              <a:ea typeface="微软雅黑"/>
              <a:cs typeface="Times New Roman" panose="02020603050405020304" pitchFamily="18" charset="0"/>
              <a:sym typeface="微软雅黑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xmlns="" id="{A697EFBA-86C4-4312-A65D-33EB59E7E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52" y="226169"/>
            <a:ext cx="8760974" cy="643986"/>
          </a:xfrm>
          <a:solidFill>
            <a:schemeClr val="accent6"/>
          </a:solidFill>
        </p:spPr>
        <p:txBody>
          <a:bodyPr/>
          <a:lstStyle/>
          <a:p>
            <a:r>
              <a:rPr lang="en-US" altLang="zh-CN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活动二：假如我是他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00895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F642038D-6BED-4DCA-9B6C-6F06586784E5}"/>
              </a:ext>
            </a:extLst>
          </p:cNvPr>
          <p:cNvSpPr txBox="1">
            <a:spLocks/>
          </p:cNvSpPr>
          <p:nvPr/>
        </p:nvSpPr>
        <p:spPr>
          <a:xfrm>
            <a:off x="300949" y="2160498"/>
            <a:ext cx="8760974" cy="947003"/>
          </a:xfrm>
          <a:prstGeom prst="rect">
            <a:avLst/>
          </a:prstGeom>
          <a:solidFill>
            <a:schemeClr val="accent6"/>
          </a:solidFill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活动三：一起来当小警察</a:t>
            </a:r>
          </a:p>
        </p:txBody>
      </p:sp>
      <p:pic>
        <p:nvPicPr>
          <p:cNvPr id="5" name="内容占位符 3" descr="警察.jpg">
            <a:extLst>
              <a:ext uri="{FF2B5EF4-FFF2-40B4-BE49-F238E27FC236}">
                <a16:creationId xmlns:a16="http://schemas.microsoft.com/office/drawing/2014/main" xmlns="" id="{863B045D-C70C-4C73-8E7B-21398EED20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6780" y="1286475"/>
            <a:ext cx="2077665" cy="3298171"/>
          </a:xfrm>
        </p:spPr>
      </p:pic>
    </p:spTree>
    <p:extLst>
      <p:ext uri="{BB962C8B-B14F-4D97-AF65-F5344CB8AC3E}">
        <p14:creationId xmlns:p14="http://schemas.microsoft.com/office/powerpoint/2010/main" val="1699163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>
            <a:extLst>
              <a:ext uri="{FF2B5EF4-FFF2-40B4-BE49-F238E27FC236}">
                <a16:creationId xmlns:a16="http://schemas.microsoft.com/office/drawing/2014/main" xmlns="" id="{064BFC0E-10D8-4AA2-ABD4-0BC6575C38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07" y="851163"/>
            <a:ext cx="2551687" cy="2143797"/>
          </a:xfr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xmlns="" id="{AA424C78-6D8C-4981-9A9F-B64EBD30836D}"/>
              </a:ext>
            </a:extLst>
          </p:cNvPr>
          <p:cNvSpPr txBox="1">
            <a:spLocks/>
          </p:cNvSpPr>
          <p:nvPr/>
        </p:nvSpPr>
        <p:spPr>
          <a:xfrm>
            <a:off x="191513" y="238600"/>
            <a:ext cx="8760974" cy="545957"/>
          </a:xfrm>
          <a:prstGeom prst="rect">
            <a:avLst/>
          </a:prstGeom>
          <a:solidFill>
            <a:schemeClr val="accent6"/>
          </a:solidFill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演一演，辨一辨：他们做得合适吗？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FA006DE-E27A-407D-8CAB-F6B2C1C763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140" y="873051"/>
            <a:ext cx="2396789" cy="2064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7DFD993-45F2-4D96-B5AC-A431D9D69CC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063" y="2937109"/>
            <a:ext cx="2359038" cy="218251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95ECE45-7975-4E65-A41A-2D14D240CCB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3584" y="2937243"/>
            <a:ext cx="2930934" cy="2176263"/>
          </a:xfrm>
          <a:prstGeom prst="rect">
            <a:avLst/>
          </a:prstGeom>
        </p:spPr>
      </p:pic>
      <p:sp>
        <p:nvSpPr>
          <p:cNvPr id="13" name="对话气泡: 圆角矩形 12">
            <a:extLst>
              <a:ext uri="{FF2B5EF4-FFF2-40B4-BE49-F238E27FC236}">
                <a16:creationId xmlns:a16="http://schemas.microsoft.com/office/drawing/2014/main" xmlns="" id="{C3C1CA7B-1E63-4F81-8E90-6F6B9FFD9877}"/>
              </a:ext>
            </a:extLst>
          </p:cNvPr>
          <p:cNvSpPr/>
          <p:nvPr/>
        </p:nvSpPr>
        <p:spPr>
          <a:xfrm>
            <a:off x="1945722" y="914271"/>
            <a:ext cx="2735905" cy="612843"/>
          </a:xfrm>
          <a:prstGeom prst="wedgeRoundRectCallout">
            <a:avLst>
              <a:gd name="adj1" fmla="val -45391"/>
              <a:gd name="adj2" fmla="val 5623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   小朋友，我是饮料公司推销员，尝尝我们的新产品吧！免费的！</a:t>
            </a:r>
          </a:p>
        </p:txBody>
      </p:sp>
      <p:sp>
        <p:nvSpPr>
          <p:cNvPr id="15" name="对话气泡: 圆角矩形 14">
            <a:extLst>
              <a:ext uri="{FF2B5EF4-FFF2-40B4-BE49-F238E27FC236}">
                <a16:creationId xmlns:a16="http://schemas.microsoft.com/office/drawing/2014/main" xmlns="" id="{EFB5DE0B-13B3-498B-B0B6-9211DFCD0A01}"/>
              </a:ext>
            </a:extLst>
          </p:cNvPr>
          <p:cNvSpPr/>
          <p:nvPr/>
        </p:nvSpPr>
        <p:spPr>
          <a:xfrm>
            <a:off x="5041099" y="914272"/>
            <a:ext cx="1430228" cy="471920"/>
          </a:xfrm>
          <a:prstGeom prst="wedgeRoundRectCallout">
            <a:avLst>
              <a:gd name="adj1" fmla="val 61643"/>
              <a:gd name="adj2" fmla="val 5905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   小同学，正宁路怎么走？</a:t>
            </a:r>
          </a:p>
        </p:txBody>
      </p:sp>
      <p:sp>
        <p:nvSpPr>
          <p:cNvPr id="17" name="对话气泡: 圆角矩形 16">
            <a:extLst>
              <a:ext uri="{FF2B5EF4-FFF2-40B4-BE49-F238E27FC236}">
                <a16:creationId xmlns:a16="http://schemas.microsoft.com/office/drawing/2014/main" xmlns="" id="{50069961-EB36-4F9F-9797-D7A5C36D77B3}"/>
              </a:ext>
            </a:extLst>
          </p:cNvPr>
          <p:cNvSpPr/>
          <p:nvPr/>
        </p:nvSpPr>
        <p:spPr>
          <a:xfrm>
            <a:off x="3199860" y="2616522"/>
            <a:ext cx="1743724" cy="471921"/>
          </a:xfrm>
          <a:prstGeom prst="wedgeRoundRectCallout">
            <a:avLst>
              <a:gd name="adj1" fmla="val -35802"/>
              <a:gd name="adj2" fmla="val 76468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   小朋友，喜欢玩游戏吧？玩一玩吧！</a:t>
            </a:r>
          </a:p>
        </p:txBody>
      </p:sp>
      <p:sp>
        <p:nvSpPr>
          <p:cNvPr id="18" name="思想气泡: 云 17">
            <a:extLst>
              <a:ext uri="{FF2B5EF4-FFF2-40B4-BE49-F238E27FC236}">
                <a16:creationId xmlns:a16="http://schemas.microsoft.com/office/drawing/2014/main" xmlns="" id="{F989CA06-9ADE-4B48-B5BF-19637D11B00A}"/>
              </a:ext>
            </a:extLst>
          </p:cNvPr>
          <p:cNvSpPr/>
          <p:nvPr/>
        </p:nvSpPr>
        <p:spPr>
          <a:xfrm>
            <a:off x="7281153" y="1193638"/>
            <a:ext cx="1378897" cy="538977"/>
          </a:xfrm>
          <a:prstGeom prst="cloudCallout">
            <a:avLst>
              <a:gd name="adj1" fmla="val -30886"/>
              <a:gd name="adj2" fmla="val 51671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我带您去吧！</a:t>
            </a:r>
          </a:p>
        </p:txBody>
      </p:sp>
      <p:sp>
        <p:nvSpPr>
          <p:cNvPr id="19" name="思想气泡: 云 18">
            <a:extLst>
              <a:ext uri="{FF2B5EF4-FFF2-40B4-BE49-F238E27FC236}">
                <a16:creationId xmlns:a16="http://schemas.microsoft.com/office/drawing/2014/main" xmlns="" id="{0BE492E5-1DCF-4910-BD4E-4FA4E5A55B7C}"/>
              </a:ext>
            </a:extLst>
          </p:cNvPr>
          <p:cNvSpPr/>
          <p:nvPr/>
        </p:nvSpPr>
        <p:spPr>
          <a:xfrm>
            <a:off x="4483677" y="3537452"/>
            <a:ext cx="1378897" cy="538977"/>
          </a:xfrm>
          <a:prstGeom prst="cloudCallout">
            <a:avLst>
              <a:gd name="adj1" fmla="val 47421"/>
              <a:gd name="adj2" fmla="val 4761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谢谢叔叔，不！</a:t>
            </a:r>
          </a:p>
        </p:txBody>
      </p:sp>
      <p:sp>
        <p:nvSpPr>
          <p:cNvPr id="20" name="思想气泡: 云 19">
            <a:extLst>
              <a:ext uri="{FF2B5EF4-FFF2-40B4-BE49-F238E27FC236}">
                <a16:creationId xmlns:a16="http://schemas.microsoft.com/office/drawing/2014/main" xmlns="" id="{6015E241-6712-4E80-9A59-832DC2158B43}"/>
              </a:ext>
            </a:extLst>
          </p:cNvPr>
          <p:cNvSpPr/>
          <p:nvPr/>
        </p:nvSpPr>
        <p:spPr>
          <a:xfrm>
            <a:off x="191513" y="1667908"/>
            <a:ext cx="1089567" cy="318261"/>
          </a:xfrm>
          <a:prstGeom prst="cloudCallout">
            <a:avLst>
              <a:gd name="adj1" fmla="val 49462"/>
              <a:gd name="adj2" fmla="val 52912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……</a:t>
            </a:r>
            <a:endParaRPr lang="zh-CN" altLang="en-US" dirty="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" name="思想气泡: 云 20">
            <a:extLst>
              <a:ext uri="{FF2B5EF4-FFF2-40B4-BE49-F238E27FC236}">
                <a16:creationId xmlns:a16="http://schemas.microsoft.com/office/drawing/2014/main" xmlns="" id="{5145FEF7-5F31-4271-9180-41E76563B87F}"/>
              </a:ext>
            </a:extLst>
          </p:cNvPr>
          <p:cNvSpPr/>
          <p:nvPr/>
        </p:nvSpPr>
        <p:spPr>
          <a:xfrm>
            <a:off x="1094038" y="3516281"/>
            <a:ext cx="1089567" cy="318261"/>
          </a:xfrm>
          <a:prstGeom prst="cloudCallout">
            <a:avLst>
              <a:gd name="adj1" fmla="val 76246"/>
              <a:gd name="adj2" fmla="val 52912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……</a:t>
            </a:r>
            <a:endParaRPr lang="zh-CN" altLang="en-US" dirty="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" name="对话气泡: 圆角矩形 21">
            <a:extLst>
              <a:ext uri="{FF2B5EF4-FFF2-40B4-BE49-F238E27FC236}">
                <a16:creationId xmlns:a16="http://schemas.microsoft.com/office/drawing/2014/main" xmlns="" id="{44410D13-7C4B-4867-8237-57BFD82C2F68}"/>
              </a:ext>
            </a:extLst>
          </p:cNvPr>
          <p:cNvSpPr/>
          <p:nvPr/>
        </p:nvSpPr>
        <p:spPr>
          <a:xfrm>
            <a:off x="6157546" y="2912888"/>
            <a:ext cx="2269040" cy="471921"/>
          </a:xfrm>
          <a:prstGeom prst="wedgeRoundRectCallout">
            <a:avLst>
              <a:gd name="adj1" fmla="val -35802"/>
              <a:gd name="adj2" fmla="val 76468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小美女，你长得真漂亮！太像我女儿了！让我亲亲你吧！</a:t>
            </a:r>
          </a:p>
        </p:txBody>
      </p:sp>
      <p:sp>
        <p:nvSpPr>
          <p:cNvPr id="23" name="流程图: 接点 22">
            <a:extLst>
              <a:ext uri="{FF2B5EF4-FFF2-40B4-BE49-F238E27FC236}">
                <a16:creationId xmlns:a16="http://schemas.microsoft.com/office/drawing/2014/main" xmlns="" id="{E4C6FD9E-A720-430F-9CDE-4D06ABBBFBC3}"/>
              </a:ext>
            </a:extLst>
          </p:cNvPr>
          <p:cNvSpPr/>
          <p:nvPr/>
        </p:nvSpPr>
        <p:spPr>
          <a:xfrm>
            <a:off x="2519579" y="2629377"/>
            <a:ext cx="240863" cy="25187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>
                <a:latin typeface="微软雅黑"/>
                <a:ea typeface="微软雅黑"/>
                <a:sym typeface="微软雅黑"/>
              </a:rPr>
              <a:t>1</a:t>
            </a:r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4" name="流程图: 接点 23">
            <a:extLst>
              <a:ext uri="{FF2B5EF4-FFF2-40B4-BE49-F238E27FC236}">
                <a16:creationId xmlns:a16="http://schemas.microsoft.com/office/drawing/2014/main" xmlns="" id="{E5E1FFE9-9041-41E1-81FC-2EBDC8FC66C2}"/>
              </a:ext>
            </a:extLst>
          </p:cNvPr>
          <p:cNvSpPr/>
          <p:nvPr/>
        </p:nvSpPr>
        <p:spPr>
          <a:xfrm>
            <a:off x="8139195" y="2571750"/>
            <a:ext cx="240863" cy="25187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>
                <a:latin typeface="微软雅黑"/>
                <a:ea typeface="微软雅黑"/>
                <a:sym typeface="微软雅黑"/>
              </a:rPr>
              <a:t>2</a:t>
            </a:r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5" name="流程图: 接点 24">
            <a:extLst>
              <a:ext uri="{FF2B5EF4-FFF2-40B4-BE49-F238E27FC236}">
                <a16:creationId xmlns:a16="http://schemas.microsoft.com/office/drawing/2014/main" xmlns="" id="{0CBAA1F8-10D9-4E76-9936-56223870F0A1}"/>
              </a:ext>
            </a:extLst>
          </p:cNvPr>
          <p:cNvSpPr/>
          <p:nvPr/>
        </p:nvSpPr>
        <p:spPr>
          <a:xfrm>
            <a:off x="7555856" y="4870015"/>
            <a:ext cx="240863" cy="243491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>
                <a:latin typeface="微软雅黑"/>
                <a:ea typeface="微软雅黑"/>
                <a:sym typeface="微软雅黑"/>
              </a:rPr>
              <a:t>4</a:t>
            </a:r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6" name="流程图: 接点 25">
            <a:extLst>
              <a:ext uri="{FF2B5EF4-FFF2-40B4-BE49-F238E27FC236}">
                <a16:creationId xmlns:a16="http://schemas.microsoft.com/office/drawing/2014/main" xmlns="" id="{488F6678-9BB9-433E-983B-2C8C9434048E}"/>
              </a:ext>
            </a:extLst>
          </p:cNvPr>
          <p:cNvSpPr/>
          <p:nvPr/>
        </p:nvSpPr>
        <p:spPr>
          <a:xfrm>
            <a:off x="4079986" y="4867742"/>
            <a:ext cx="240863" cy="25187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>
                <a:latin typeface="微软雅黑"/>
                <a:ea typeface="微软雅黑"/>
                <a:sym typeface="微软雅黑"/>
              </a:rPr>
              <a:t>3</a:t>
            </a:r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58536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DB67B057-CBB5-4014-9824-9AC63641A598}"/>
              </a:ext>
            </a:extLst>
          </p:cNvPr>
          <p:cNvSpPr txBox="1">
            <a:spLocks/>
          </p:cNvSpPr>
          <p:nvPr/>
        </p:nvSpPr>
        <p:spPr>
          <a:xfrm>
            <a:off x="132304" y="321014"/>
            <a:ext cx="8760974" cy="630258"/>
          </a:xfrm>
          <a:prstGeom prst="rect">
            <a:avLst/>
          </a:prstGeom>
          <a:solidFill>
            <a:srgbClr val="0070C0"/>
          </a:solidFill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活动三：一起来当小警察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6636609-D0F4-4D10-AA92-443715F4FC8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7490" y="1984443"/>
            <a:ext cx="1865566" cy="2648280"/>
          </a:xfrm>
          <a:prstGeom prst="rect">
            <a:avLst/>
          </a:prstGeom>
        </p:spPr>
      </p:pic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xmlns="" id="{19D6271B-9107-4B35-94D8-7019DAF99AB8}"/>
              </a:ext>
            </a:extLst>
          </p:cNvPr>
          <p:cNvSpPr/>
          <p:nvPr/>
        </p:nvSpPr>
        <p:spPr>
          <a:xfrm>
            <a:off x="372083" y="1568585"/>
            <a:ext cx="5872915" cy="2482955"/>
          </a:xfrm>
          <a:prstGeom prst="wedgeRoundRectCallout">
            <a:avLst>
              <a:gd name="adj1" fmla="val 57384"/>
              <a:gd name="adj2" fmla="val 6404"/>
              <a:gd name="adj3" fmla="val 16667"/>
            </a:avLst>
          </a:prstGeom>
          <a:solidFill>
            <a:srgbClr val="0070C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6C6F5F5-F5A3-460F-91CA-A79156163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945" y="1984442"/>
            <a:ext cx="5383886" cy="1867711"/>
          </a:xfrm>
        </p:spPr>
        <p:txBody>
          <a:bodyPr>
            <a:normAutofit fontScale="92500"/>
          </a:bodyPr>
          <a:lstStyle/>
          <a:p>
            <a:r>
              <a:rPr lang="en-US" altLang="zh-CN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1.</a:t>
            </a:r>
            <a:r>
              <a:rPr lang="zh-CN" altLang="en-US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面对陌生人送吃的喝的，坚决不要</a:t>
            </a:r>
            <a:r>
              <a:rPr lang="en-US" altLang="zh-CN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;</a:t>
            </a:r>
          </a:p>
          <a:p>
            <a:r>
              <a:rPr lang="en-US" altLang="zh-CN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2.</a:t>
            </a:r>
            <a:r>
              <a:rPr lang="zh-CN" altLang="en-US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大人需要帮忙时找大人，不是找小孩</a:t>
            </a:r>
            <a:r>
              <a:rPr lang="en-US" altLang="zh-CN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;</a:t>
            </a:r>
          </a:p>
          <a:p>
            <a:r>
              <a:rPr lang="en-US" altLang="zh-CN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3.</a:t>
            </a:r>
            <a:r>
              <a:rPr lang="zh-CN" altLang="en-US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对有诱惑力的玩具，信念坚定不动摇</a:t>
            </a:r>
            <a:r>
              <a:rPr lang="en-US" altLang="zh-CN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;</a:t>
            </a:r>
          </a:p>
          <a:p>
            <a:r>
              <a:rPr lang="en-US" altLang="zh-CN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4.</a:t>
            </a:r>
            <a:r>
              <a:rPr lang="zh-CN" altLang="en-US" sz="24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自己的身体不能随意被人触摸。</a:t>
            </a:r>
            <a:endParaRPr lang="en-US" altLang="zh-CN" sz="2400" b="1" dirty="0">
              <a:solidFill>
                <a:srgbClr val="FFFF00"/>
              </a:solidFill>
              <a:latin typeface="微软雅黑"/>
              <a:ea typeface="微软雅黑"/>
              <a:sym typeface="微软雅黑"/>
            </a:endParaRPr>
          </a:p>
          <a:p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5588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C2BD8FD-FC4F-48D3-AFD6-B354905F8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962286" cy="326350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latin typeface="微软雅黑"/>
                <a:ea typeface="微软雅黑"/>
                <a:sym typeface="微软雅黑"/>
              </a:rPr>
              <a:t>互动交流：</a:t>
            </a:r>
            <a:r>
              <a:rPr lang="en-US" altLang="zh-CN" b="1" dirty="0">
                <a:latin typeface="微软雅黑"/>
                <a:ea typeface="微软雅黑"/>
                <a:sym typeface="微软雅黑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latin typeface="微软雅黑"/>
                <a:ea typeface="微软雅黑"/>
                <a:sym typeface="微软雅黑"/>
              </a:rPr>
              <a:t>    </a:t>
            </a:r>
            <a:r>
              <a:rPr lang="zh-CN" altLang="en-US" b="1" dirty="0">
                <a:latin typeface="微软雅黑"/>
                <a:ea typeface="微软雅黑"/>
                <a:sym typeface="微软雅黑"/>
              </a:rPr>
              <a:t>生活中，你</a:t>
            </a:r>
            <a:r>
              <a:rPr lang="zh-CN" altLang="zh-CN" b="1" dirty="0">
                <a:latin typeface="微软雅黑"/>
                <a:ea typeface="微软雅黑"/>
                <a:sym typeface="微软雅黑"/>
              </a:rPr>
              <a:t>是否</a:t>
            </a:r>
            <a:r>
              <a:rPr lang="zh-CN" altLang="en-US" b="1" dirty="0">
                <a:latin typeface="微软雅黑"/>
                <a:ea typeface="微软雅黑"/>
                <a:sym typeface="微软雅黑"/>
              </a:rPr>
              <a:t>有过或听过</a:t>
            </a:r>
            <a:r>
              <a:rPr lang="zh-CN" altLang="zh-CN" b="1" dirty="0">
                <a:latin typeface="微软雅黑"/>
                <a:ea typeface="微软雅黑"/>
                <a:sym typeface="微软雅黑"/>
              </a:rPr>
              <a:t>有</a:t>
            </a:r>
            <a:r>
              <a:rPr lang="zh-CN" altLang="en-US" b="1" dirty="0">
                <a:latin typeface="微软雅黑"/>
                <a:ea typeface="微软雅黑"/>
                <a:sym typeface="微软雅黑"/>
              </a:rPr>
              <a:t>关儿童</a:t>
            </a:r>
            <a:r>
              <a:rPr lang="zh-CN" altLang="zh-CN" b="1" dirty="0">
                <a:latin typeface="微软雅黑"/>
                <a:ea typeface="微软雅黑"/>
                <a:sym typeface="微软雅黑"/>
              </a:rPr>
              <a:t>被骗、被勒索</a:t>
            </a:r>
            <a:r>
              <a:rPr lang="zh-CN" altLang="en-US" b="1" dirty="0">
                <a:latin typeface="微软雅黑"/>
                <a:ea typeface="微软雅黑"/>
                <a:sym typeface="微软雅黑"/>
              </a:rPr>
              <a:t>等</a:t>
            </a:r>
            <a:r>
              <a:rPr lang="zh-CN" altLang="zh-CN" b="1" dirty="0">
                <a:latin typeface="微软雅黑"/>
                <a:ea typeface="微软雅黑"/>
                <a:sym typeface="微软雅黑"/>
              </a:rPr>
              <a:t>的事例，</a:t>
            </a:r>
            <a:r>
              <a:rPr lang="zh-CN" altLang="en-US" b="1" dirty="0">
                <a:latin typeface="微软雅黑"/>
                <a:ea typeface="微软雅黑"/>
                <a:sym typeface="微软雅黑"/>
              </a:rPr>
              <a:t>给大家一些提醒吧！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="" id="{4B1D7BA2-1C3E-44B2-AFBD-84198358D13B}"/>
              </a:ext>
            </a:extLst>
          </p:cNvPr>
          <p:cNvSpPr txBox="1">
            <a:spLocks/>
          </p:cNvSpPr>
          <p:nvPr/>
        </p:nvSpPr>
        <p:spPr>
          <a:xfrm>
            <a:off x="103964" y="321013"/>
            <a:ext cx="8760974" cy="749081"/>
          </a:xfrm>
          <a:prstGeom prst="rect">
            <a:avLst/>
          </a:prstGeom>
          <a:solidFill>
            <a:schemeClr val="accent6"/>
          </a:solidFill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活动三：一起来当小警察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EBFBCFB-6104-4473-987B-5A90C83919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6528" y="2601886"/>
            <a:ext cx="3497246" cy="246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039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EA967B1-54E5-42A2-8010-CC28B4EA1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6191" y="1734007"/>
            <a:ext cx="5989807" cy="2745581"/>
          </a:xfrm>
        </p:spPr>
        <p:txBody>
          <a:bodyPr>
            <a:normAutofit/>
          </a:bodyPr>
          <a:lstStyle/>
          <a:p>
            <a:r>
              <a:rPr lang="zh-CN" altLang="zh-CN" sz="2700" b="1" dirty="0">
                <a:latin typeface="微软雅黑"/>
                <a:ea typeface="微软雅黑"/>
                <a:sym typeface="微软雅黑"/>
              </a:rPr>
              <a:t>心中要有</a:t>
            </a:r>
            <a:r>
              <a:rPr lang="en-US" altLang="zh-CN" sz="2700" b="1" dirty="0">
                <a:latin typeface="微软雅黑"/>
                <a:ea typeface="微软雅黑"/>
                <a:sym typeface="微软雅黑"/>
              </a:rPr>
              <a:t>110</a:t>
            </a:r>
            <a:r>
              <a:rPr lang="zh-CN" altLang="zh-CN" sz="2700" b="1" dirty="0">
                <a:latin typeface="微软雅黑"/>
                <a:ea typeface="微软雅黑"/>
                <a:sym typeface="微软雅黑"/>
              </a:rPr>
              <a:t>，</a:t>
            </a:r>
            <a:r>
              <a:rPr lang="en-US" altLang="zh-CN" sz="2700" b="1" dirty="0">
                <a:latin typeface="微软雅黑"/>
                <a:ea typeface="微软雅黑"/>
                <a:sym typeface="微软雅黑"/>
              </a:rPr>
              <a:t>     </a:t>
            </a:r>
            <a:r>
              <a:rPr lang="zh-CN" altLang="zh-CN" sz="2700" b="1" dirty="0">
                <a:latin typeface="微软雅黑"/>
                <a:ea typeface="微软雅黑"/>
                <a:sym typeface="微软雅黑"/>
              </a:rPr>
              <a:t>安全防范记心间。</a:t>
            </a:r>
          </a:p>
          <a:p>
            <a:r>
              <a:rPr lang="zh-CN" altLang="zh-CN" sz="2700" b="1" dirty="0">
                <a:latin typeface="微软雅黑"/>
                <a:ea typeface="微软雅黑"/>
                <a:sym typeface="微软雅黑"/>
              </a:rPr>
              <a:t>生人敲门莫乱开，给你东西不能要。</a:t>
            </a:r>
          </a:p>
          <a:p>
            <a:r>
              <a:rPr lang="zh-CN" altLang="zh-CN" sz="2700" b="1" dirty="0">
                <a:latin typeface="微软雅黑"/>
                <a:ea typeface="微软雅黑"/>
                <a:sym typeface="微软雅黑"/>
              </a:rPr>
              <a:t>有人问路指方向，莫跟他人后面走。</a:t>
            </a:r>
          </a:p>
          <a:p>
            <a:r>
              <a:rPr lang="zh-CN" altLang="zh-CN" sz="2700" b="1" dirty="0">
                <a:latin typeface="微软雅黑"/>
                <a:ea typeface="微软雅黑"/>
                <a:sym typeface="微软雅黑"/>
              </a:rPr>
              <a:t>若遇坏人速报警，赶快拨打</a:t>
            </a:r>
            <a:r>
              <a:rPr lang="en-US" altLang="zh-CN" sz="2700" b="1" dirty="0">
                <a:latin typeface="微软雅黑"/>
                <a:ea typeface="微软雅黑"/>
                <a:sym typeface="微软雅黑"/>
              </a:rPr>
              <a:t>110</a:t>
            </a:r>
            <a:r>
              <a:rPr lang="zh-CN" altLang="zh-CN" sz="2700" b="1" dirty="0">
                <a:latin typeface="微软雅黑"/>
                <a:ea typeface="微软雅黑"/>
                <a:sym typeface="微软雅黑"/>
              </a:rPr>
              <a:t>。</a:t>
            </a:r>
          </a:p>
          <a:p>
            <a:r>
              <a:rPr lang="zh-CN" altLang="zh-CN" sz="2700" b="1" dirty="0">
                <a:latin typeface="微软雅黑"/>
                <a:ea typeface="微软雅黑"/>
                <a:sym typeface="微软雅黑"/>
              </a:rPr>
              <a:t>遇人遇事多动脑，提高警惕保平安</a:t>
            </a:r>
            <a:r>
              <a:rPr lang="zh-CN" altLang="zh-CN" sz="2700" b="1" dirty="0" smtClean="0">
                <a:latin typeface="微软雅黑"/>
                <a:ea typeface="微软雅黑"/>
                <a:sym typeface="微软雅黑"/>
              </a:rPr>
              <a:t>。</a:t>
            </a:r>
            <a:endParaRPr lang="zh-CN" altLang="zh-CN" sz="2700" b="1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xmlns="" id="{459C05DD-DFA5-45E1-8CA2-EF63714A233A}"/>
              </a:ext>
            </a:extLst>
          </p:cNvPr>
          <p:cNvSpPr txBox="1">
            <a:spLocks/>
          </p:cNvSpPr>
          <p:nvPr/>
        </p:nvSpPr>
        <p:spPr>
          <a:xfrm>
            <a:off x="2642274" y="794407"/>
            <a:ext cx="3049622" cy="8140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dirty="0">
                <a:solidFill>
                  <a:srgbClr val="FD0303"/>
                </a:solidFill>
                <a:latin typeface="微软雅黑"/>
                <a:ea typeface="微软雅黑"/>
                <a:sym typeface="微软雅黑"/>
              </a:rPr>
              <a:t>心中要有</a:t>
            </a:r>
            <a:r>
              <a:rPr lang="en-US" altLang="zh-CN" dirty="0">
                <a:solidFill>
                  <a:srgbClr val="FD0303"/>
                </a:solidFill>
                <a:latin typeface="微软雅黑"/>
                <a:ea typeface="微软雅黑"/>
                <a:sym typeface="微软雅黑"/>
              </a:rPr>
              <a:t>110</a:t>
            </a:r>
            <a:endParaRPr lang="zh-CN" altLang="en-US" dirty="0">
              <a:solidFill>
                <a:srgbClr val="FD030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xmlns="" id="{04C7254B-9598-42A5-BE87-2817D43AA039}"/>
              </a:ext>
            </a:extLst>
          </p:cNvPr>
          <p:cNvSpPr txBox="1">
            <a:spLocks/>
          </p:cNvSpPr>
          <p:nvPr/>
        </p:nvSpPr>
        <p:spPr>
          <a:xfrm>
            <a:off x="138619" y="256903"/>
            <a:ext cx="1371600" cy="814020"/>
          </a:xfrm>
          <a:prstGeom prst="rect">
            <a:avLst/>
          </a:prstGeom>
          <a:solidFill>
            <a:srgbClr val="FF0000"/>
          </a:solidFill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歌谣</a:t>
            </a:r>
          </a:p>
        </p:txBody>
      </p:sp>
    </p:spTree>
    <p:extLst>
      <p:ext uri="{BB962C8B-B14F-4D97-AF65-F5344CB8AC3E}">
        <p14:creationId xmlns:p14="http://schemas.microsoft.com/office/powerpoint/2010/main" val="1974126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518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243" y="273844"/>
            <a:ext cx="8760974" cy="61106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小游戏：猜一猜</a:t>
            </a:r>
          </a:p>
        </p:txBody>
      </p:sp>
      <p:pic>
        <p:nvPicPr>
          <p:cNvPr id="6" name="图片 5" descr="timg (6)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3725" y="2830552"/>
            <a:ext cx="2975731" cy="2094272"/>
          </a:xfrm>
          <a:prstGeom prst="rect">
            <a:avLst/>
          </a:prstGeom>
        </p:spPr>
      </p:pic>
      <p:sp>
        <p:nvSpPr>
          <p:cNvPr id="8" name="思想气泡: 云 7">
            <a:extLst>
              <a:ext uri="{FF2B5EF4-FFF2-40B4-BE49-F238E27FC236}">
                <a16:creationId xmlns:a16="http://schemas.microsoft.com/office/drawing/2014/main" xmlns="" id="{45DC0A74-14C4-4BA4-A42E-87EFE4AACAD0}"/>
              </a:ext>
            </a:extLst>
          </p:cNvPr>
          <p:cNvSpPr/>
          <p:nvPr/>
        </p:nvSpPr>
        <p:spPr>
          <a:xfrm>
            <a:off x="4746490" y="1265812"/>
            <a:ext cx="3318632" cy="1305938"/>
          </a:xfrm>
          <a:prstGeom prst="cloudCallout">
            <a:avLst>
              <a:gd name="adj1" fmla="val 14279"/>
              <a:gd name="adj2" fmla="val 62186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       你觉得我应该先开什么呢？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1BC1D77-E427-4DAC-9F87-FD254E6C957C}"/>
              </a:ext>
            </a:extLst>
          </p:cNvPr>
          <p:cNvSpPr/>
          <p:nvPr/>
        </p:nvSpPr>
        <p:spPr>
          <a:xfrm>
            <a:off x="573789" y="1686033"/>
            <a:ext cx="3931942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       黑猩猩在上午</a:t>
            </a:r>
            <a:r>
              <a:rPr lang="en-US" altLang="zh-CN" sz="2100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7</a:t>
            </a:r>
            <a:r>
              <a:rPr lang="zh-CN" altLang="en-US" sz="2100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点</a:t>
            </a:r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还在睡觉，突然有个人敲门</a:t>
            </a:r>
            <a:r>
              <a:rPr lang="en-US" altLang="zh-CN" sz="2100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7</a:t>
            </a:r>
            <a:r>
              <a:rPr lang="zh-CN" altLang="en-US" sz="2100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次</a:t>
            </a:r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。</a:t>
            </a:r>
            <a:r>
              <a:rPr lang="en-US" altLang="zh-CN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原来是猩猩的好朋友带来了惊喜早餐。他带来了</a:t>
            </a:r>
            <a:r>
              <a:rPr lang="en-US" altLang="zh-CN" sz="2100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7</a:t>
            </a:r>
            <a:r>
              <a:rPr lang="zh-CN" altLang="en-US" sz="2100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种</a:t>
            </a:r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猩猩最喜欢吃的东西：巧克力派，芝士，巧克力糖，面包，炒饭，牛奶，还有香蕉！</a:t>
            </a:r>
            <a:endParaRPr lang="en-US" altLang="zh-CN" sz="2100" b="1" dirty="0">
              <a:solidFill>
                <a:schemeClr val="accent6">
                  <a:lumMod val="75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r>
              <a:rPr lang="en-US" altLang="zh-CN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   </a:t>
            </a:r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你觉得猩猩应该先开什么呢？</a:t>
            </a:r>
            <a:endParaRPr lang="en-US" altLang="zh-CN" sz="2100" b="1" dirty="0">
              <a:solidFill>
                <a:schemeClr val="accent6">
                  <a:lumMod val="75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   </a:t>
            </a:r>
            <a:endParaRPr lang="en-US" altLang="zh-CN" sz="2100" b="1" dirty="0">
              <a:solidFill>
                <a:schemeClr val="accent6">
                  <a:lumMod val="75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r>
              <a:rPr lang="en-US" altLang="zh-CN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   </a:t>
            </a:r>
            <a:r>
              <a:rPr lang="zh-CN" altLang="en-US" sz="2100" b="1" dirty="0">
                <a:solidFill>
                  <a:schemeClr val="accent6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请把答案写在纸上。</a:t>
            </a:r>
            <a:endParaRPr lang="en-US" altLang="zh-CN" sz="2100" b="1" dirty="0">
              <a:solidFill>
                <a:schemeClr val="accent6">
                  <a:lumMod val="7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9">
            <a:extLst>
              <a:ext uri="{FF2B5EF4-FFF2-40B4-BE49-F238E27FC236}">
                <a16:creationId xmlns:a16="http://schemas.microsoft.com/office/drawing/2014/main" xmlns="" id="{D5C65520-0991-4A6B-A609-B951F3F967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533" y="2220764"/>
            <a:ext cx="2218293" cy="2314740"/>
          </a:xfrm>
        </p:spPr>
      </p:pic>
      <p:sp>
        <p:nvSpPr>
          <p:cNvPr id="11" name="思想气泡: 云 10">
            <a:extLst>
              <a:ext uri="{FF2B5EF4-FFF2-40B4-BE49-F238E27FC236}">
                <a16:creationId xmlns:a16="http://schemas.microsoft.com/office/drawing/2014/main" xmlns="" id="{483BB292-1F22-470F-9230-F9EA645A86FF}"/>
              </a:ext>
            </a:extLst>
          </p:cNvPr>
          <p:cNvSpPr/>
          <p:nvPr/>
        </p:nvSpPr>
        <p:spPr>
          <a:xfrm>
            <a:off x="4151671" y="1536788"/>
            <a:ext cx="4773611" cy="1367952"/>
          </a:xfrm>
          <a:prstGeom prst="cloudCallout">
            <a:avLst>
              <a:gd name="adj1" fmla="val -62006"/>
              <a:gd name="adj2" fmla="val 4821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好吧，一定记得先开</a:t>
            </a:r>
            <a:r>
              <a:rPr lang="en-US" altLang="zh-CN" sz="2100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……</a:t>
            </a:r>
            <a:endParaRPr lang="zh-CN" altLang="en-US" sz="2100" dirty="0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4F8F717-5798-492E-83AF-F6F9305A44F4}"/>
              </a:ext>
            </a:extLst>
          </p:cNvPr>
          <p:cNvSpPr txBox="1"/>
          <p:nvPr/>
        </p:nvSpPr>
        <p:spPr>
          <a:xfrm>
            <a:off x="977630" y="1536788"/>
            <a:ext cx="376460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请答错的同学和猩猩一起做吧！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57B08394-029E-4270-AF51-D64D8B55CE95}"/>
              </a:ext>
            </a:extLst>
          </p:cNvPr>
          <p:cNvSpPr txBox="1">
            <a:spLocks/>
          </p:cNvSpPr>
          <p:nvPr/>
        </p:nvSpPr>
        <p:spPr>
          <a:xfrm>
            <a:off x="164308" y="255721"/>
            <a:ext cx="8760974" cy="611060"/>
          </a:xfrm>
          <a:prstGeom prst="rect">
            <a:avLst/>
          </a:prstGeom>
          <a:solidFill>
            <a:schemeClr val="accent6"/>
          </a:solidFill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小游戏：猜一猜</a:t>
            </a:r>
            <a:endParaRPr lang="zh-CN" altLang="en-US" sz="270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652" y="1048781"/>
            <a:ext cx="8658599" cy="10507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>
                <a:latin typeface="微软雅黑"/>
                <a:ea typeface="微软雅黑"/>
                <a:sym typeface="微软雅黑"/>
              </a:rPr>
              <a:t>         你有过独自在家的经历吗？如果你独自一人在家，有陌生人来敲门，你会怎么办呢？演一演吧！</a:t>
            </a:r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8" name="内容占位符 3" descr="敲门.jpg">
            <a:extLst>
              <a:ext uri="{FF2B5EF4-FFF2-40B4-BE49-F238E27FC236}">
                <a16:creationId xmlns:a16="http://schemas.microsoft.com/office/drawing/2014/main" xmlns="" id="{30837933-BF54-4857-A8CE-CE64A4403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983" y="1831831"/>
            <a:ext cx="5020034" cy="28168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69EFAFE-F4D8-453E-B0E0-22F6ECCB47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1982" y="3244903"/>
            <a:ext cx="1360451" cy="168464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1FE3BBD-078D-46EA-8C74-18C8D34C40F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7603" y="3236313"/>
            <a:ext cx="1224830" cy="168101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7E02A69-95F2-4806-ACF3-7ADEDF166E5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240" y="3244903"/>
            <a:ext cx="1943193" cy="1496259"/>
          </a:xfrm>
          <a:prstGeom prst="rect">
            <a:avLst/>
          </a:prstGeom>
        </p:spPr>
      </p:pic>
      <p:sp>
        <p:nvSpPr>
          <p:cNvPr id="9" name="标题 1">
            <a:extLst>
              <a:ext uri="{FF2B5EF4-FFF2-40B4-BE49-F238E27FC236}">
                <a16:creationId xmlns:a16="http://schemas.microsoft.com/office/drawing/2014/main" xmlns="" id="{18D37A51-DF2F-4E70-9C0D-993B0354A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52" y="226169"/>
            <a:ext cx="8760974" cy="643986"/>
          </a:xfrm>
          <a:solidFill>
            <a:schemeClr val="accent6"/>
          </a:solidFill>
        </p:spPr>
        <p:txBody>
          <a:bodyPr/>
          <a:lstStyle/>
          <a:p>
            <a:r>
              <a:rPr lang="en-US" altLang="zh-CN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活动一：有点警惕性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BFDF111-EBCE-444B-A702-6F3D53432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7756" y="1164298"/>
            <a:ext cx="6946766" cy="3263504"/>
          </a:xfrm>
        </p:spPr>
        <p:txBody>
          <a:bodyPr/>
          <a:lstStyle/>
          <a:p>
            <a:r>
              <a:rPr lang="zh-CN" altLang="en-US" dirty="0">
                <a:latin typeface="微软雅黑"/>
                <a:ea typeface="微软雅黑"/>
                <a:sym typeface="微软雅黑"/>
              </a:rPr>
              <a:t>经验分享：</a:t>
            </a:r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pPr marL="0" indent="0">
              <a:buNone/>
            </a:pPr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1.</a:t>
            </a:r>
            <a:r>
              <a:rPr lang="zh-CN" altLang="en-US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千万不要随意给陌生人开门</a:t>
            </a:r>
            <a:endParaRPr lang="en-US" altLang="zh-CN" b="1" dirty="0">
              <a:solidFill>
                <a:srgbClr val="0070C0"/>
              </a:solidFill>
              <a:latin typeface="微软雅黑"/>
              <a:ea typeface="微软雅黑"/>
              <a:sym typeface="微软雅黑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2.</a:t>
            </a:r>
            <a:r>
              <a:rPr lang="zh-CN" altLang="en-US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感到有危险马上拨打“</a:t>
            </a:r>
            <a:r>
              <a:rPr lang="en-US" altLang="zh-CN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110</a:t>
            </a:r>
            <a:r>
              <a:rPr lang="zh-CN" altLang="en-US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”报警</a:t>
            </a:r>
            <a:endParaRPr lang="en-US" altLang="zh-CN" b="1" dirty="0">
              <a:solidFill>
                <a:srgbClr val="0070C0"/>
              </a:solidFill>
              <a:latin typeface="微软雅黑"/>
              <a:ea typeface="微软雅黑"/>
              <a:sym typeface="微软雅黑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3.</a:t>
            </a:r>
            <a:r>
              <a:rPr lang="zh-CN" altLang="en-US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大声说：爸爸在睡觉，等爸爸醒了您再来吧！</a:t>
            </a:r>
            <a:endParaRPr lang="en-US" altLang="zh-CN" b="1" dirty="0">
              <a:solidFill>
                <a:srgbClr val="0070C0"/>
              </a:solidFill>
              <a:latin typeface="微软雅黑"/>
              <a:ea typeface="微软雅黑"/>
              <a:sym typeface="微软雅黑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4.</a:t>
            </a:r>
            <a:r>
              <a:rPr lang="zh-CN" altLang="en-US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透过猫眼向外面观察，记住陌生人的发型、长相、胖瘦和服装</a:t>
            </a:r>
            <a:endParaRPr lang="en-US" altLang="zh-CN" b="1" dirty="0">
              <a:solidFill>
                <a:srgbClr val="0070C0"/>
              </a:solidFill>
              <a:latin typeface="微软雅黑"/>
              <a:ea typeface="微软雅黑"/>
              <a:sym typeface="微软雅黑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……</a:t>
            </a:r>
            <a:endParaRPr lang="en-US" altLang="zh-CN" dirty="0">
              <a:solidFill>
                <a:srgbClr val="0070C0"/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endParaRPr lang="en-US" altLang="zh-CN" dirty="0">
              <a:latin typeface="微软雅黑"/>
              <a:ea typeface="微软雅黑"/>
              <a:sym typeface="微软雅黑"/>
            </a:endParaRPr>
          </a:p>
          <a:p>
            <a:endParaRPr lang="en-US" altLang="zh-CN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xmlns="" id="{7F4098D1-A9C0-4109-B030-B1613F6EF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52" y="226169"/>
            <a:ext cx="8760974" cy="643986"/>
          </a:xfrm>
          <a:solidFill>
            <a:schemeClr val="accent6"/>
          </a:solidFill>
        </p:spPr>
        <p:txBody>
          <a:bodyPr/>
          <a:lstStyle/>
          <a:p>
            <a:r>
              <a:rPr lang="en-US" altLang="zh-CN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活动一：有点警惕性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8933688-B8CA-4005-A947-E7AE5939A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293" y="955203"/>
            <a:ext cx="7886700" cy="1673107"/>
          </a:xfrm>
        </p:spPr>
        <p:txBody>
          <a:bodyPr/>
          <a:lstStyle/>
          <a:p>
            <a:endParaRPr lang="en-US" altLang="zh-CN" b="1" kern="0" dirty="0">
              <a:solidFill>
                <a:srgbClr val="DF9444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b="1" kern="0" dirty="0">
                <a:solidFill>
                  <a:srgbClr val="DF9444"/>
                </a:solidFill>
                <a:latin typeface="微软雅黑"/>
                <a:ea typeface="微软雅黑"/>
                <a:sym typeface="微软雅黑"/>
              </a:rPr>
              <a:t>思考与交流：</a:t>
            </a:r>
            <a:endParaRPr lang="en-US" altLang="zh-CN" b="1" kern="0" dirty="0">
              <a:solidFill>
                <a:srgbClr val="DF9444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b="1" kern="0" dirty="0">
                <a:solidFill>
                  <a:srgbClr val="DF9444"/>
                </a:solidFill>
                <a:latin typeface="微软雅黑"/>
                <a:ea typeface="微软雅黑"/>
                <a:sym typeface="微软雅黑"/>
              </a:rPr>
              <a:t>你最欣赏陈宇遇事后的什么表现？</a:t>
            </a:r>
            <a:endParaRPr lang="en-US" altLang="zh-CN" b="1" kern="0" dirty="0">
              <a:solidFill>
                <a:srgbClr val="DF9444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b="1" kern="0" dirty="0">
                <a:solidFill>
                  <a:srgbClr val="DF9444"/>
                </a:solidFill>
                <a:latin typeface="微软雅黑"/>
                <a:ea typeface="微软雅黑"/>
                <a:sym typeface="微软雅黑"/>
              </a:rPr>
              <a:t>如果你遇到类似的情况，会怎么处理呢？</a:t>
            </a:r>
            <a:endParaRPr lang="en-US" altLang="zh-CN" b="1" kern="0" dirty="0">
              <a:solidFill>
                <a:srgbClr val="DF9444"/>
              </a:solidFill>
              <a:latin typeface="微软雅黑"/>
              <a:ea typeface="微软雅黑"/>
              <a:sym typeface="微软雅黑"/>
            </a:endParaRPr>
          </a:p>
          <a:p>
            <a:pPr marL="0" indent="0">
              <a:buNone/>
            </a:pPr>
            <a:endParaRPr lang="en-US" altLang="zh-CN" b="1" kern="0" dirty="0">
              <a:solidFill>
                <a:srgbClr val="DF9444"/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b="1" kern="0" dirty="0">
              <a:solidFill>
                <a:srgbClr val="DF9444"/>
              </a:solidFill>
              <a:latin typeface="微软雅黑"/>
              <a:ea typeface="微软雅黑"/>
              <a:sym typeface="微软雅黑"/>
            </a:endParaRPr>
          </a:p>
          <a:p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="" id="{DFA572E4-88D2-431A-B4F3-0AAABDC51510}"/>
              </a:ext>
            </a:extLst>
          </p:cNvPr>
          <p:cNvSpPr txBox="1">
            <a:spLocks/>
          </p:cNvSpPr>
          <p:nvPr/>
        </p:nvSpPr>
        <p:spPr>
          <a:xfrm>
            <a:off x="132304" y="321014"/>
            <a:ext cx="8760974" cy="608136"/>
          </a:xfrm>
          <a:prstGeom prst="rect">
            <a:avLst/>
          </a:prstGeom>
          <a:solidFill>
            <a:schemeClr val="accent6"/>
          </a:solidFill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案例：智捉小偷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ADD1376-FA28-4517-A372-A7687081DD7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735" y="2508650"/>
            <a:ext cx="2510008" cy="1845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A84766E-644F-4D4A-B065-6CE81170B7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7660" y="2439252"/>
            <a:ext cx="2090054" cy="191455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6E38994-CEA7-4749-8207-441B36988F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439252"/>
            <a:ext cx="1456763" cy="165038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BC1D424-5ABE-4A8A-8D23-3FE1F838442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3227" y="2439252"/>
            <a:ext cx="1875025" cy="153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3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6636609-D0F4-4D10-AA92-443715F4FC8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7490" y="1984443"/>
            <a:ext cx="1865566" cy="2648280"/>
          </a:xfrm>
          <a:prstGeom prst="rect">
            <a:avLst/>
          </a:prstGeom>
        </p:spPr>
      </p:pic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xmlns="" id="{19D6271B-9107-4B35-94D8-7019DAF99AB8}"/>
              </a:ext>
            </a:extLst>
          </p:cNvPr>
          <p:cNvSpPr/>
          <p:nvPr/>
        </p:nvSpPr>
        <p:spPr>
          <a:xfrm>
            <a:off x="466927" y="1904190"/>
            <a:ext cx="5865779" cy="1765570"/>
          </a:xfrm>
          <a:prstGeom prst="wedgeRoundRectCallout">
            <a:avLst>
              <a:gd name="adj1" fmla="val 57028"/>
              <a:gd name="adj2" fmla="val 42252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6C6F5F5-F5A3-460F-91CA-A79156163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442" y="2038007"/>
            <a:ext cx="5383886" cy="1288853"/>
          </a:xfrm>
        </p:spPr>
        <p:txBody>
          <a:bodyPr/>
          <a:lstStyle/>
          <a:p>
            <a:r>
              <a:rPr lang="zh-CN" altLang="zh-CN" sz="23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不要随意给陌生人开门。</a:t>
            </a:r>
          </a:p>
          <a:p>
            <a:r>
              <a:rPr lang="zh-CN" altLang="zh-CN" sz="23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判断出有危险时及时拨打</a:t>
            </a:r>
            <a:r>
              <a:rPr lang="en-US" altLang="zh-CN" sz="23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110</a:t>
            </a:r>
            <a:r>
              <a:rPr lang="zh-CN" altLang="zh-CN" sz="23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报警。</a:t>
            </a:r>
          </a:p>
          <a:p>
            <a:r>
              <a:rPr lang="zh-CN" altLang="zh-CN" sz="2300" b="1" dirty="0">
                <a:solidFill>
                  <a:srgbClr val="FFFF00"/>
                </a:solidFill>
                <a:latin typeface="微软雅黑"/>
                <a:ea typeface="微软雅黑"/>
                <a:sym typeface="微软雅黑"/>
              </a:rPr>
              <a:t>在保护自己的前提下应对坏人。</a:t>
            </a:r>
          </a:p>
          <a:p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2D565276-061B-4917-BA7B-4FAFCAF1D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52" y="226169"/>
            <a:ext cx="8760974" cy="643986"/>
          </a:xfrm>
          <a:solidFill>
            <a:schemeClr val="accent6"/>
          </a:solidFill>
        </p:spPr>
        <p:txBody>
          <a:bodyPr/>
          <a:lstStyle/>
          <a:p>
            <a:r>
              <a:rPr lang="en-US" altLang="zh-CN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活动一：有点警惕性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19866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http://dpic.tiankong.com/vn/na/QJ6570458617.jpg?x-oss-process=style/670w">
            <a:extLst>
              <a:ext uri="{FF2B5EF4-FFF2-40B4-BE49-F238E27FC236}">
                <a16:creationId xmlns:a16="http://schemas.microsoft.com/office/drawing/2014/main" xmlns="" id="{56CD77B0-2302-4090-949E-96DBCE70B82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851" y="1160072"/>
            <a:ext cx="7434364" cy="33508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85334" y="2518442"/>
            <a:ext cx="589788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dirty="0">
                <a:latin typeface="微软雅黑"/>
                <a:ea typeface="微软雅黑"/>
                <a:sym typeface="微软雅黑"/>
              </a:rPr>
              <a:t>      情景剧：放学路上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xmlns="" id="{4BF54CA3-0705-437B-AE70-CFD6606BB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52" y="226169"/>
            <a:ext cx="8760974" cy="643986"/>
          </a:xfrm>
          <a:solidFill>
            <a:schemeClr val="accent6"/>
          </a:solidFill>
        </p:spPr>
        <p:txBody>
          <a:bodyPr/>
          <a:lstStyle/>
          <a:p>
            <a:r>
              <a:rPr lang="en-US" altLang="zh-CN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活动二：假如我是他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0E2888B-9EE5-40CE-BD10-BA17755DE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76" y="1064845"/>
            <a:ext cx="8603949" cy="127277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sz="2000" dirty="0">
                <a:latin typeface="微软雅黑"/>
                <a:ea typeface="微软雅黑"/>
                <a:sym typeface="微软雅黑"/>
              </a:rPr>
              <a:t>小组讨论：</a:t>
            </a:r>
            <a:endParaRPr lang="en-US" altLang="zh-CN" sz="2000" dirty="0">
              <a:latin typeface="微软雅黑"/>
              <a:ea typeface="微软雅黑"/>
              <a:sym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latin typeface="微软雅黑"/>
                <a:ea typeface="微软雅黑"/>
                <a:sym typeface="微软雅黑"/>
              </a:rPr>
              <a:t>        </a:t>
            </a:r>
            <a:r>
              <a:rPr lang="zh-CN" altLang="zh-CN" sz="2000" dirty="0">
                <a:latin typeface="微软雅黑"/>
                <a:ea typeface="微软雅黑"/>
                <a:sym typeface="微软雅黑"/>
              </a:rPr>
              <a:t>吴华失去了哪些识破骗局的机会？如果是你，你会怎样做？</a:t>
            </a:r>
            <a:endParaRPr lang="zh-CN" altLang="en-US" sz="2000" dirty="0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B8086E-4EDD-4E7A-8339-82457AF6E5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5789" y="2569108"/>
            <a:ext cx="3497246" cy="2468951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xmlns="" id="{C51C83CE-DC7D-42A3-9C20-DA04C32A7F7E}"/>
              </a:ext>
            </a:extLst>
          </p:cNvPr>
          <p:cNvSpPr txBox="1">
            <a:spLocks/>
          </p:cNvSpPr>
          <p:nvPr/>
        </p:nvSpPr>
        <p:spPr>
          <a:xfrm>
            <a:off x="110652" y="226169"/>
            <a:ext cx="8760974" cy="643986"/>
          </a:xfrm>
          <a:prstGeom prst="rect">
            <a:avLst/>
          </a:prstGeom>
          <a:solidFill>
            <a:schemeClr val="accent6"/>
          </a:solidFill>
        </p:spPr>
        <p:txBody>
          <a:bodyPr vert="horz" lIns="68580" tIns="34290" rIns="68580" bIns="3429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70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活动二：假如我是他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52502712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1110</Words>
  <Application>Microsoft Office PowerPoint</Application>
  <PresentationFormat>全屏显示(16:9)</PresentationFormat>
  <Paragraphs>86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第一PPT模板网-WWW.1PPT.COM​</vt:lpstr>
      <vt:lpstr>Office 主题</vt:lpstr>
      <vt:lpstr>第三单元  安全护我成长</vt:lpstr>
      <vt:lpstr>小游戏：猜一猜</vt:lpstr>
      <vt:lpstr>PowerPoint 演示文稿</vt:lpstr>
      <vt:lpstr> 活动一：有点警惕性</vt:lpstr>
      <vt:lpstr> 活动一：有点警惕性</vt:lpstr>
      <vt:lpstr>PowerPoint 演示文稿</vt:lpstr>
      <vt:lpstr> 活动一：有点警惕性</vt:lpstr>
      <vt:lpstr> 活动二：假如我是他</vt:lpstr>
      <vt:lpstr>PowerPoint 演示文稿</vt:lpstr>
      <vt:lpstr> 活动二：假如我是他</vt:lpstr>
      <vt:lpstr> 活动二：假如我是他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123</cp:lastModifiedBy>
  <cp:revision>83</cp:revision>
  <dcterms:created xsi:type="dcterms:W3CDTF">2016-06-01T06:51:51Z</dcterms:created>
  <dcterms:modified xsi:type="dcterms:W3CDTF">2020-12-04T02:11:58Z</dcterms:modified>
</cp:coreProperties>
</file>