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8" r:id="rId3"/>
    <p:sldId id="259" r:id="rId4"/>
    <p:sldId id="266" r:id="rId5"/>
    <p:sldId id="265" r:id="rId6"/>
    <p:sldId id="261" r:id="rId7"/>
    <p:sldId id="262" r:id="rId8"/>
    <p:sldId id="269" r:id="rId9"/>
    <p:sldId id="268" r:id="rId10"/>
    <p:sldId id="263" r:id="rId11"/>
    <p:sldId id="270" r:id="rId12"/>
    <p:sldId id="271" r:id="rId13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30" d="100"/>
          <a:sy n="130" d="100"/>
        </p:scale>
        <p:origin x="-1074" y="-34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EBC8C-FD63-4C60-97B1-9464E95E60B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4151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576F10-8C2F-41C1-91D8-348AF95AB30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945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35D1CE-54CD-4871-9C2A-0DFED6DE15C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33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3531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454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4570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322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65388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03909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85300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62765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2D654D-7440-4079-BD33-70D75842C7A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7102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33385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3749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690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0E1B96-6A4A-4717-BAA7-6488878F19C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57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7FA9F6-46AB-4E7D-94A5-4404B109C1F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4614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168B14-CCB1-471E-8644-5D6199EAE6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3813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C5818C-66F7-4754-9609-512A3CB6E4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6750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C68A6E-578A-4B7B-BEE1-FC5769AC85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5944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C35EB2-FA2C-4EDE-A9ED-43142B1C3C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4166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BD8EB5-A8AC-4D34-80FE-4BE19EDD998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9993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00151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CE5330-7C46-4707-9218-FEA53182D207}" type="datetimeFigureOut">
              <a:rPr lang="zh-CN" altLang="en-US"/>
              <a:pPr>
                <a:defRPr/>
              </a:pPr>
              <a:t>2020/12/4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EC0C3A0E-3168-4B8F-8F27-60B94642461C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2020/12/4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10434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1" descr="11120608_100515310000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04"/>
          <a:stretch>
            <a:fillRect/>
          </a:stretch>
        </p:blipFill>
        <p:spPr bwMode="auto">
          <a:xfrm>
            <a:off x="1191" y="0"/>
            <a:ext cx="9140428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1"/>
          <p:cNvSpPr txBox="1">
            <a:spLocks noChangeArrowheads="1"/>
          </p:cNvSpPr>
          <p:nvPr/>
        </p:nvSpPr>
        <p:spPr bwMode="auto">
          <a:xfrm>
            <a:off x="305526" y="2409732"/>
            <a:ext cx="5022558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3000" b="1" dirty="0">
                <a:latin typeface="微软雅黑"/>
                <a:ea typeface="微软雅黑"/>
                <a:sym typeface="微软雅黑"/>
              </a:rPr>
              <a:t>第</a:t>
            </a:r>
            <a:r>
              <a:rPr lang="en-US" altLang="zh-CN" sz="3000" b="1" dirty="0">
                <a:latin typeface="微软雅黑"/>
                <a:ea typeface="微软雅黑"/>
                <a:sym typeface="微软雅黑"/>
              </a:rPr>
              <a:t>2</a:t>
            </a:r>
            <a:r>
              <a:rPr lang="zh-CN" altLang="en-US" sz="3000" b="1" dirty="0">
                <a:latin typeface="微软雅黑"/>
                <a:ea typeface="微软雅黑"/>
                <a:sym typeface="微软雅黑"/>
              </a:rPr>
              <a:t>课时</a:t>
            </a:r>
          </a:p>
        </p:txBody>
      </p:sp>
      <p:sp>
        <p:nvSpPr>
          <p:cNvPr id="2052" name="矩形 1"/>
          <p:cNvSpPr>
            <a:spLocks noChangeArrowheads="1"/>
          </p:cNvSpPr>
          <p:nvPr/>
        </p:nvSpPr>
        <p:spPr bwMode="auto">
          <a:xfrm>
            <a:off x="472156" y="517300"/>
            <a:ext cx="7021115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000" dirty="0">
                <a:latin typeface="微软雅黑"/>
                <a:ea typeface="微软雅黑"/>
                <a:sym typeface="微软雅黑"/>
              </a:rPr>
              <a:t>三年级上册</a:t>
            </a:r>
            <a:r>
              <a:rPr lang="en-US" altLang="zh-CN" sz="2000" dirty="0">
                <a:latin typeface="微软雅黑"/>
                <a:ea typeface="微软雅黑"/>
                <a:sym typeface="微软雅黑"/>
              </a:rPr>
              <a:t>  </a:t>
            </a:r>
            <a:r>
              <a:rPr lang="zh-CN" altLang="en-US" sz="2000" dirty="0">
                <a:latin typeface="微软雅黑"/>
                <a:ea typeface="微软雅黑"/>
                <a:sym typeface="微软雅黑"/>
              </a:rPr>
              <a:t>第三单元</a:t>
            </a:r>
            <a:r>
              <a:rPr lang="en-US" altLang="zh-CN" sz="2000" dirty="0">
                <a:latin typeface="微软雅黑"/>
                <a:ea typeface="微软雅黑"/>
                <a:sym typeface="微软雅黑"/>
              </a:rPr>
              <a:t>《</a:t>
            </a:r>
            <a:r>
              <a:rPr lang="zh-CN" altLang="en-US" sz="2000" dirty="0">
                <a:latin typeface="微软雅黑"/>
                <a:ea typeface="微软雅黑"/>
                <a:sym typeface="微软雅黑"/>
              </a:rPr>
              <a:t>安全护我成长</a:t>
            </a:r>
            <a:r>
              <a:rPr lang="en-US" altLang="zh-CN" sz="2000" dirty="0">
                <a:latin typeface="微软雅黑"/>
                <a:ea typeface="微软雅黑"/>
                <a:sym typeface="微软雅黑"/>
              </a:rPr>
              <a:t> 》</a:t>
            </a:r>
            <a:endParaRPr lang="zh-CN" altLang="en-US" sz="1050" dirty="0">
              <a:latin typeface="微软雅黑"/>
              <a:ea typeface="微软雅黑"/>
              <a:sym typeface="微软雅黑"/>
            </a:endParaRPr>
          </a:p>
        </p:txBody>
      </p:sp>
      <p:sp>
        <p:nvSpPr>
          <p:cNvPr id="2053" name="文本框 1"/>
          <p:cNvSpPr txBox="1">
            <a:spLocks noChangeArrowheads="1"/>
          </p:cNvSpPr>
          <p:nvPr/>
        </p:nvSpPr>
        <p:spPr bwMode="auto">
          <a:xfrm>
            <a:off x="467544" y="1275609"/>
            <a:ext cx="4698522" cy="761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 eaLnBrk="0" hangingPunct="0"/>
            <a:r>
              <a:rPr lang="zh-CN" altLang="en-US" sz="4500" dirty="0">
                <a:latin typeface="微软雅黑"/>
                <a:ea typeface="微软雅黑"/>
                <a:sym typeface="微软雅黑"/>
              </a:rPr>
              <a:t>生命最宝贵</a:t>
            </a:r>
          </a:p>
        </p:txBody>
      </p:sp>
      <p:sp>
        <p:nvSpPr>
          <p:cNvPr id="6" name="矩形 5"/>
          <p:cNvSpPr/>
          <p:nvPr/>
        </p:nvSpPr>
        <p:spPr>
          <a:xfrm>
            <a:off x="617013" y="3597864"/>
            <a:ext cx="5670630" cy="42473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75" indent="-257175">
              <a:lnSpc>
                <a:spcPct val="110000"/>
              </a:lnSpc>
            </a:pPr>
            <a:r>
              <a:rPr lang="zh-CN" altLang="en-US" sz="2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00" kern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1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/>
          <a:stretch>
            <a:fillRect/>
          </a:stretch>
        </p:blipFill>
        <p:spPr bwMode="auto">
          <a:xfrm>
            <a:off x="0" y="-34529"/>
            <a:ext cx="9144000" cy="5212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770029" y="1545636"/>
            <a:ext cx="4658968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41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/>
                <a:ea typeface="微软雅黑"/>
                <a:sym typeface="微软雅黑"/>
              </a:rPr>
              <a:t>珍爱生命  健康成长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85102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2465789" y="996553"/>
            <a:ext cx="2321719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微软雅黑"/>
                <a:ea typeface="微软雅黑"/>
                <a:sym typeface="微软雅黑"/>
              </a:rPr>
              <a:t>莫莫玩火的故事</a:t>
            </a:r>
          </a:p>
        </p:txBody>
      </p:sp>
      <p:sp>
        <p:nvSpPr>
          <p:cNvPr id="3075" name="Rectangle 9"/>
          <p:cNvSpPr>
            <a:spLocks noChangeArrowheads="1"/>
          </p:cNvSpPr>
          <p:nvPr/>
        </p:nvSpPr>
        <p:spPr bwMode="auto">
          <a:xfrm>
            <a:off x="827584" y="1707654"/>
            <a:ext cx="7390110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思考：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微软雅黑"/>
                <a:ea typeface="微软雅黑"/>
                <a:sym typeface="微软雅黑"/>
              </a:rPr>
              <a:t>1</a:t>
            </a:r>
            <a:r>
              <a:rPr lang="en-US" altLang="zh-CN" sz="2100" b="1" dirty="0">
                <a:latin typeface="微软雅黑"/>
                <a:ea typeface="微软雅黑"/>
                <a:sym typeface="微软雅黑"/>
              </a:rPr>
              <a:t>.</a:t>
            </a:r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莫莫是个什么样的孩子？他做了一件什么事情？结果怎样？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微软雅黑"/>
                <a:ea typeface="微软雅黑"/>
                <a:sym typeface="微软雅黑"/>
              </a:rPr>
              <a:t>2</a:t>
            </a:r>
            <a:r>
              <a:rPr lang="en-US" altLang="zh-CN" sz="2100" b="1" dirty="0">
                <a:latin typeface="微软雅黑"/>
                <a:ea typeface="微软雅黑"/>
                <a:sym typeface="微软雅黑"/>
              </a:rPr>
              <a:t>.</a:t>
            </a:r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想象一下：受伤后他的心情怎么样？家人的心情怎么样？</a:t>
            </a:r>
          </a:p>
          <a:p>
            <a:pPr>
              <a:lnSpc>
                <a:spcPct val="150000"/>
              </a:lnSpc>
            </a:pPr>
            <a:r>
              <a:rPr lang="en-US" altLang="zh-CN" sz="2100" b="1" dirty="0" smtClean="0">
                <a:latin typeface="微软雅黑"/>
                <a:ea typeface="微软雅黑"/>
                <a:sym typeface="微软雅黑"/>
              </a:rPr>
              <a:t>3</a:t>
            </a:r>
            <a:r>
              <a:rPr lang="en-US" altLang="zh-CN" sz="2100" b="1" dirty="0">
                <a:latin typeface="微软雅黑"/>
                <a:ea typeface="微软雅黑"/>
                <a:sym typeface="微软雅黑"/>
              </a:rPr>
              <a:t>.</a:t>
            </a:r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在爱护自己身体方面，莫莫有哪些做得不好的地方？</a:t>
            </a:r>
          </a:p>
        </p:txBody>
      </p:sp>
      <p:sp>
        <p:nvSpPr>
          <p:cNvPr id="3076" name="Rectangle 1"/>
          <p:cNvSpPr>
            <a:spLocks noChangeArrowheads="1"/>
          </p:cNvSpPr>
          <p:nvPr/>
        </p:nvSpPr>
        <p:spPr bwMode="auto">
          <a:xfrm>
            <a:off x="4765" y="95169"/>
            <a:ext cx="5061347" cy="48474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29791"/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活动一、故事明理  揭示课题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"/>
          <p:cNvSpPr>
            <a:spLocks noChangeArrowheads="1"/>
          </p:cNvSpPr>
          <p:nvPr/>
        </p:nvSpPr>
        <p:spPr bwMode="auto">
          <a:xfrm>
            <a:off x="4763" y="95169"/>
            <a:ext cx="5020866" cy="48474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29791"/>
            <a:r>
              <a:rPr lang="zh-CN" altLang="en-US" sz="270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活动一、故事明理  揭示课题</a:t>
            </a:r>
          </a:p>
        </p:txBody>
      </p:sp>
      <p:sp>
        <p:nvSpPr>
          <p:cNvPr id="4" name="流程图: 预定义过程 3"/>
          <p:cNvSpPr/>
          <p:nvPr/>
        </p:nvSpPr>
        <p:spPr>
          <a:xfrm>
            <a:off x="1223963" y="1924052"/>
            <a:ext cx="7344966" cy="1350169"/>
          </a:xfrm>
          <a:prstGeom prst="flowChartPredefinedProcess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身体发肤，受之父母，不敢毁伤，孝之始也。</a:t>
            </a:r>
            <a:endParaRPr lang="en-US" altLang="zh-CN" sz="2100" dirty="0">
              <a:latin typeface="微软雅黑"/>
              <a:ea typeface="微软雅黑"/>
              <a:sym typeface="微软雅黑"/>
            </a:endParaRPr>
          </a:p>
          <a:p>
            <a:pPr algn="ctr">
              <a:defRPr/>
            </a:pPr>
            <a:r>
              <a:rPr lang="en-US" altLang="zh-CN" sz="2100" dirty="0">
                <a:latin typeface="微软雅黑"/>
                <a:ea typeface="微软雅黑"/>
                <a:sym typeface="微软雅黑"/>
              </a:rPr>
              <a:t>                        ——《</a:t>
            </a:r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孝经</a:t>
            </a:r>
            <a:r>
              <a:rPr lang="en-US" altLang="zh-CN" sz="2100" dirty="0">
                <a:latin typeface="微软雅黑"/>
                <a:ea typeface="微软雅黑"/>
                <a:sym typeface="微软雅黑"/>
              </a:rPr>
              <a:t>》</a:t>
            </a:r>
            <a:endParaRPr lang="zh-CN" altLang="en-US" sz="2100" dirty="0">
              <a:latin typeface="微软雅黑"/>
              <a:ea typeface="微软雅黑"/>
              <a:sym typeface="微软雅黑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https://timgsa.baidu.com/timg?image&amp;quality=80&amp;size=b9999_10000&amp;sec=1539207669797&amp;di=f20091113908b34255ed754f73a918ba&amp;imgtype=jpg&amp;src=http%3A%2F%2Fimg0.imgtn.bdimg.com%2Fit%2Fu%3D2755000285%2C3884382644%26fm%3D214%26gp%3D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5" b="6329"/>
          <a:stretch>
            <a:fillRect/>
          </a:stretch>
        </p:blipFill>
        <p:spPr bwMode="auto">
          <a:xfrm>
            <a:off x="4545810" y="1597819"/>
            <a:ext cx="3629025" cy="2477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11" descr="https://timgsa.baidu.com/timg?image&amp;quality=80&amp;size=b10000_10000&amp;sec=1539197949&amp;di=466c83a54c153c2adc931213bf2219ec&amp;src=http://pic19.nipic.com/20120306/5691508_123007301335_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8"/>
          <a:stretch>
            <a:fillRect/>
          </a:stretch>
        </p:blipFill>
        <p:spPr bwMode="auto">
          <a:xfrm>
            <a:off x="2533651" y="1597821"/>
            <a:ext cx="1889522" cy="23776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521494" y="665560"/>
            <a:ext cx="6750844" cy="90024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indent="228600" algn="just">
              <a:lnSpc>
                <a:spcPct val="150000"/>
              </a:lnSpc>
              <a:spcAft>
                <a:spcPts val="0"/>
              </a:spcAft>
              <a:defRPr/>
            </a:pPr>
            <a:r>
              <a:rPr lang="zh-CN" altLang="en-US" kern="100" dirty="0">
                <a:latin typeface="微软雅黑"/>
                <a:ea typeface="微软雅黑"/>
                <a:cs typeface="宋体" panose="02010600030101010101" pitchFamily="2" charset="-122"/>
                <a:sym typeface="微软雅黑"/>
              </a:rPr>
              <a:t>思考：</a:t>
            </a:r>
            <a:r>
              <a:rPr lang="zh-CN" altLang="zh-CN" kern="100" dirty="0">
                <a:latin typeface="微软雅黑"/>
                <a:ea typeface="微软雅黑"/>
                <a:cs typeface="宋体" panose="02010600030101010101" pitchFamily="2" charset="-122"/>
                <a:sym typeface="微软雅黑"/>
              </a:rPr>
              <a:t>在爱护自己的生命和身体方面，你有哪些做得好的地方？哪些做得不好的地方？</a:t>
            </a:r>
            <a:endParaRPr lang="zh-CN" altLang="zh-CN" kern="100" dirty="0">
              <a:latin typeface="微软雅黑"/>
              <a:ea typeface="微软雅黑"/>
              <a:cs typeface="Times New Roman" panose="02020603050405020304" pitchFamily="18" charset="0"/>
              <a:sym typeface="微软雅黑"/>
            </a:endParaRPr>
          </a:p>
        </p:txBody>
      </p:sp>
      <p:sp>
        <p:nvSpPr>
          <p:cNvPr id="5125" name="Rectangle 1"/>
          <p:cNvSpPr>
            <a:spLocks noChangeArrowheads="1"/>
          </p:cNvSpPr>
          <p:nvPr/>
        </p:nvSpPr>
        <p:spPr bwMode="auto">
          <a:xfrm>
            <a:off x="15483" y="163035"/>
            <a:ext cx="5020865" cy="48474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29791"/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活动一、故事明理  揭示课题</a:t>
            </a:r>
          </a:p>
        </p:txBody>
      </p:sp>
      <p:pic>
        <p:nvPicPr>
          <p:cNvPr id="5126" name="Picture 5" descr="timg?image&amp;quality=80&amp;size=b9999_10000&amp;sec=1537418414389&amp;di=7fe8f2d7be2bf0778fb69cda9ae18ad0&amp;imgtype=0&amp;src=http%3A%2F%2Fimgsrc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9" y="4125518"/>
            <a:ext cx="3105150" cy="1041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>
            <a:spLocks noChangeArrowheads="1"/>
          </p:cNvSpPr>
          <p:nvPr/>
        </p:nvSpPr>
        <p:spPr bwMode="auto">
          <a:xfrm>
            <a:off x="3275410" y="3910016"/>
            <a:ext cx="475178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>
                <a:solidFill>
                  <a:srgbClr val="0070C0"/>
                </a:solidFill>
                <a:latin typeface="微软雅黑"/>
                <a:ea typeface="微软雅黑"/>
                <a:sym typeface="微软雅黑"/>
              </a:rPr>
              <a:t>交流：通过这三个活动你有什么感受？</a:t>
            </a:r>
          </a:p>
        </p:txBody>
      </p:sp>
      <p:sp>
        <p:nvSpPr>
          <p:cNvPr id="6147" name="Rectangle 10"/>
          <p:cNvSpPr>
            <a:spLocks noChangeArrowheads="1"/>
          </p:cNvSpPr>
          <p:nvPr/>
        </p:nvSpPr>
        <p:spPr bwMode="auto">
          <a:xfrm>
            <a:off x="359569" y="844156"/>
            <a:ext cx="7992666" cy="2913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体验活动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1.</a:t>
            </a:r>
          </a:p>
          <a:p>
            <a:pPr>
              <a:lnSpc>
                <a:spcPct val="11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    要求：四位学生上台，第一位手、眼都可以用，第二位蒙上眼睛，第三位单臂背后，第四位双臂背后，用最快的速度将校服穿上，系上红领巾。</a:t>
            </a:r>
            <a:endParaRPr lang="en-US" altLang="zh-CN" sz="2100" b="1"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1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体验活动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2.</a:t>
            </a:r>
            <a:endParaRPr lang="zh-CN" altLang="en-US" sz="2100" b="1"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1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    要求：所有学生不能出声音，用手势告诉同桌：我们是好朋友。</a:t>
            </a:r>
          </a:p>
          <a:p>
            <a:pPr>
              <a:lnSpc>
                <a:spcPct val="11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体验活动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3.</a:t>
            </a:r>
            <a:endParaRPr lang="zh-CN" altLang="en-US" sz="2100" b="1">
              <a:latin typeface="微软雅黑"/>
              <a:ea typeface="微软雅黑"/>
              <a:sym typeface="微软雅黑"/>
            </a:endParaRPr>
          </a:p>
          <a:p>
            <a:pPr>
              <a:lnSpc>
                <a:spcPct val="11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    要求：所有学生蒙上眼睛，从书包里拿出老师指定的学习用品。</a:t>
            </a:r>
          </a:p>
        </p:txBody>
      </p:sp>
      <p:sp>
        <p:nvSpPr>
          <p:cNvPr id="6148" name="Rectangle 1"/>
          <p:cNvSpPr>
            <a:spLocks noChangeArrowheads="1"/>
          </p:cNvSpPr>
          <p:nvPr/>
        </p:nvSpPr>
        <p:spPr bwMode="auto">
          <a:xfrm>
            <a:off x="89298" y="89217"/>
            <a:ext cx="5022056" cy="48474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29791"/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活动二、活动体验，爱护身体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6"/>
          <p:cNvSpPr>
            <a:spLocks noChangeArrowheads="1"/>
          </p:cNvSpPr>
          <p:nvPr/>
        </p:nvSpPr>
        <p:spPr bwMode="auto">
          <a:xfrm>
            <a:off x="1277546" y="1437085"/>
            <a:ext cx="7021115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    据不完全统计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,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我国儿童的第一死因原因是意外伤害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,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每年有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10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万名儿童因为意外伤害而死亡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,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还有更多的孩子因伤害致残或需要入院治疗。</a:t>
            </a:r>
          </a:p>
          <a:p>
            <a:pPr algn="r">
              <a:lnSpc>
                <a:spcPct val="150000"/>
              </a:lnSpc>
            </a:pPr>
            <a:r>
              <a:rPr lang="en-US" altLang="zh-CN" sz="2100" b="1">
                <a:latin typeface="微软雅黑"/>
                <a:ea typeface="微软雅黑"/>
                <a:sym typeface="微软雅黑"/>
              </a:rPr>
              <a:t>——2018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年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8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月</a:t>
            </a:r>
            <a:r>
              <a:rPr lang="en-US" altLang="zh-CN" sz="2100" b="1">
                <a:latin typeface="微软雅黑"/>
                <a:ea typeface="微软雅黑"/>
                <a:sym typeface="微软雅黑"/>
              </a:rPr>
              <a:t>26</a:t>
            </a:r>
            <a:r>
              <a:rPr lang="zh-CN" altLang="en-US" sz="2100" b="1">
                <a:latin typeface="微软雅黑"/>
                <a:ea typeface="微软雅黑"/>
                <a:sym typeface="微软雅黑"/>
              </a:rPr>
              <a:t>日新闻</a:t>
            </a:r>
          </a:p>
        </p:txBody>
      </p:sp>
      <p:pic>
        <p:nvPicPr>
          <p:cNvPr id="7171" name="Picture 5" descr="timg?image&amp;quality=80&amp;size=b9999_10000&amp;sec=1537418414389&amp;di=7fe8f2d7be2bf0778fb69cda9ae18ad0&amp;imgtype=0&amp;src=http%3A%2F%2Fimgsrc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381" y="3802857"/>
            <a:ext cx="3995738" cy="13406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Rectangle 1"/>
          <p:cNvSpPr>
            <a:spLocks noChangeArrowheads="1"/>
          </p:cNvSpPr>
          <p:nvPr/>
        </p:nvSpPr>
        <p:spPr bwMode="auto">
          <a:xfrm>
            <a:off x="44058" y="276741"/>
            <a:ext cx="5020865" cy="48474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29791"/>
            <a:r>
              <a:rPr lang="zh-CN" altLang="en-US" sz="270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活动三、总结提升，珍惜生命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6"/>
          <p:cNvSpPr>
            <a:spLocks noChangeArrowheads="1"/>
          </p:cNvSpPr>
          <p:nvPr/>
        </p:nvSpPr>
        <p:spPr bwMode="auto">
          <a:xfrm>
            <a:off x="1277546" y="1437085"/>
            <a:ext cx="702111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>
                <a:latin typeface="微软雅黑"/>
                <a:ea typeface="微软雅黑"/>
                <a:sym typeface="微软雅黑"/>
              </a:rPr>
              <a:t>         </a:t>
            </a:r>
          </a:p>
        </p:txBody>
      </p:sp>
      <p:sp>
        <p:nvSpPr>
          <p:cNvPr id="8195" name="Rectangle 1"/>
          <p:cNvSpPr>
            <a:spLocks noChangeArrowheads="1"/>
          </p:cNvSpPr>
          <p:nvPr/>
        </p:nvSpPr>
        <p:spPr bwMode="auto">
          <a:xfrm>
            <a:off x="44058" y="276741"/>
            <a:ext cx="5020865" cy="484748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29791"/>
            <a:r>
              <a:rPr lang="zh-CN" altLang="en-US" sz="2700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活动三、总结提升，珍惜生命</a:t>
            </a:r>
          </a:p>
        </p:txBody>
      </p:sp>
      <p:sp>
        <p:nvSpPr>
          <p:cNvPr id="8196" name="文本框 7"/>
          <p:cNvSpPr txBox="1">
            <a:spLocks noChangeArrowheads="1"/>
          </p:cNvSpPr>
          <p:nvPr/>
        </p:nvSpPr>
        <p:spPr bwMode="auto">
          <a:xfrm>
            <a:off x="684610" y="1113235"/>
            <a:ext cx="7775972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    想一想：</a:t>
            </a:r>
            <a:r>
              <a:rPr lang="zh-CN" altLang="zh-CN" sz="2100" dirty="0">
                <a:latin typeface="微软雅黑"/>
                <a:ea typeface="微软雅黑"/>
                <a:sym typeface="微软雅黑"/>
              </a:rPr>
              <a:t>壁虎的尾巴砍断了，隔一段时间，又长出新的尾巴。</a:t>
            </a:r>
            <a:r>
              <a:rPr lang="en-US" altLang="zh-CN" sz="2100" dirty="0">
                <a:latin typeface="微软雅黑"/>
                <a:ea typeface="微软雅黑"/>
                <a:sym typeface="微软雅黑"/>
              </a:rPr>
              <a:t>    </a:t>
            </a:r>
            <a:r>
              <a:rPr lang="zh-CN" altLang="zh-CN" sz="2100" dirty="0">
                <a:latin typeface="微软雅黑"/>
                <a:ea typeface="微软雅黑"/>
                <a:sym typeface="微软雅黑"/>
              </a:rPr>
              <a:t>树枝被砍断，还能长出新绿纸条，萌发新芽。我们有同学玩游戏可以有十条命，</a:t>
            </a:r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失去一条还有九条。</a:t>
            </a:r>
            <a:r>
              <a:rPr lang="zh-CN" altLang="zh-CN" sz="2100" dirty="0">
                <a:latin typeface="微软雅黑"/>
                <a:ea typeface="微软雅黑"/>
                <a:sym typeface="微软雅黑"/>
              </a:rPr>
              <a:t>电视上还可以实现“穿越”</a:t>
            </a:r>
            <a:r>
              <a:rPr lang="zh-CN" altLang="en-US" sz="2100" dirty="0">
                <a:latin typeface="微软雅黑"/>
                <a:ea typeface="微软雅黑"/>
                <a:sym typeface="微软雅黑"/>
              </a:rPr>
              <a:t>。</a:t>
            </a:r>
            <a:r>
              <a:rPr lang="zh-CN" altLang="zh-CN" sz="2100" dirty="0">
                <a:latin typeface="微软雅黑"/>
                <a:ea typeface="微软雅黑"/>
                <a:sym typeface="微软雅黑"/>
              </a:rPr>
              <a:t>有同学认为，生命没什么？失去了还可以重来？你同意吗</a:t>
            </a:r>
            <a:r>
              <a:rPr lang="zh-CN" altLang="zh-CN" sz="2100" dirty="0" smtClean="0">
                <a:latin typeface="微软雅黑"/>
                <a:ea typeface="微软雅黑"/>
                <a:sym typeface="微软雅黑"/>
              </a:rPr>
              <a:t>？</a:t>
            </a:r>
            <a:endParaRPr lang="zh-CN" altLang="zh-CN" sz="2100" dirty="0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8197" name="图片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44" y="3088483"/>
            <a:ext cx="3078956" cy="2053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/>
          <a:stretch>
            <a:fillRect/>
          </a:stretch>
        </p:blipFill>
        <p:spPr bwMode="auto">
          <a:xfrm>
            <a:off x="0" y="-34527"/>
            <a:ext cx="9144000" cy="5178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875552" y="1545636"/>
            <a:ext cx="6447919" cy="700192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41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/>
                <a:ea typeface="微软雅黑"/>
                <a:sym typeface="微软雅黑"/>
              </a:rPr>
              <a:t>生命对于每个人，仅有一次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AutoShape 7" descr="9k="/>
          <p:cNvSpPr>
            <a:spLocks noChangeAspect="1" noChangeArrowheads="1"/>
          </p:cNvSpPr>
          <p:nvPr/>
        </p:nvSpPr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sp>
        <p:nvSpPr>
          <p:cNvPr id="10242" name="AutoShape 9" descr="9k="/>
          <p:cNvSpPr>
            <a:spLocks noChangeAspect="1" noChangeArrowheads="1"/>
          </p:cNvSpPr>
          <p:nvPr/>
        </p:nvSpPr>
        <p:spPr bwMode="auto">
          <a:xfrm>
            <a:off x="4457700" y="2457450"/>
            <a:ext cx="2286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微软雅黑"/>
              <a:ea typeface="微软雅黑"/>
              <a:sym typeface="微软雅黑"/>
            </a:endParaRPr>
          </a:p>
        </p:txBody>
      </p:sp>
      <p:pic>
        <p:nvPicPr>
          <p:cNvPr id="10243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656" y="1410892"/>
            <a:ext cx="3062288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1"/>
          <p:cNvSpPr>
            <a:spLocks noChangeArrowheads="1"/>
          </p:cNvSpPr>
          <p:nvPr/>
        </p:nvSpPr>
        <p:spPr bwMode="auto">
          <a:xfrm>
            <a:off x="89297" y="218860"/>
            <a:ext cx="5509022" cy="438582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 anchor="ctr">
            <a:spAutoFit/>
          </a:bodyPr>
          <a:lstStyle/>
          <a:p>
            <a:pPr indent="229791"/>
            <a:r>
              <a:rPr lang="zh-CN" altLang="en-US" sz="24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阅读角</a:t>
            </a:r>
            <a:r>
              <a:rPr lang="en-US" altLang="zh-CN" sz="24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《</a:t>
            </a:r>
            <a:r>
              <a:rPr lang="zh-CN" altLang="en-US" sz="24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妞妞</a:t>
            </a:r>
            <a:r>
              <a:rPr lang="en-US" altLang="zh-CN" sz="24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》——</a:t>
            </a:r>
            <a:r>
              <a:rPr lang="zh-CN" altLang="en-US" sz="2400" b="1" dirty="0">
                <a:solidFill>
                  <a:schemeClr val="bg1"/>
                </a:solidFill>
                <a:latin typeface="微软雅黑"/>
                <a:ea typeface="微软雅黑"/>
                <a:sym typeface="微软雅黑"/>
              </a:rPr>
              <a:t>一个父亲的札记</a:t>
            </a:r>
          </a:p>
        </p:txBody>
      </p:sp>
      <p:sp>
        <p:nvSpPr>
          <p:cNvPr id="10245" name="文本框 4"/>
          <p:cNvSpPr txBox="1">
            <a:spLocks noChangeArrowheads="1"/>
          </p:cNvSpPr>
          <p:nvPr/>
        </p:nvSpPr>
        <p:spPr bwMode="auto">
          <a:xfrm>
            <a:off x="322660" y="1383508"/>
            <a:ext cx="436364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 b="1" dirty="0">
                <a:latin typeface="微软雅黑"/>
                <a:ea typeface="微软雅黑"/>
                <a:sym typeface="微软雅黑"/>
              </a:rPr>
              <a:t>   文中的父亲失去了孩子，你从札记中体会到父亲的哪些感情？</a:t>
            </a:r>
          </a:p>
        </p:txBody>
      </p:sp>
      <p:sp>
        <p:nvSpPr>
          <p:cNvPr id="10246" name="文本框 6"/>
          <p:cNvSpPr txBox="1">
            <a:spLocks noChangeArrowheads="1"/>
          </p:cNvSpPr>
          <p:nvPr/>
        </p:nvSpPr>
        <p:spPr bwMode="auto">
          <a:xfrm>
            <a:off x="5760248" y="3543301"/>
            <a:ext cx="194429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1500" b="1">
                <a:latin typeface="微软雅黑"/>
                <a:ea typeface="微软雅黑"/>
                <a:sym typeface="微软雅黑"/>
              </a:rPr>
              <a:t>周国平和女儿妞妞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847</Words>
  <Application>Microsoft Office PowerPoint</Application>
  <PresentationFormat>全屏显示(16:9)</PresentationFormat>
  <Paragraphs>48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Calibri</vt:lpstr>
      <vt:lpstr>微软雅黑</vt:lpstr>
      <vt:lpstr>Arial Rounded MT Bold</vt:lpstr>
      <vt:lpstr>黑体</vt:lpstr>
      <vt:lpstr>仿宋</vt:lpstr>
      <vt:lpstr>楷体</vt:lpstr>
      <vt:lpstr>隶书</vt:lpstr>
      <vt:lpstr>Times New Roman</vt:lpstr>
      <vt:lpstr>华文琥珀</vt:lpstr>
      <vt:lpstr>Arial Unicode MS</vt:lpstr>
      <vt:lpstr>第一PPT模板网-WWW.1PPT.COM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123</cp:lastModifiedBy>
  <cp:revision>93</cp:revision>
  <dcterms:created xsi:type="dcterms:W3CDTF">2018-09-10T09:12:08Z</dcterms:created>
  <dcterms:modified xsi:type="dcterms:W3CDTF">2020-12-04T01:10:24Z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