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1"/>
  </p:notesMasterIdLst>
  <p:handoutMasterIdLst>
    <p:handoutMasterId r:id="rId22"/>
  </p:handoutMasterIdLst>
  <p:sldIdLst>
    <p:sldId id="277" r:id="rId3"/>
    <p:sldId id="278" r:id="rId4"/>
    <p:sldId id="344" r:id="rId5"/>
    <p:sldId id="368" r:id="rId6"/>
    <p:sldId id="369" r:id="rId7"/>
    <p:sldId id="367" r:id="rId8"/>
    <p:sldId id="370" r:id="rId9"/>
    <p:sldId id="371" r:id="rId10"/>
    <p:sldId id="372" r:id="rId11"/>
    <p:sldId id="373" r:id="rId12"/>
    <p:sldId id="374" r:id="rId13"/>
    <p:sldId id="361" r:id="rId14"/>
    <p:sldId id="375" r:id="rId15"/>
    <p:sldId id="376" r:id="rId16"/>
    <p:sldId id="377" r:id="rId17"/>
    <p:sldId id="378" r:id="rId18"/>
    <p:sldId id="279" r:id="rId19"/>
    <p:sldId id="379" r:id="rId2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C708"/>
    <a:srgbClr val="DAAC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0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78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阿里巴巴普惠体 R" panose="00020600040101010101" pitchFamily="18" charset="-122"/>
              </a:rPr>
              <a:t>2020/10/12</a:t>
            </a:fld>
            <a:endParaRPr lang="zh-CN" altLang="en-US">
              <a:ea typeface="阿里巴巴普惠体 R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阿里巴巴普惠体 R" panose="00020600040101010101" pitchFamily="18" charset="-122"/>
              </a:rPr>
              <a:t>‹#›</a:t>
            </a:fld>
            <a:endParaRPr lang="zh-CN" altLang="en-US"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7503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fld id="{ECDE1382-F125-4AA8-A762-B227166E6A75}" type="datetimeFigureOut">
              <a:rPr lang="zh-CN" altLang="en-US" smtClean="0"/>
              <a:t>2020/10/12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defRPr>
            </a:lvl1pPr>
          </a:lstStyle>
          <a:p>
            <a:fld id="{7C86DD54-95B1-40D7-9969-2C94E55F4C86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3406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阿里巴巴普惠体 R" panose="00020600040101010101" pitchFamily="18" charset="-122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阿里巴巴普惠体 R" panose="00020600040101010101" pitchFamily="18" charset="-122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阿里巴巴普惠体 R" panose="00020600040101010101" pitchFamily="18" charset="-122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阿里巴巴普惠体 R" panose="00020600040101010101" pitchFamily="18" charset="-122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阿里巴巴普惠体 R" panose="00020600040101010101" pitchFamily="18" charset="-122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86DD54-95B1-40D7-9969-2C94E55F4C8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86DD54-95B1-40D7-9969-2C94E55F4C8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86DD54-95B1-40D7-9969-2C94E55F4C8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BAE28C-3D3E-4DF5-86CA-388958D9FF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1097150" y="-460877"/>
            <a:ext cx="5073840" cy="3171684"/>
          </a:xfrm>
          <a:custGeom>
            <a:avLst/>
            <a:gdLst>
              <a:gd name="connsiteX0" fmla="*/ 0 w 6765120"/>
              <a:gd name="connsiteY0" fmla="*/ 0 h 4228912"/>
              <a:gd name="connsiteX1" fmla="*/ 6765120 w 6765120"/>
              <a:gd name="connsiteY1" fmla="*/ 0 h 4228912"/>
              <a:gd name="connsiteX2" fmla="*/ 6765120 w 6765120"/>
              <a:gd name="connsiteY2" fmla="*/ 4228912 h 4228912"/>
              <a:gd name="connsiteX3" fmla="*/ 0 w 6765120"/>
              <a:gd name="connsiteY3" fmla="*/ 4228912 h 422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5120" h="4228912">
                <a:moveTo>
                  <a:pt x="0" y="0"/>
                </a:moveTo>
                <a:lnTo>
                  <a:pt x="6765120" y="0"/>
                </a:lnTo>
                <a:lnTo>
                  <a:pt x="6765120" y="4228912"/>
                </a:lnTo>
                <a:lnTo>
                  <a:pt x="0" y="4228912"/>
                </a:lnTo>
                <a:close/>
              </a:path>
            </a:pathLst>
          </a:custGeom>
          <a:pattFill prst="ltDnDiag">
            <a:fgClr>
              <a:schemeClr val="accent1"/>
            </a:fgClr>
            <a:bgClr>
              <a:schemeClr val="bg1"/>
            </a:bgClr>
          </a:patt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lvl1pPr>
              <a:defRPr lang="en-ID" sz="2700"/>
            </a:lvl1pPr>
          </a:lstStyle>
          <a:p>
            <a:pPr marL="0" lvl="0" algn="ctr"/>
            <a:endParaRPr lang="en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580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6365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5200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770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29"/>
          <p:cNvSpPr/>
          <p:nvPr userDrawn="1"/>
        </p:nvSpPr>
        <p:spPr>
          <a:xfrm rot="2174325" flipH="1" flipV="1">
            <a:off x="302370" y="286276"/>
            <a:ext cx="481832" cy="481832"/>
          </a:xfrm>
          <a:prstGeom prst="ellipse">
            <a:avLst/>
          </a:prstGeom>
          <a:gradFill>
            <a:gsLst>
              <a:gs pos="0">
                <a:srgbClr val="FFCA08"/>
              </a:gs>
              <a:gs pos="100000">
                <a:srgbClr val="FFCA08">
                  <a:lumMod val="75000"/>
                </a:srgbClr>
              </a:gs>
            </a:gsLst>
            <a:lin ang="360000" scaled="0"/>
          </a:gradFill>
          <a:ln w="17145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+mn-ea"/>
              <a:cs typeface="阿里巴巴普惠体 R" panose="00020600040101010101" pitchFamily="18" charset="-122"/>
            </a:endParaRPr>
          </a:p>
        </p:txBody>
      </p:sp>
      <p:sp>
        <p:nvSpPr>
          <p:cNvPr id="17" name="Oval 29"/>
          <p:cNvSpPr/>
          <p:nvPr userDrawn="1"/>
        </p:nvSpPr>
        <p:spPr>
          <a:xfrm rot="2174325" flipH="1" flipV="1">
            <a:off x="566242" y="585554"/>
            <a:ext cx="232196" cy="232196"/>
          </a:xfrm>
          <a:prstGeom prst="ellipse">
            <a:avLst/>
          </a:prstGeom>
          <a:gradFill>
            <a:gsLst>
              <a:gs pos="0">
                <a:srgbClr val="FFCA08"/>
              </a:gs>
              <a:gs pos="100000">
                <a:srgbClr val="FFCA08">
                  <a:lumMod val="75000"/>
                </a:srgbClr>
              </a:gs>
            </a:gsLst>
            <a:lin ang="360000" scaled="0"/>
          </a:gradFill>
          <a:ln w="28575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+mn-ea"/>
              <a:cs typeface="阿里巴巴普惠体 R" panose="00020600040101010101" pitchFamily="18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981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532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501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4658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185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38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193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978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997090" y="1189435"/>
            <a:ext cx="4103967" cy="25336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819275" y="1026054"/>
            <a:ext cx="5819775" cy="3327842"/>
          </a:xfrm>
          <a:prstGeom prst="rect">
            <a:avLst/>
          </a:prstGeom>
        </p:spPr>
      </p:pic>
      <p:sp>
        <p:nvSpPr>
          <p:cNvPr id="27" name="Oval 26"/>
          <p:cNvSpPr/>
          <p:nvPr/>
        </p:nvSpPr>
        <p:spPr>
          <a:xfrm rot="10800000" flipH="1" flipV="1">
            <a:off x="2379409" y="1948714"/>
            <a:ext cx="1021547" cy="102154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id-ID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Freeform: Shape 27"/>
          <p:cNvSpPr/>
          <p:nvPr/>
        </p:nvSpPr>
        <p:spPr bwMode="auto">
          <a:xfrm flipH="1">
            <a:off x="2673490" y="2242793"/>
            <a:ext cx="433388" cy="433388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>
              <a:defRPr/>
            </a:pPr>
            <a:endParaRPr lang="en-ID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 rot="3600000">
            <a:off x="3811638" y="1085912"/>
            <a:ext cx="595263" cy="1197611"/>
            <a:chOff x="5453242" y="4073795"/>
            <a:chExt cx="793684" cy="1596814"/>
          </a:xfrm>
        </p:grpSpPr>
        <p:sp>
          <p:nvSpPr>
            <p:cNvPr id="30" name="Oval 29"/>
            <p:cNvSpPr/>
            <p:nvPr/>
          </p:nvSpPr>
          <p:spPr>
            <a:xfrm rot="20174325" flipH="1" flipV="1">
              <a:off x="5453242" y="4073795"/>
              <a:ext cx="793684" cy="79368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" scaled="0"/>
            </a:gradFill>
            <a:ln w="171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 rot="15029040" flipH="1" flipV="1">
              <a:off x="5711526" y="5393491"/>
              <a:ext cx="277118" cy="2771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" scaled="0"/>
            </a:gradFill>
            <a:ln w="171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442792" y="2341372"/>
            <a:ext cx="4372183" cy="1010348"/>
            <a:chOff x="1830700" y="2752280"/>
            <a:chExt cx="5829577" cy="1347131"/>
          </a:xfrm>
        </p:grpSpPr>
        <p:sp>
          <p:nvSpPr>
            <p:cNvPr id="37" name="矩形 36"/>
            <p:cNvSpPr/>
            <p:nvPr/>
          </p:nvSpPr>
          <p:spPr bwMode="auto">
            <a:xfrm>
              <a:off x="1830700" y="2752280"/>
              <a:ext cx="5710786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342900">
                <a:defRPr/>
              </a:pPr>
              <a:r>
                <a:rPr lang="en-US" altLang="zh-CN" sz="3300" b="1" kern="100" dirty="0">
                  <a:cs typeface="+mn-ea"/>
                  <a:sym typeface="+mn-lt"/>
                </a:rPr>
                <a:t>25.3 </a:t>
              </a:r>
              <a:r>
                <a:rPr lang="zh-CN" altLang="en-US" sz="3300" b="1" kern="100" dirty="0">
                  <a:cs typeface="+mn-ea"/>
                  <a:sym typeface="+mn-lt"/>
                </a:rPr>
                <a:t>用频率估计概率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4187561" y="3730079"/>
              <a:ext cx="3472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342900"/>
              <a:r>
                <a:rPr lang="zh-CN" altLang="en-US" sz="1200" dirty="0">
                  <a:cs typeface="+mn-ea"/>
                  <a:sym typeface="+mn-lt"/>
                </a:rPr>
                <a:t>人教版 数学九年级上册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1830700" y="3577843"/>
              <a:ext cx="5710787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</p:grpSp>
      <p:sp>
        <p:nvSpPr>
          <p:cNvPr id="40" name="矩形 39"/>
          <p:cNvSpPr/>
          <p:nvPr/>
        </p:nvSpPr>
        <p:spPr bwMode="auto">
          <a:xfrm>
            <a:off x="6024181" y="1922630"/>
            <a:ext cx="270170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r" defTabSz="342900">
              <a:defRPr/>
            </a:pPr>
            <a:r>
              <a:rPr lang="zh-CN" altLang="en-US" sz="2100" b="1" kern="100" dirty="0">
                <a:cs typeface="+mn-ea"/>
                <a:sym typeface="+mn-lt"/>
              </a:rPr>
              <a:t>第二十五章 概率初步</a:t>
            </a:r>
          </a:p>
        </p:txBody>
      </p:sp>
      <p:sp>
        <p:nvSpPr>
          <p:cNvPr id="42" name="矩形: 圆角 41"/>
          <p:cNvSpPr/>
          <p:nvPr/>
        </p:nvSpPr>
        <p:spPr>
          <a:xfrm>
            <a:off x="7968389" y="278187"/>
            <a:ext cx="846585" cy="246975"/>
          </a:xfrm>
          <a:prstGeom prst="roundRect">
            <a:avLst>
              <a:gd name="adj" fmla="val 0"/>
            </a:avLst>
          </a:prstGeom>
          <a:solidFill>
            <a:srgbClr val="FBC708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dist">
              <a:defRPr/>
            </a:pPr>
            <a:endParaRPr lang="zh-CN" altLang="en-US" sz="9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24403" y="4046568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3"/>
          <p:cNvGraphicFramePr>
            <a:graphicFrameLocks noGrp="1"/>
          </p:cNvGraphicFramePr>
          <p:nvPr/>
        </p:nvGraphicFramePr>
        <p:xfrm>
          <a:off x="881719" y="1397911"/>
          <a:ext cx="4457699" cy="343959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836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51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289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4629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柑橘总质量 </a:t>
                      </a: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n / </a:t>
                      </a:r>
                      <a:r>
                        <a:rPr kumimoji="0" lang="zh-CN" altLang="en-US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千克</a:t>
                      </a:r>
                      <a:endParaRPr kumimoji="0" lang="zh-CN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损坏柑橘质量 </a:t>
                      </a: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m / </a:t>
                      </a:r>
                      <a:r>
                        <a:rPr kumimoji="0" lang="zh-CN" altLang="en-US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千克</a:t>
                      </a:r>
                      <a:endParaRPr kumimoji="0" lang="zh-CN" altLang="en-US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/>
                    <a:p>
                      <a:endParaRPr lang="zh-CN" sz="1400">
                        <a:cs typeface="阿里巴巴普惠体 R" panose="00020600040101010101" pitchFamily="18" charset="-122"/>
                      </a:endParaRPr>
                    </a:p>
                  </a:txBody>
                  <a:tcPr marL="90000" marR="90000" marT="46808" marB="46808" anchor="ctr" anchorCtr="1" horzOverflow="overflow">
                    <a:blipFill>
                      <a:blip r:embed="rId4"/>
                      <a:stretch>
                        <a:fillRect l="-157784" t="-676" r="-528" b="-415541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6497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50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5.50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0.110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6497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100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10.50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0.105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6497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150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15.15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6497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200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19.42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6497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250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24.25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76497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300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30.93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6497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350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35.32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76497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400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39.24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76497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450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44.57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76497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500</a:t>
                      </a:r>
                      <a:endParaRPr kumimoji="0" lang="en-US" altLang="zh-CN" sz="1200" b="0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51.54</a:t>
                      </a:r>
                      <a:endParaRPr kumimoji="0" lang="en-US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8" marB="46808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59892" y="935880"/>
            <a:ext cx="5215458" cy="3154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下面是一张随机抽取抽样调查表，请补全表中空缺。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00700" y="1358437"/>
            <a:ext cx="3136900" cy="33932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cs typeface="+mn-ea"/>
                <a:sym typeface="+mn-lt"/>
              </a:rPr>
              <a:t>          随着柑橘质量的增加，柑橘损坏率越来越稳定</a:t>
            </a:r>
            <a:r>
              <a:rPr lang="en-US" altLang="zh-CN" sz="1800" b="1" dirty="0">
                <a:cs typeface="+mn-ea"/>
                <a:sym typeface="+mn-lt"/>
              </a:rPr>
              <a:t>,</a:t>
            </a:r>
            <a:r>
              <a:rPr lang="zh-CN" altLang="en-US" sz="1800" b="1" dirty="0">
                <a:cs typeface="+mn-ea"/>
                <a:sym typeface="+mn-lt"/>
              </a:rPr>
              <a:t>柑橘总质量为</a:t>
            </a:r>
            <a:r>
              <a:rPr lang="en-US" altLang="zh-CN" sz="1800" b="1" dirty="0">
                <a:cs typeface="+mn-ea"/>
                <a:sym typeface="+mn-lt"/>
              </a:rPr>
              <a:t>500kg</a:t>
            </a:r>
            <a:r>
              <a:rPr lang="zh-CN" altLang="en-US" sz="1800" b="1" dirty="0">
                <a:cs typeface="+mn-ea"/>
                <a:sym typeface="+mn-lt"/>
              </a:rPr>
              <a:t>时损坏概率为</a:t>
            </a:r>
            <a:r>
              <a:rPr lang="en-US" altLang="zh-CN" sz="1800" b="1" dirty="0">
                <a:cs typeface="+mn-ea"/>
                <a:sym typeface="+mn-lt"/>
              </a:rPr>
              <a:t>_________</a:t>
            </a:r>
            <a:r>
              <a:rPr lang="zh-CN" altLang="en-US" sz="1800" b="1" dirty="0">
                <a:cs typeface="+mn-ea"/>
                <a:sym typeface="+mn-lt"/>
              </a:rPr>
              <a:t>，于是可以估计柑橘损耗概率为</a:t>
            </a:r>
            <a:r>
              <a:rPr lang="en-US" altLang="zh-CN" sz="1800" b="1" dirty="0">
                <a:cs typeface="+mn-ea"/>
                <a:sym typeface="+mn-lt"/>
              </a:rPr>
              <a:t>__________</a:t>
            </a:r>
            <a:r>
              <a:rPr lang="zh-CN" altLang="en-US" sz="1800" b="1" dirty="0">
                <a:cs typeface="+mn-ea"/>
                <a:sym typeface="+mn-lt"/>
              </a:rPr>
              <a:t>（保留</a:t>
            </a:r>
            <a:r>
              <a:rPr lang="en-US" altLang="zh-CN" sz="1800" b="1" dirty="0">
                <a:cs typeface="+mn-ea"/>
                <a:sym typeface="+mn-lt"/>
              </a:rPr>
              <a:t>1</a:t>
            </a:r>
            <a:r>
              <a:rPr lang="zh-CN" altLang="en-US" sz="1800" b="1" dirty="0">
                <a:cs typeface="+mn-ea"/>
                <a:sym typeface="+mn-lt"/>
              </a:rPr>
              <a:t>位小数），由此可知完好概率为</a:t>
            </a:r>
            <a:r>
              <a:rPr lang="en-US" altLang="zh-CN" sz="1800" b="1" dirty="0">
                <a:cs typeface="+mn-ea"/>
                <a:sym typeface="+mn-lt"/>
              </a:rPr>
              <a:t>___________.</a:t>
            </a:r>
            <a:endParaRPr lang="zh-CN" altLang="en-US" sz="1800" b="1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75350" y="2658040"/>
            <a:ext cx="7937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solidFill>
                  <a:srgbClr val="FF0000"/>
                </a:solidFill>
                <a:cs typeface="+mn-ea"/>
                <a:sym typeface="+mn-lt"/>
              </a:rPr>
              <a:t>0.103</a:t>
            </a:r>
            <a:endParaRPr lang="zh-CN" altLang="en-US" sz="15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51751" y="3091168"/>
            <a:ext cx="7937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solidFill>
                  <a:srgbClr val="FF0000"/>
                </a:solidFill>
                <a:cs typeface="+mn-ea"/>
                <a:sym typeface="+mn-lt"/>
              </a:rPr>
              <a:t>0.1</a:t>
            </a:r>
            <a:endParaRPr lang="zh-CN" altLang="en-US" sz="15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54876" y="3894642"/>
            <a:ext cx="7937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solidFill>
                  <a:srgbClr val="FF0000"/>
                </a:solidFill>
                <a:cs typeface="+mn-ea"/>
                <a:sym typeface="+mn-lt"/>
              </a:rPr>
              <a:t>0.9</a:t>
            </a:r>
            <a:endParaRPr lang="zh-CN" altLang="en-US" sz="15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00524" y="2599437"/>
            <a:ext cx="83629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0.101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00524" y="2880866"/>
            <a:ext cx="83629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0.097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199731" y="3162295"/>
            <a:ext cx="83629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0.097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199731" y="3443725"/>
            <a:ext cx="83629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0.103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99732" y="3725154"/>
            <a:ext cx="83629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0.101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199732" y="4006583"/>
            <a:ext cx="83629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0.098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199732" y="4288012"/>
            <a:ext cx="83629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0.099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199732" y="4569439"/>
            <a:ext cx="83629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dirty="0">
                <a:cs typeface="+mn-ea"/>
                <a:sym typeface="+mn-lt"/>
              </a:rPr>
              <a:t>0.103</a:t>
            </a:r>
          </a:p>
        </p:txBody>
      </p:sp>
      <p:sp>
        <p:nvSpPr>
          <p:cNvPr id="22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情景引入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 Box 9">
                <a:extLst/>
              </p:cNvPr>
              <p:cNvSpPr txBox="1">
                <a:spLocks noChangeArrowheads="1"/>
              </p:cNvSpPr>
              <p:nvPr/>
            </p:nvSpPr>
            <p:spPr bwMode="auto">
              <a:xfrm>
                <a:off x="1295400" y="1457632"/>
                <a:ext cx="6553200" cy="25181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68580" tIns="34290" rIns="68580" bIns="34290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defTabSz="685783">
                  <a:lnSpc>
                    <a:spcPct val="150000"/>
                  </a:lnSpc>
                </a:pPr>
                <a:r>
                  <a:rPr lang="zh-CN" altLang="en-US" sz="2400" b="1" dirty="0">
                    <a:latin typeface="+mn-lt"/>
                    <a:cs typeface="+mn-ea"/>
                    <a:sym typeface="+mn-lt"/>
                  </a:rPr>
                  <a:t>解：设每千克柑橘的售价为x元，</a:t>
                </a:r>
                <a:endParaRPr lang="en-US" altLang="zh-CN" sz="2400" b="1" dirty="0">
                  <a:latin typeface="+mn-lt"/>
                  <a:cs typeface="+mn-ea"/>
                  <a:sym typeface="+mn-lt"/>
                </a:endParaRPr>
              </a:p>
              <a:p>
                <a:pPr algn="ctr" defTabSz="685783">
                  <a:lnSpc>
                    <a:spcPct val="150000"/>
                  </a:lnSpc>
                </a:pPr>
                <a:r>
                  <a:rPr lang="zh-CN" altLang="en-US" sz="2400" b="1" dirty="0">
                    <a:latin typeface="+mn-lt"/>
                    <a:cs typeface="+mn-ea"/>
                    <a:sym typeface="+mn-lt"/>
                  </a:rPr>
                  <a:t>则</a:t>
                </a:r>
                <a:r>
                  <a:rPr lang="zh-CN" altLang="en-US" sz="2400" dirty="0">
                    <a:latin typeface="+mn-lt"/>
                    <a:cs typeface="+mn-ea"/>
                    <a:sym typeface="+mn-lt"/>
                  </a:rPr>
                  <a:t>（</a:t>
                </a:r>
                <a:r>
                  <a:rPr lang="en-US" altLang="zh-CN" sz="2400" dirty="0">
                    <a:latin typeface="+mn-lt"/>
                    <a:cs typeface="+mn-ea"/>
                    <a:sym typeface="+mn-lt"/>
                  </a:rPr>
                  <a:t>x-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en-US" altLang="zh-CN" sz="2400" i="1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2×10000</m:t>
                        </m:r>
                      </m:num>
                      <m:den>
                        <m:r>
                          <a:rPr lang="en-US" altLang="zh-CN" sz="2400" i="1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10000×0.9</m:t>
                        </m:r>
                      </m:den>
                    </m:f>
                  </m:oMath>
                </a14:m>
                <a:r>
                  <a:rPr lang="zh-CN" altLang="en-US" sz="2400" dirty="0">
                    <a:latin typeface="+mn-lt"/>
                    <a:cs typeface="+mn-ea"/>
                    <a:sym typeface="+mn-lt"/>
                  </a:rPr>
                  <a:t>）</a:t>
                </a:r>
                <a:r>
                  <a:rPr lang="en-US" altLang="zh-CN" sz="2400" dirty="0">
                    <a:latin typeface="+mn-lt"/>
                    <a:cs typeface="+mn-ea"/>
                    <a:sym typeface="+mn-lt"/>
                  </a:rPr>
                  <a:t>×9000=5000</a:t>
                </a:r>
              </a:p>
              <a:p>
                <a:pPr algn="ctr" defTabSz="685783">
                  <a:lnSpc>
                    <a:spcPct val="150000"/>
                  </a:lnSpc>
                </a:pPr>
                <a:r>
                  <a:rPr lang="zh-CN" altLang="en-US" sz="2400" dirty="0">
                    <a:latin typeface="+mn-lt"/>
                    <a:cs typeface="+mn-ea"/>
                    <a:sym typeface="+mn-lt"/>
                  </a:rPr>
                  <a:t>解得，</a:t>
                </a:r>
                <a:r>
                  <a:rPr lang="en-US" altLang="zh-CN" sz="2400" dirty="0">
                    <a:latin typeface="+mn-lt"/>
                    <a:cs typeface="+mn-ea"/>
                    <a:sym typeface="+mn-lt"/>
                  </a:rPr>
                  <a:t>x</a:t>
                </a:r>
                <a:r>
                  <a:rPr lang="zh-CN" altLang="en-US" sz="2400" dirty="0">
                    <a:latin typeface="+mn-lt"/>
                    <a:cs typeface="+mn-ea"/>
                    <a:sym typeface="+mn-lt"/>
                  </a:rPr>
                  <a:t>≈</a:t>
                </a:r>
                <a:r>
                  <a:rPr lang="en-US" altLang="zh-CN" sz="2400" dirty="0">
                    <a:latin typeface="+mn-lt"/>
                    <a:cs typeface="+mn-ea"/>
                    <a:sym typeface="+mn-lt"/>
                  </a:rPr>
                  <a:t>2.8</a:t>
                </a:r>
              </a:p>
              <a:p>
                <a:pPr algn="ctr" defTabSz="685783">
                  <a:lnSpc>
                    <a:spcPct val="150000"/>
                  </a:lnSpc>
                </a:pPr>
                <a:r>
                  <a:rPr lang="zh-CN" altLang="en-US" sz="2400" dirty="0">
                    <a:latin typeface="+mn-lt"/>
                    <a:cs typeface="+mn-ea"/>
                    <a:sym typeface="+mn-lt"/>
                  </a:rPr>
                  <a:t>答：当每千克售价为</a:t>
                </a:r>
                <a:r>
                  <a:rPr lang="en-US" altLang="zh-CN" sz="2400" dirty="0">
                    <a:latin typeface="+mn-lt"/>
                    <a:cs typeface="+mn-ea"/>
                    <a:sym typeface="+mn-lt"/>
                  </a:rPr>
                  <a:t>2.8</a:t>
                </a:r>
                <a:r>
                  <a:rPr lang="zh-CN" altLang="en-US" sz="2400" dirty="0">
                    <a:latin typeface="+mn-lt"/>
                    <a:cs typeface="+mn-ea"/>
                    <a:sym typeface="+mn-lt"/>
                  </a:rPr>
                  <a:t>元时可获利</a:t>
                </a:r>
                <a:r>
                  <a:rPr lang="en-US" altLang="zh-CN" sz="2400" dirty="0">
                    <a:latin typeface="+mn-lt"/>
                    <a:cs typeface="+mn-ea"/>
                    <a:sym typeface="+mn-lt"/>
                  </a:rPr>
                  <a:t>5000</a:t>
                </a:r>
                <a:r>
                  <a:rPr lang="zh-CN" altLang="en-US" sz="2400" dirty="0">
                    <a:latin typeface="+mn-lt"/>
                    <a:cs typeface="+mn-ea"/>
                    <a:sym typeface="+mn-lt"/>
                  </a:rPr>
                  <a:t>元</a:t>
                </a:r>
              </a:p>
            </p:txBody>
          </p:sp>
        </mc:Choice>
        <mc:Fallback xmlns="">
          <p:sp>
            <p:nvSpPr>
              <p:cNvPr id="8" name="Text 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7200" y="1943509"/>
                <a:ext cx="8737600" cy="3295582"/>
              </a:xfrm>
              <a:prstGeom prst="rect">
                <a:avLst/>
              </a:prstGeom>
              <a:blipFill rotWithShape="1">
                <a:blip r:embed="rId4"/>
                <a:stretch>
                  <a:fillRect b="-518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  <a:cs typeface="阿里巴巴普惠体 R" panose="00020600040101010101" pitchFamily="18" charset="-122"/>
                  </a:rPr>
                  <a:t> </a:t>
                </a:r>
                <a:endParaRPr lang="zh-CN" altLang="en-US">
                  <a:noFill/>
                  <a:cs typeface="阿里巴巴普惠体 R" panose="00020600040101010101" pitchFamily="18" charset="-122"/>
                </a:endParaRPr>
              </a:p>
            </p:txBody>
          </p:sp>
        </mc:Fallback>
      </mc:AlternateContent>
      <p:sp>
        <p:nvSpPr>
          <p:cNvPr id="9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情景引入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4084" y="761447"/>
            <a:ext cx="8252916" cy="450123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en-US" altLang="zh-CN" sz="1800" kern="100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zh-CN" sz="1800" kern="100" dirty="0">
                <a:solidFill>
                  <a:prstClr val="black"/>
                </a:solidFill>
                <a:cs typeface="+mn-ea"/>
                <a:sym typeface="+mn-lt"/>
              </a:rPr>
              <a:t>下表是一个机器人做</a:t>
            </a:r>
            <a:r>
              <a:rPr lang="en-US" altLang="zh-CN" sz="1800" kern="100" dirty="0">
                <a:solidFill>
                  <a:prstClr val="black"/>
                </a:solidFill>
                <a:cs typeface="+mn-ea"/>
                <a:sym typeface="+mn-lt"/>
              </a:rPr>
              <a:t>9999</a:t>
            </a:r>
            <a:r>
              <a:rPr lang="zh-CN" altLang="zh-CN" sz="1800" kern="100" dirty="0">
                <a:solidFill>
                  <a:prstClr val="black"/>
                </a:solidFill>
                <a:cs typeface="+mn-ea"/>
                <a:sym typeface="+mn-lt"/>
              </a:rPr>
              <a:t>次</a:t>
            </a:r>
            <a:r>
              <a:rPr lang="en-US" altLang="zh-CN" sz="1800" kern="100" dirty="0">
                <a:solidFill>
                  <a:prstClr val="black"/>
                </a:solidFill>
                <a:cs typeface="+mn-ea"/>
                <a:sym typeface="+mn-lt"/>
              </a:rPr>
              <a:t>“</a:t>
            </a:r>
            <a:r>
              <a:rPr lang="zh-CN" altLang="zh-CN" sz="1800" kern="100" dirty="0">
                <a:solidFill>
                  <a:prstClr val="black"/>
                </a:solidFill>
                <a:cs typeface="+mn-ea"/>
                <a:sym typeface="+mn-lt"/>
              </a:rPr>
              <a:t>抛硬币</a:t>
            </a:r>
            <a:r>
              <a:rPr lang="en-US" altLang="zh-CN" sz="1800" kern="100" dirty="0">
                <a:solidFill>
                  <a:prstClr val="black"/>
                </a:solidFill>
                <a:cs typeface="+mn-ea"/>
                <a:sym typeface="+mn-lt"/>
              </a:rPr>
              <a:t>”</a:t>
            </a:r>
            <a:r>
              <a:rPr lang="zh-CN" altLang="zh-CN" sz="1800" kern="100" dirty="0">
                <a:solidFill>
                  <a:prstClr val="black"/>
                </a:solidFill>
                <a:cs typeface="+mn-ea"/>
                <a:sym typeface="+mn-lt"/>
              </a:rPr>
              <a:t>游戏时记录下的出现正面的频数和频率．</a:t>
            </a:r>
            <a:endParaRPr lang="en-US" altLang="zh-CN" sz="1800" kern="100" dirty="0">
              <a:solidFill>
                <a:prstClr val="black"/>
              </a:solidFill>
              <a:cs typeface="+mn-ea"/>
              <a:sym typeface="+mn-lt"/>
            </a:endParaRPr>
          </a:p>
          <a:p>
            <a:pPr fontAlgn="ctr">
              <a:lnSpc>
                <a:spcPct val="150000"/>
              </a:lnSpc>
            </a:pPr>
            <a:endParaRPr lang="en-US" altLang="zh-CN" sz="1800" kern="100" dirty="0">
              <a:solidFill>
                <a:prstClr val="black"/>
              </a:solidFill>
              <a:cs typeface="+mn-ea"/>
              <a:sym typeface="+mn-lt"/>
            </a:endParaRPr>
          </a:p>
          <a:p>
            <a:pPr fontAlgn="ctr">
              <a:lnSpc>
                <a:spcPct val="150000"/>
              </a:lnSpc>
            </a:pPr>
            <a:endParaRPr lang="en-US" altLang="zh-CN" sz="1800" kern="100" dirty="0">
              <a:solidFill>
                <a:prstClr val="black"/>
              </a:solidFill>
              <a:cs typeface="+mn-ea"/>
              <a:sym typeface="+mn-lt"/>
            </a:endParaRPr>
          </a:p>
          <a:p>
            <a:pPr fontAlgn="ctr">
              <a:lnSpc>
                <a:spcPct val="150000"/>
              </a:lnSpc>
            </a:pPr>
            <a:endParaRPr lang="en-US" altLang="zh-CN" sz="1800" kern="100" dirty="0">
              <a:solidFill>
                <a:prstClr val="black"/>
              </a:solidFill>
              <a:cs typeface="+mn-ea"/>
              <a:sym typeface="+mn-lt"/>
            </a:endParaRPr>
          </a:p>
          <a:p>
            <a:pPr fontAlgn="ctr"/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(1)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由这张频数和频率表可知，机器人抛掷完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次时，得到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次正面，正面出现的频率是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20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％，那么，也就是说机器人抛掷完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次后，得到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______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次反面，反面出现的频率是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______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；</a:t>
            </a:r>
          </a:p>
          <a:p>
            <a:pPr fontAlgn="ctr"/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(2)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由这张频数和频率表可知，机器人抛掷完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9999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次时，得到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______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次正面，正面出现的频率是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______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；那么，也就是说机器人抛掷完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9999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次时，得到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______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次反面，反面出现的频率是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______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；</a:t>
            </a:r>
          </a:p>
          <a:p>
            <a:pPr fontAlgn="ctr"/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(3)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请你估计一下，抛这枚硬币，正面出现的概率是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______</a:t>
            </a:r>
            <a:r>
              <a:rPr lang="zh-CN" altLang="zh-CN" sz="1800" dirty="0">
                <a:solidFill>
                  <a:prstClr val="black"/>
                </a:solidFill>
                <a:cs typeface="+mn-ea"/>
                <a:sym typeface="+mn-lt"/>
              </a:rPr>
              <a:t>．</a:t>
            </a:r>
          </a:p>
          <a:p>
            <a:pPr fontAlgn="ctr">
              <a:lnSpc>
                <a:spcPct val="150000"/>
              </a:lnSpc>
            </a:pPr>
            <a:endParaRPr lang="en-US" altLang="zh-CN" sz="1800" kern="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927744"/>
              </p:ext>
            </p:extLst>
          </p:nvPr>
        </p:nvGraphicFramePr>
        <p:xfrm>
          <a:off x="840634" y="1631799"/>
          <a:ext cx="7465514" cy="10401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561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3248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905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12788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抛掷结果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5</a:t>
                      </a:r>
                      <a:r>
                        <a:rPr lang="zh-CN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次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50</a:t>
                      </a:r>
                      <a:r>
                        <a:rPr lang="zh-CN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次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300</a:t>
                      </a:r>
                      <a:r>
                        <a:rPr lang="zh-CN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次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800</a:t>
                      </a:r>
                      <a:r>
                        <a:rPr lang="zh-CN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次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3200</a:t>
                      </a:r>
                      <a:r>
                        <a:rPr lang="zh-CN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次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6000</a:t>
                      </a:r>
                      <a:r>
                        <a:rPr lang="zh-CN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次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9999</a:t>
                      </a:r>
                      <a:r>
                        <a:rPr lang="zh-CN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次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出现正面的频数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1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31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135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408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1580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2980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5006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出现正面的频率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20</a:t>
                      </a:r>
                      <a:r>
                        <a:rPr lang="zh-CN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％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62</a:t>
                      </a:r>
                      <a:r>
                        <a:rPr lang="zh-CN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％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45</a:t>
                      </a:r>
                      <a:r>
                        <a:rPr lang="zh-CN" sz="11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％</a:t>
                      </a:r>
                      <a:endParaRPr lang="zh-CN" sz="11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51</a:t>
                      </a:r>
                      <a:r>
                        <a:rPr lang="zh-CN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％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49.4</a:t>
                      </a:r>
                      <a:r>
                        <a:rPr lang="zh-CN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％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49.7</a:t>
                      </a:r>
                      <a:r>
                        <a:rPr lang="zh-CN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％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50.1</a:t>
                      </a:r>
                      <a:r>
                        <a:rPr lang="zh-CN" sz="11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％</a:t>
                      </a:r>
                      <a:endParaRPr lang="zh-CN" sz="11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432551" y="3103051"/>
            <a:ext cx="7937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cs typeface="+mn-ea"/>
                <a:sym typeface="+mn-lt"/>
              </a:rPr>
              <a:t>4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23397" y="3378220"/>
            <a:ext cx="7937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cs typeface="+mn-ea"/>
                <a:sym typeface="+mn-lt"/>
              </a:rPr>
              <a:t>80%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41219" y="3641741"/>
            <a:ext cx="7937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cs typeface="+mn-ea"/>
                <a:sym typeface="+mn-lt"/>
              </a:rPr>
              <a:t>5006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33318" y="3941824"/>
            <a:ext cx="7937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cs typeface="+mn-ea"/>
                <a:sym typeface="+mn-lt"/>
              </a:rPr>
              <a:t>50.1%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92091" y="4211463"/>
            <a:ext cx="7937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cs typeface="+mn-ea"/>
                <a:sym typeface="+mn-lt"/>
              </a:rPr>
              <a:t>49.9%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46452" y="3941824"/>
            <a:ext cx="7937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cs typeface="+mn-ea"/>
                <a:sym typeface="+mn-lt"/>
              </a:rPr>
              <a:t>4993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20097" y="4516360"/>
            <a:ext cx="7937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cs typeface="+mn-ea"/>
                <a:sym typeface="+mn-lt"/>
              </a:rPr>
              <a:t>50%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课堂测试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>
                <a:extLst/>
              </p:cNvPr>
              <p:cNvSpPr/>
              <p:nvPr/>
            </p:nvSpPr>
            <p:spPr>
              <a:xfrm>
                <a:off x="619125" y="907528"/>
                <a:ext cx="7905750" cy="1800493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pPr defTabSz="685783" fontAlgn="ctr">
                  <a:lnSpc>
                    <a:spcPct val="250000"/>
                  </a:lnSpc>
                </a:pPr>
                <a:r>
                  <a:rPr lang="en-US" altLang="zh-CN" sz="1500" kern="100" dirty="0">
                    <a:solidFill>
                      <a:prstClr val="black"/>
                    </a:solidFill>
                    <a:cs typeface="+mn-ea"/>
                    <a:sym typeface="+mn-lt"/>
                  </a:rPr>
                  <a:t>2.</a:t>
                </a:r>
                <a:r>
                  <a:rPr lang="zh-CN" altLang="zh-CN" sz="1500" kern="100" dirty="0">
                    <a:solidFill>
                      <a:prstClr val="black"/>
                    </a:solidFill>
                    <a:cs typeface="+mn-ea"/>
                    <a:sym typeface="+mn-lt"/>
                  </a:rPr>
                  <a:t> 在一个不透明的袋中装有黑色和红色两种颜色的球共</a:t>
                </a:r>
                <a14:m>
                  <m:oMath xmlns:m="http://schemas.openxmlformats.org/officeDocument/2006/math">
                    <m:r>
                      <a:rPr lang="en-US" altLang="zh-CN" sz="1500" i="1" kern="10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+mn-ea"/>
                        <a:sym typeface="+mn-lt"/>
                      </a:rPr>
                      <m:t>15</m:t>
                    </m:r>
                  </m:oMath>
                </a14:m>
                <a:r>
                  <a:rPr lang="zh-CN" altLang="zh-CN" sz="1500" kern="100" dirty="0">
                    <a:solidFill>
                      <a:prstClr val="black"/>
                    </a:solidFill>
                    <a:cs typeface="+mn-ea"/>
                    <a:sym typeface="+mn-lt"/>
                  </a:rPr>
                  <a:t>个，每个球触颜色外都相同，每次摇匀后随即摸出一个球，记下颜色后再放回袋中，通过大量重复摸球实验后，发现摸到黑球的频率稳定于</a:t>
                </a:r>
                <a14:m>
                  <m:oMath xmlns:m="http://schemas.openxmlformats.org/officeDocument/2006/math">
                    <m:r>
                      <a:rPr lang="en-US" altLang="zh-CN" sz="1500" i="1" kern="100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+mn-ea"/>
                        <a:sym typeface="+mn-lt"/>
                      </a:rPr>
                      <m:t>0.6</m:t>
                    </m:r>
                  </m:oMath>
                </a14:m>
                <a:r>
                  <a:rPr lang="zh-CN" altLang="zh-CN" sz="1500" kern="100" dirty="0">
                    <a:solidFill>
                      <a:prstClr val="black"/>
                    </a:solidFill>
                    <a:cs typeface="+mn-ea"/>
                    <a:sym typeface="+mn-lt"/>
                  </a:rPr>
                  <a:t>，则可估计这个袋中红球的个数约为</a:t>
                </a:r>
                <a:r>
                  <a:rPr lang="en-US" altLang="zh-CN" sz="1500" kern="100" dirty="0">
                    <a:solidFill>
                      <a:prstClr val="black"/>
                    </a:solidFill>
                    <a:cs typeface="+mn-ea"/>
                    <a:sym typeface="+mn-lt"/>
                  </a:rPr>
                  <a:t>__________</a:t>
                </a:r>
                <a:r>
                  <a:rPr lang="zh-CN" altLang="zh-CN" sz="1500" kern="100" dirty="0">
                    <a:solidFill>
                      <a:prstClr val="black"/>
                    </a:solidFill>
                    <a:cs typeface="+mn-ea"/>
                    <a:sym typeface="+mn-lt"/>
                  </a:rPr>
                  <a:t>．</a:t>
                </a:r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500" y="1210037"/>
                <a:ext cx="10541000" cy="2285241"/>
              </a:xfrm>
              <a:prstGeom prst="rect">
                <a:avLst/>
              </a:prstGeom>
              <a:blipFill rotWithShape="1">
                <a:blip r:embed="rId4"/>
                <a:stretch>
                  <a:fillRect l="-578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  <a:cs typeface="阿里巴巴普惠体 R" panose="00020600040101010101" pitchFamily="18" charset="-122"/>
                  </a:rPr>
                  <a:t> </a:t>
                </a:r>
                <a:endParaRPr lang="zh-CN" altLang="en-US">
                  <a:noFill/>
                  <a:cs typeface="阿里巴巴普惠体 R" panose="00020600040101010101" pitchFamily="18" charset="-122"/>
                </a:endParaRP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/>
              </p:cNvPr>
              <p:cNvSpPr/>
              <p:nvPr/>
            </p:nvSpPr>
            <p:spPr>
              <a:xfrm>
                <a:off x="619125" y="3050828"/>
                <a:ext cx="5486400" cy="1454244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pPr defTabSz="685783" fontAlgn="ctr">
                  <a:lnSpc>
                    <a:spcPct val="200000"/>
                  </a:lnSpc>
                </a:pPr>
                <a:r>
                  <a:rPr lang="zh-CN" altLang="zh-CN" sz="1500" kern="100" dirty="0">
                    <a:cs typeface="+mn-ea"/>
                    <a:sym typeface="+mn-lt"/>
                  </a:rPr>
                  <a:t>【答案】</a:t>
                </a:r>
                <a14:m>
                  <m:oMath xmlns:m="http://schemas.openxmlformats.org/officeDocument/2006/math">
                    <m:r>
                      <a:rPr lang="en-US" altLang="zh-CN" sz="1500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6</m:t>
                    </m:r>
                  </m:oMath>
                </a14:m>
                <a:endParaRPr lang="zh-CN" altLang="zh-CN" sz="1500" kern="100" dirty="0">
                  <a:cs typeface="+mn-ea"/>
                  <a:sym typeface="+mn-lt"/>
                </a:endParaRPr>
              </a:p>
              <a:p>
                <a:pPr defTabSz="685783" fontAlgn="ctr">
                  <a:lnSpc>
                    <a:spcPct val="200000"/>
                  </a:lnSpc>
                </a:pPr>
                <a:r>
                  <a:rPr lang="zh-CN" altLang="zh-CN" sz="1500" kern="100" dirty="0">
                    <a:cs typeface="+mn-ea"/>
                    <a:sym typeface="+mn-lt"/>
                  </a:rPr>
                  <a:t>【详解】</a:t>
                </a:r>
              </a:p>
              <a:p>
                <a:pPr defTabSz="685783" fontAlgn="ctr">
                  <a:lnSpc>
                    <a:spcPct val="200000"/>
                  </a:lnSpc>
                </a:pPr>
                <a:r>
                  <a:rPr lang="zh-CN" altLang="zh-CN" sz="1500" kern="100" dirty="0">
                    <a:cs typeface="+mn-ea"/>
                    <a:sym typeface="+mn-lt"/>
                  </a:rPr>
                  <a:t>解：黑球个数为：</a:t>
                </a:r>
                <a14:m>
                  <m:oMath xmlns:m="http://schemas.openxmlformats.org/officeDocument/2006/math">
                    <m:r>
                      <a:rPr lang="en-US" altLang="zh-CN" sz="1500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15×0.6=9</m:t>
                    </m:r>
                  </m:oMath>
                </a14:m>
                <a:r>
                  <a:rPr lang="zh-CN" altLang="zh-CN" sz="1500" kern="100" dirty="0">
                    <a:cs typeface="+mn-ea"/>
                    <a:sym typeface="+mn-lt"/>
                  </a:rPr>
                  <a:t>，红球个数：</a:t>
                </a:r>
                <a14:m>
                  <m:oMath xmlns:m="http://schemas.openxmlformats.org/officeDocument/2006/math">
                    <m:r>
                      <a:rPr lang="en-US" altLang="zh-CN" sz="1500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15−9=6</m:t>
                    </m:r>
                  </m:oMath>
                </a14:m>
                <a:r>
                  <a:rPr lang="en-US" altLang="zh-CN" sz="1500" kern="100" dirty="0">
                    <a:cs typeface="+mn-ea"/>
                    <a:sym typeface="+mn-lt"/>
                  </a:rPr>
                  <a:t>.</a:t>
                </a:r>
                <a:endParaRPr lang="zh-CN" altLang="zh-CN" sz="1500" kern="100" dirty="0">
                  <a:cs typeface="+mn-ea"/>
                  <a:sym typeface="+mn-lt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500" y="4067771"/>
                <a:ext cx="7315200" cy="1938992"/>
              </a:xfrm>
              <a:prstGeom prst="rect">
                <a:avLst/>
              </a:prstGeom>
              <a:blipFill rotWithShape="1">
                <a:blip r:embed="rId5"/>
                <a:stretch>
                  <a:fillRect l="-833" b="-47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  <a:cs typeface="阿里巴巴普惠体 R" panose="00020600040101010101" pitchFamily="18" charset="-122"/>
                  </a:rPr>
                  <a:t> </a:t>
                </a:r>
                <a:endParaRPr lang="zh-CN" altLang="en-US">
                  <a:noFill/>
                  <a:cs typeface="阿里巴巴普惠体 R" panose="00020600040101010101" pitchFamily="18" charset="-122"/>
                </a:endParaRPr>
              </a:p>
            </p:txBody>
          </p:sp>
        </mc:Fallback>
      </mc:AlternateContent>
      <p:sp>
        <p:nvSpPr>
          <p:cNvPr id="8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课堂测试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812247"/>
            <a:ext cx="7738566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ctr">
              <a:lnSpc>
                <a:spcPct val="200000"/>
              </a:lnSpc>
            </a:pPr>
            <a:r>
              <a:rPr lang="en-US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3.</a:t>
            </a:r>
            <a:r>
              <a:rPr lang="zh-CN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有五个面的石块，每个面上分别标记</a:t>
            </a:r>
            <a:r>
              <a:rPr lang="en-US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1</a:t>
            </a:r>
            <a:r>
              <a:rPr lang="zh-CN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en-US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en-US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en-US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4</a:t>
            </a:r>
            <a:r>
              <a:rPr lang="zh-CN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en-US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5</a:t>
            </a:r>
            <a:r>
              <a:rPr lang="zh-CN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，现随机投掷</a:t>
            </a:r>
            <a:r>
              <a:rPr lang="en-US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100</a:t>
            </a:r>
            <a:r>
              <a:rPr lang="zh-CN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次，每个面落在地面上的次数如下表，估计石块标记</a:t>
            </a:r>
            <a:r>
              <a:rPr lang="en-US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3</a:t>
            </a:r>
            <a:r>
              <a:rPr lang="zh-CN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的面落在地面上的概率是</a:t>
            </a:r>
            <a:r>
              <a:rPr lang="en-US" altLang="zh-CN" sz="1500" kern="100" dirty="0">
                <a:solidFill>
                  <a:prstClr val="black"/>
                </a:solidFill>
                <a:cs typeface="+mn-ea"/>
                <a:sym typeface="+mn-lt"/>
              </a:rPr>
              <a:t>______.</a:t>
            </a:r>
            <a:endParaRPr lang="zh-CN" altLang="zh-CN" sz="1500" kern="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14845" y="1977621"/>
          <a:ext cx="6206196" cy="8305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343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43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436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436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436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436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1529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石块的面</a:t>
                      </a:r>
                      <a:endParaRPr lang="zh-CN" sz="12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1</a:t>
                      </a:r>
                      <a:endParaRPr lang="zh-CN" sz="12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2</a:t>
                      </a:r>
                      <a:endParaRPr lang="zh-CN" sz="12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3</a:t>
                      </a:r>
                      <a:endParaRPr lang="zh-CN" sz="12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4</a:t>
                      </a:r>
                      <a:endParaRPr lang="zh-CN" sz="12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5</a:t>
                      </a:r>
                      <a:endParaRPr lang="zh-CN" sz="12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529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频数</a:t>
                      </a:r>
                      <a:endParaRPr lang="zh-CN" sz="12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17</a:t>
                      </a:r>
                      <a:endParaRPr lang="zh-CN" sz="12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28</a:t>
                      </a:r>
                      <a:endParaRPr lang="zh-CN" sz="12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15</a:t>
                      </a:r>
                      <a:endParaRPr lang="zh-CN" sz="12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16</a:t>
                      </a:r>
                      <a:endParaRPr lang="zh-CN" sz="1200" kern="10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cs typeface="阿里巴巴普惠体 R" panose="00020600040101010101" pitchFamily="18" charset="-122"/>
                          <a:sym typeface="+mn-lt"/>
                        </a:rPr>
                        <a:t>24</a:t>
                      </a:r>
                      <a:endParaRPr lang="zh-CN" sz="1200" kern="100" dirty="0"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68580" marR="68580" marT="47625" marB="47625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>
                <a:extLst/>
              </p:cNvPr>
              <p:cNvSpPr/>
              <p:nvPr/>
            </p:nvSpPr>
            <p:spPr>
              <a:xfrm>
                <a:off x="942183" y="2992427"/>
                <a:ext cx="5327650" cy="1511520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pPr defTabSz="685783" fontAlgn="ctr">
                  <a:lnSpc>
                    <a:spcPct val="150000"/>
                  </a:lnSpc>
                </a:pPr>
                <a:r>
                  <a:rPr lang="zh-CN" altLang="zh-CN" sz="1600" kern="100" dirty="0">
                    <a:cs typeface="+mn-ea"/>
                    <a:sym typeface="+mn-lt"/>
                  </a:rPr>
                  <a:t>【详解】</a:t>
                </a:r>
              </a:p>
              <a:p>
                <a:pPr defTabSz="685783" fontAlgn="ctr">
                  <a:lnSpc>
                    <a:spcPct val="150000"/>
                  </a:lnSpc>
                </a:pPr>
                <a:r>
                  <a:rPr lang="zh-CN" altLang="zh-CN" sz="1600" kern="100" dirty="0">
                    <a:cs typeface="+mn-ea"/>
                    <a:sym typeface="+mn-lt"/>
                  </a:rPr>
                  <a:t>解：石块标记</a:t>
                </a:r>
                <a:r>
                  <a:rPr lang="en-US" altLang="zh-CN" sz="1600" kern="100" dirty="0">
                    <a:cs typeface="+mn-ea"/>
                    <a:sym typeface="+mn-lt"/>
                  </a:rPr>
                  <a:t>3</a:t>
                </a:r>
                <a:r>
                  <a:rPr lang="zh-CN" altLang="zh-CN" sz="1600" kern="100" dirty="0">
                    <a:cs typeface="+mn-ea"/>
                    <a:sym typeface="+mn-lt"/>
                  </a:rPr>
                  <a:t>的面落在地面上的频率是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i="1" kern="100"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en-US" altLang="zh-CN" sz="1600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15</m:t>
                        </m:r>
                      </m:num>
                      <m:den>
                        <m:r>
                          <a:rPr lang="en-US" altLang="zh-CN" sz="1600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  100  </m:t>
                        </m:r>
                      </m:den>
                    </m:f>
                  </m:oMath>
                </a14:m>
                <a:r>
                  <a:rPr lang="en-US" altLang="zh-CN" sz="1600" kern="100" dirty="0">
                    <a:cs typeface="+mn-ea"/>
                    <a:sym typeface="+mn-lt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i="1" kern="100"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en-US" altLang="zh-CN" sz="1600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3</m:t>
                        </m:r>
                      </m:num>
                      <m:den>
                        <m:r>
                          <a:rPr lang="en-US" altLang="zh-CN" sz="1600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1600" kern="100" dirty="0">
                    <a:cs typeface="+mn-ea"/>
                    <a:sym typeface="+mn-lt"/>
                  </a:rPr>
                  <a:t>，</a:t>
                </a:r>
                <a:r>
                  <a:rPr lang="en-US" altLang="zh-CN" sz="1600" kern="100" dirty="0">
                    <a:cs typeface="+mn-ea"/>
                    <a:sym typeface="+mn-lt"/>
                  </a:rPr>
                  <a:t/>
                </a:r>
                <a:br>
                  <a:rPr lang="en-US" altLang="zh-CN" sz="1600" kern="100" dirty="0">
                    <a:cs typeface="+mn-ea"/>
                    <a:sym typeface="+mn-lt"/>
                  </a:rPr>
                </a:br>
                <a:r>
                  <a:rPr lang="zh-CN" altLang="zh-CN" sz="1600" kern="100" dirty="0">
                    <a:cs typeface="+mn-ea"/>
                    <a:sym typeface="+mn-lt"/>
                  </a:rPr>
                  <a:t>于是可以估计石块标记</a:t>
                </a:r>
                <a:r>
                  <a:rPr lang="en-US" altLang="zh-CN" sz="1600" kern="100" dirty="0">
                    <a:cs typeface="+mn-ea"/>
                    <a:sym typeface="+mn-lt"/>
                  </a:rPr>
                  <a:t>3</a:t>
                </a:r>
                <a:r>
                  <a:rPr lang="zh-CN" altLang="zh-CN" sz="1600" kern="100" dirty="0">
                    <a:cs typeface="+mn-ea"/>
                    <a:sym typeface="+mn-lt"/>
                  </a:rPr>
                  <a:t>的面落在地面上的概率是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600" i="1" kern="100"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en-US" altLang="zh-CN" sz="1600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3</m:t>
                        </m:r>
                      </m:num>
                      <m:den>
                        <m:r>
                          <a:rPr lang="en-US" altLang="zh-CN" sz="1600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1600" kern="100" dirty="0">
                    <a:cs typeface="+mn-ea"/>
                    <a:sym typeface="+mn-lt"/>
                  </a:rPr>
                  <a:t>．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6243" y="3989903"/>
                <a:ext cx="7103533" cy="2015360"/>
              </a:xfrm>
              <a:prstGeom prst="rect">
                <a:avLst/>
              </a:prstGeom>
              <a:blipFill rotWithShape="1">
                <a:blip r:embed="rId4"/>
                <a:stretch>
                  <a:fillRect l="-1030" b="-1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  <a:cs typeface="阿里巴巴普惠体 R" panose="00020600040101010101" pitchFamily="18" charset="-122"/>
                  </a:rPr>
                  <a:t> </a:t>
                </a:r>
                <a:endParaRPr lang="zh-CN" altLang="en-US">
                  <a:noFill/>
                  <a:cs typeface="阿里巴巴普惠体 R" panose="00020600040101010101" pitchFamily="18" charset="-122"/>
                </a:endParaRPr>
              </a:p>
            </p:txBody>
          </p:sp>
        </mc:Fallback>
      </mc:AlternateContent>
      <p:sp>
        <p:nvSpPr>
          <p:cNvPr id="8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课堂测试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5" y="812246"/>
            <a:ext cx="7598866" cy="14542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ctr">
              <a:lnSpc>
                <a:spcPct val="200000"/>
              </a:lnSpc>
            </a:pPr>
            <a:r>
              <a:rPr lang="en-US" altLang="zh-CN" sz="1500" kern="100" dirty="0">
                <a:cs typeface="+mn-ea"/>
                <a:sym typeface="+mn-lt"/>
              </a:rPr>
              <a:t>4.</a:t>
            </a:r>
            <a:r>
              <a:rPr lang="zh-CN" altLang="zh-CN" sz="1500" kern="100" dirty="0">
                <a:cs typeface="+mn-ea"/>
                <a:sym typeface="+mn-lt"/>
              </a:rPr>
              <a:t>某鱼塘里养了</a:t>
            </a:r>
            <a:r>
              <a:rPr lang="en-US" altLang="zh-CN" sz="1500" kern="100" dirty="0">
                <a:cs typeface="+mn-ea"/>
                <a:sym typeface="+mn-lt"/>
              </a:rPr>
              <a:t>200</a:t>
            </a:r>
            <a:r>
              <a:rPr lang="zh-CN" altLang="zh-CN" sz="1500" kern="100" dirty="0">
                <a:cs typeface="+mn-ea"/>
                <a:sym typeface="+mn-lt"/>
              </a:rPr>
              <a:t>条鲤鱼</a:t>
            </a:r>
            <a:r>
              <a:rPr lang="zh-CN" altLang="en-US" sz="1500" kern="100" dirty="0">
                <a:cs typeface="+mn-ea"/>
                <a:sym typeface="+mn-lt"/>
              </a:rPr>
              <a:t>、</a:t>
            </a:r>
            <a:r>
              <a:rPr lang="zh-CN" altLang="zh-CN" sz="1500" kern="100" dirty="0">
                <a:cs typeface="+mn-ea"/>
                <a:sym typeface="+mn-lt"/>
              </a:rPr>
              <a:t>若干条草鱼</a:t>
            </a:r>
            <a:r>
              <a:rPr lang="zh-CN" altLang="en-US" sz="1500" kern="100" dirty="0">
                <a:cs typeface="+mn-ea"/>
                <a:sym typeface="+mn-lt"/>
              </a:rPr>
              <a:t>、</a:t>
            </a:r>
            <a:r>
              <a:rPr lang="en-US" altLang="zh-CN" sz="1500" kern="100" dirty="0">
                <a:cs typeface="+mn-ea"/>
                <a:sym typeface="+mn-lt"/>
              </a:rPr>
              <a:t>150</a:t>
            </a:r>
            <a:r>
              <a:rPr lang="zh-CN" altLang="zh-CN" sz="1500" kern="100" dirty="0">
                <a:cs typeface="+mn-ea"/>
                <a:sym typeface="+mn-lt"/>
              </a:rPr>
              <a:t>条罗非鱼，该鱼塘主人通过多次捕捞试验后发现，捕捞到草鱼的频率稳定在</a:t>
            </a:r>
            <a:r>
              <a:rPr lang="en-US" altLang="zh-CN" sz="1500" kern="100" dirty="0">
                <a:cs typeface="+mn-ea"/>
                <a:sym typeface="+mn-lt"/>
              </a:rPr>
              <a:t>0.5</a:t>
            </a:r>
            <a:r>
              <a:rPr lang="zh-CN" altLang="zh-CN" sz="1500" kern="100" dirty="0">
                <a:cs typeface="+mn-ea"/>
                <a:sym typeface="+mn-lt"/>
              </a:rPr>
              <a:t>附近</a:t>
            </a:r>
            <a:r>
              <a:rPr lang="zh-CN" altLang="en-US" sz="1500" kern="100" dirty="0">
                <a:cs typeface="+mn-ea"/>
                <a:sym typeface="+mn-lt"/>
              </a:rPr>
              <a:t>，</a:t>
            </a:r>
            <a:r>
              <a:rPr lang="zh-CN" altLang="zh-CN" sz="1500" kern="100" dirty="0">
                <a:cs typeface="+mn-ea"/>
                <a:sym typeface="+mn-lt"/>
              </a:rPr>
              <a:t>若该鱼塘主人随机在鱼塘捕捞</a:t>
            </a:r>
            <a:r>
              <a:rPr lang="en-US" altLang="zh-CN" sz="1500" kern="100" dirty="0">
                <a:cs typeface="+mn-ea"/>
                <a:sym typeface="+mn-lt"/>
              </a:rPr>
              <a:t>1</a:t>
            </a:r>
            <a:r>
              <a:rPr lang="zh-CN" altLang="zh-CN" sz="1500" kern="100" dirty="0">
                <a:cs typeface="+mn-ea"/>
                <a:sym typeface="+mn-lt"/>
              </a:rPr>
              <a:t>条鱼，则估计捞到鲤鱼的概率为</a:t>
            </a:r>
            <a:r>
              <a:rPr lang="en-US" altLang="zh-CN" sz="1500" kern="100" dirty="0">
                <a:cs typeface="+mn-ea"/>
                <a:sym typeface="+mn-lt"/>
              </a:rPr>
              <a:t>________.</a:t>
            </a:r>
            <a:endParaRPr lang="zh-CN" altLang="zh-CN" sz="1500" kern="100" dirty="0">
              <a:cs typeface="+mn-ea"/>
              <a:sym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/>
              </p:cNvPr>
              <p:cNvSpPr/>
              <p:nvPr/>
            </p:nvSpPr>
            <p:spPr>
              <a:xfrm>
                <a:off x="713284" y="2506523"/>
                <a:ext cx="6957516" cy="1824731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pPr defTabSz="685783" fontAlgn="ctr">
                  <a:lnSpc>
                    <a:spcPct val="200000"/>
                  </a:lnSpc>
                </a:pPr>
                <a:r>
                  <a:rPr lang="zh-CN" altLang="zh-CN" sz="1500" b="1" kern="100" dirty="0">
                    <a:cs typeface="+mn-ea"/>
                    <a:sym typeface="+mn-lt"/>
                  </a:rPr>
                  <a:t>【详解】</a:t>
                </a:r>
              </a:p>
              <a:p>
                <a:pPr defTabSz="685783" fontAlgn="ctr">
                  <a:lnSpc>
                    <a:spcPct val="200000"/>
                  </a:lnSpc>
                </a:pPr>
                <a:r>
                  <a:rPr lang="zh-CN" altLang="zh-CN" sz="1500" b="1" kern="100" dirty="0">
                    <a:cs typeface="+mn-ea"/>
                    <a:sym typeface="+mn-lt"/>
                  </a:rPr>
                  <a:t>设鱼塘里养了</a:t>
                </a:r>
                <a14:m>
                  <m:oMath xmlns:m="http://schemas.openxmlformats.org/officeDocument/2006/math"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𝒙</m:t>
                    </m:r>
                  </m:oMath>
                </a14:m>
                <a:r>
                  <a:rPr lang="zh-CN" altLang="zh-CN" sz="1500" b="1" kern="100" dirty="0">
                    <a:cs typeface="+mn-ea"/>
                    <a:sym typeface="+mn-lt"/>
                  </a:rPr>
                  <a:t>条草鱼，根据题意，得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1500" b="1" i="1" kern="100"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𝒙</m:t>
                        </m:r>
                      </m:num>
                      <m:den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𝟐𝟎𝟎</m:t>
                        </m:r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+</m:t>
                        </m:r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𝒙</m:t>
                        </m:r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+</m:t>
                        </m:r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𝟏𝟓𝟎</m:t>
                        </m:r>
                      </m:den>
                    </m:f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=</m:t>
                    </m:r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𝟎</m:t>
                    </m:r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.</m:t>
                    </m:r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𝟓</m:t>
                    </m:r>
                  </m:oMath>
                </a14:m>
                <a:r>
                  <a:rPr lang="zh-CN" altLang="zh-CN" sz="1500" b="1" kern="100" dirty="0">
                    <a:cs typeface="+mn-ea"/>
                    <a:sym typeface="+mn-lt"/>
                  </a:rPr>
                  <a:t>，解得</a:t>
                </a:r>
                <a14:m>
                  <m:oMath xmlns:m="http://schemas.openxmlformats.org/officeDocument/2006/math"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𝒙</m:t>
                    </m:r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=</m:t>
                    </m:r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𝟑𝟓𝟎</m:t>
                    </m:r>
                  </m:oMath>
                </a14:m>
                <a:r>
                  <a:rPr lang="zh-CN" altLang="zh-CN" sz="1500" b="1" kern="100" dirty="0">
                    <a:cs typeface="+mn-ea"/>
                    <a:sym typeface="+mn-lt"/>
                  </a:rPr>
                  <a:t>，</a:t>
                </a:r>
              </a:p>
              <a:p>
                <a:pPr defTabSz="685783" fontAlgn="ctr">
                  <a:lnSpc>
                    <a:spcPct val="200000"/>
                  </a:lnSpc>
                </a:pPr>
                <a:r>
                  <a:rPr lang="zh-CN" altLang="zh-CN" sz="1500" b="1" kern="100" dirty="0">
                    <a:cs typeface="+mn-ea"/>
                    <a:sym typeface="+mn-lt"/>
                  </a:rPr>
                  <a:t>经检验，</a:t>
                </a:r>
                <a14:m>
                  <m:oMath xmlns:m="http://schemas.openxmlformats.org/officeDocument/2006/math"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𝒙</m:t>
                    </m:r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=</m:t>
                    </m:r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𝟑𝟓𝟎</m:t>
                    </m:r>
                  </m:oMath>
                </a14:m>
                <a:r>
                  <a:rPr lang="zh-CN" altLang="zh-CN" sz="1500" b="1" kern="100" dirty="0">
                    <a:cs typeface="+mn-ea"/>
                    <a:sym typeface="+mn-lt"/>
                  </a:rPr>
                  <a:t>是原分式方程的根，所以</a:t>
                </a:r>
                <a14:m>
                  <m:oMath xmlns:m="http://schemas.openxmlformats.org/officeDocument/2006/math"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𝑷</m:t>
                    </m:r>
                  </m:oMath>
                </a14:m>
                <a:r>
                  <a:rPr lang="zh-CN" altLang="zh-CN" sz="1500" b="1" kern="100" dirty="0">
                    <a:cs typeface="+mn-ea"/>
                    <a:sym typeface="+mn-lt"/>
                  </a:rPr>
                  <a:t>（捞到鲤鱼）</a:t>
                </a:r>
                <a14:m>
                  <m:oMath xmlns:m="http://schemas.openxmlformats.org/officeDocument/2006/math"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=</m:t>
                    </m:r>
                    <m:f>
                      <m:fPr>
                        <m:ctrlPr>
                          <a:rPr lang="zh-CN" altLang="zh-CN" sz="1500" b="1" i="1" kern="100"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𝟐𝟎𝟎</m:t>
                        </m:r>
                      </m:num>
                      <m:den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𝟐𝟎𝟎</m:t>
                        </m:r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+</m:t>
                        </m:r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𝟑𝟓𝟎</m:t>
                        </m:r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+</m:t>
                        </m:r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𝟏𝟓𝟎</m:t>
                        </m:r>
                      </m:den>
                    </m:f>
                    <m:r>
                      <a:rPr lang="en-US" altLang="zh-CN" sz="1500" b="1" i="1" kern="100">
                        <a:latin typeface="Cambria Math" panose="02040503050406030204" pitchFamily="18" charset="0"/>
                        <a:cs typeface="+mn-ea"/>
                        <a:sym typeface="+mn-lt"/>
                      </a:rPr>
                      <m:t>=</m:t>
                    </m:r>
                    <m:f>
                      <m:fPr>
                        <m:ctrlPr>
                          <a:rPr lang="zh-CN" altLang="zh-CN" sz="1500" b="1" i="1" kern="100"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𝟐</m:t>
                        </m:r>
                      </m:num>
                      <m:den>
                        <m:r>
                          <a:rPr lang="en-US" altLang="zh-CN" sz="1500" b="1" i="1" kern="100"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altLang="zh-CN" sz="1500" b="1" kern="100" dirty="0">
                    <a:cs typeface="+mn-ea"/>
                    <a:sym typeface="+mn-lt"/>
                  </a:rPr>
                  <a:t>.</a:t>
                </a:r>
                <a:endParaRPr lang="zh-CN" altLang="zh-CN" sz="1500" b="1" kern="100" dirty="0">
                  <a:cs typeface="+mn-ea"/>
                  <a:sym typeface="+mn-lt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1045" y="3342031"/>
                <a:ext cx="9276688" cy="2432974"/>
              </a:xfrm>
              <a:prstGeom prst="rect">
                <a:avLst/>
              </a:prstGeom>
              <a:blipFill rotWithShape="1">
                <a:blip r:embed="rId4"/>
                <a:stretch>
                  <a:fillRect l="-657" b="-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  <a:cs typeface="阿里巴巴普惠体 R" panose="00020600040101010101" pitchFamily="18" charset="-122"/>
                  </a:rPr>
                  <a:t> </a:t>
                </a:r>
                <a:endParaRPr lang="zh-CN" altLang="en-US">
                  <a:noFill/>
                  <a:cs typeface="阿里巴巴普惠体 R" panose="00020600040101010101" pitchFamily="18" charset="-122"/>
                </a:endParaRPr>
              </a:p>
            </p:txBody>
          </p:sp>
        </mc:Fallback>
      </mc:AlternateContent>
      <p:sp>
        <p:nvSpPr>
          <p:cNvPr id="8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课堂测试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0833" y="1035877"/>
            <a:ext cx="7514158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ctr">
              <a:lnSpc>
                <a:spcPct val="200000"/>
              </a:lnSpc>
            </a:pPr>
            <a:r>
              <a:rPr lang="en-US" altLang="zh-CN" kern="100" dirty="0">
                <a:solidFill>
                  <a:prstClr val="black"/>
                </a:solidFill>
                <a:cs typeface="+mn-ea"/>
                <a:sym typeface="+mn-lt"/>
              </a:rPr>
              <a:t>5.</a:t>
            </a:r>
            <a:r>
              <a:rPr lang="zh-CN" altLang="zh-CN" kern="100" dirty="0">
                <a:solidFill>
                  <a:prstClr val="black"/>
                </a:solidFill>
                <a:cs typeface="+mn-ea"/>
                <a:sym typeface="+mn-lt"/>
              </a:rPr>
              <a:t>（</a:t>
            </a:r>
            <a:r>
              <a:rPr lang="en-US" altLang="zh-CN" kern="100" dirty="0">
                <a:solidFill>
                  <a:prstClr val="black"/>
                </a:solidFill>
                <a:cs typeface="+mn-ea"/>
                <a:sym typeface="+mn-lt"/>
              </a:rPr>
              <a:t>2019·</a:t>
            </a:r>
            <a:r>
              <a:rPr lang="zh-CN" altLang="zh-CN" kern="100" dirty="0">
                <a:solidFill>
                  <a:prstClr val="black"/>
                </a:solidFill>
                <a:cs typeface="+mn-ea"/>
                <a:sym typeface="+mn-lt"/>
              </a:rPr>
              <a:t>河南郑州外国语中学初三月考）在一个不透明的袋子中装有</a:t>
            </a:r>
            <a:r>
              <a:rPr lang="en-US" altLang="zh-CN" kern="100" dirty="0">
                <a:solidFill>
                  <a:prstClr val="black"/>
                </a:solidFill>
                <a:cs typeface="+mn-ea"/>
                <a:sym typeface="+mn-lt"/>
              </a:rPr>
              <a:t>20</a:t>
            </a:r>
            <a:r>
              <a:rPr lang="zh-CN" altLang="zh-CN" kern="100" dirty="0">
                <a:solidFill>
                  <a:prstClr val="black"/>
                </a:solidFill>
                <a:cs typeface="+mn-ea"/>
                <a:sym typeface="+mn-lt"/>
              </a:rPr>
              <a:t>个蓝色小球、若干个红色小球和</a:t>
            </a:r>
            <a:r>
              <a:rPr lang="en-US" altLang="zh-CN" kern="100" dirty="0">
                <a:solidFill>
                  <a:prstClr val="black"/>
                </a:solidFill>
                <a:cs typeface="+mn-ea"/>
                <a:sym typeface="+mn-lt"/>
              </a:rPr>
              <a:t>10</a:t>
            </a:r>
            <a:r>
              <a:rPr lang="zh-CN" altLang="zh-CN" kern="100" dirty="0">
                <a:solidFill>
                  <a:prstClr val="black"/>
                </a:solidFill>
                <a:cs typeface="+mn-ea"/>
                <a:sym typeface="+mn-lt"/>
              </a:rPr>
              <a:t>个黄色小球，这些球除颜色不同外其余均相同，小李通过多次摸取小球试验后发现，摸取到红色小球的频率稳定在</a:t>
            </a:r>
            <a:r>
              <a:rPr lang="en-US" altLang="zh-CN" kern="100" dirty="0">
                <a:solidFill>
                  <a:prstClr val="black"/>
                </a:solidFill>
                <a:cs typeface="+mn-ea"/>
                <a:sym typeface="+mn-lt"/>
              </a:rPr>
              <a:t>0.4</a:t>
            </a:r>
            <a:r>
              <a:rPr lang="zh-CN" altLang="zh-CN" kern="100" dirty="0">
                <a:solidFill>
                  <a:prstClr val="black"/>
                </a:solidFill>
                <a:cs typeface="+mn-ea"/>
                <a:sym typeface="+mn-lt"/>
              </a:rPr>
              <a:t>左右，若小明在袋子中随机摸取一个小球，则摸到黄色小球的概率为</a:t>
            </a:r>
            <a:r>
              <a:rPr lang="en-US" altLang="zh-CN" kern="100" dirty="0">
                <a:solidFill>
                  <a:prstClr val="black"/>
                </a:solidFill>
                <a:cs typeface="+mn-ea"/>
                <a:sym typeface="+mn-lt"/>
              </a:rPr>
              <a:t> _____</a:t>
            </a:r>
            <a:endParaRPr lang="zh-CN" altLang="zh-CN" kern="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/>
              </p:cNvPr>
              <p:cNvSpPr/>
              <p:nvPr/>
            </p:nvSpPr>
            <p:spPr>
              <a:xfrm>
                <a:off x="840634" y="2836598"/>
                <a:ext cx="7514157" cy="1930289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pPr defTabSz="685783" fontAlgn="ctr">
                  <a:lnSpc>
                    <a:spcPct val="150000"/>
                  </a:lnSpc>
                </a:pP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【详解】</a:t>
                </a:r>
              </a:p>
              <a:p>
                <a:pPr defTabSz="685783" fontAlgn="ctr">
                  <a:lnSpc>
                    <a:spcPct val="150000"/>
                  </a:lnSpc>
                </a:pP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设袋子中红球有</a:t>
                </a:r>
                <a:r>
                  <a:rPr lang="en-US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x</a:t>
                </a: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个，</a:t>
                </a:r>
              </a:p>
              <a:p>
                <a:pPr defTabSz="685783" fontAlgn="ctr">
                  <a:lnSpc>
                    <a:spcPct val="150000"/>
                  </a:lnSpc>
                </a:pP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根据题意</a:t>
                </a:r>
                <a:r>
                  <a:rPr lang="en-US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,</a:t>
                </a: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得：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 kern="100">
                            <a:solidFill>
                              <a:schemeClr val="tx1"/>
                            </a:solidFill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en-US" altLang="zh-CN" i="1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𝑥</m:t>
                        </m:r>
                      </m:num>
                      <m:den>
                        <m:r>
                          <a:rPr lang="en-US" altLang="zh-CN" i="1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20+</m:t>
                        </m:r>
                        <m:r>
                          <a:rPr lang="en-US" altLang="zh-CN" i="1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𝑥</m:t>
                        </m:r>
                        <m:r>
                          <a:rPr lang="en-US" altLang="zh-CN" i="1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+10</m:t>
                        </m:r>
                      </m:den>
                    </m:f>
                  </m:oMath>
                </a14:m>
                <a:r>
                  <a:rPr lang="en-US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=0.4</a:t>
                </a: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，</a:t>
                </a:r>
              </a:p>
              <a:p>
                <a:pPr defTabSz="685783" fontAlgn="ctr">
                  <a:lnSpc>
                    <a:spcPct val="150000"/>
                  </a:lnSpc>
                </a:pP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解得：</a:t>
                </a:r>
                <a:r>
                  <a:rPr lang="en-US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x=20</a:t>
                </a: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，</a:t>
                </a:r>
              </a:p>
              <a:p>
                <a:pPr defTabSz="685783" fontAlgn="ctr">
                  <a:lnSpc>
                    <a:spcPct val="150000"/>
                  </a:lnSpc>
                </a:pP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则小明在袋子中随机摸取一个小球</a:t>
                </a:r>
                <a:r>
                  <a:rPr lang="en-US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,</a:t>
                </a: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摸到黄色小球的概率为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 kern="100">
                            <a:solidFill>
                              <a:schemeClr val="tx1"/>
                            </a:solidFill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en-US" altLang="zh-CN" i="1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10</m:t>
                        </m:r>
                      </m:num>
                      <m:den>
                        <m:r>
                          <a:rPr lang="en-US" altLang="zh-CN" i="1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20+20+10</m:t>
                        </m:r>
                      </m:den>
                    </m:f>
                    <m:r>
                      <a:rPr lang="en-US" altLang="zh-CN" i="1" kern="10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+mn-ea"/>
                        <a:sym typeface="+mn-lt"/>
                      </a:rPr>
                      <m:t>=</m:t>
                    </m:r>
                    <m:f>
                      <m:fPr>
                        <m:ctrlPr>
                          <a:rPr lang="zh-CN" altLang="zh-CN" i="1" kern="100">
                            <a:solidFill>
                              <a:schemeClr val="tx1"/>
                            </a:solidFill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en-US" altLang="zh-CN" i="1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1</m:t>
                        </m:r>
                      </m:num>
                      <m:den>
                        <m:r>
                          <a:rPr lang="en-US" altLang="zh-CN" i="1" kern="1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 </a:t>
                </a:r>
                <a:r>
                  <a:rPr lang="zh-CN" altLang="zh-CN" kern="100" dirty="0">
                    <a:solidFill>
                      <a:schemeClr val="tx1"/>
                    </a:solidFill>
                    <a:cs typeface="+mn-ea"/>
                    <a:sym typeface="+mn-lt"/>
                  </a:rPr>
                  <a:t>，</a:t>
                </a: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0845" y="3782131"/>
                <a:ext cx="10018876" cy="2573718"/>
              </a:xfrm>
              <a:prstGeom prst="rect">
                <a:avLst/>
              </a:prstGeom>
              <a:blipFill rotWithShape="1">
                <a:blip r:embed="rId4"/>
                <a:stretch>
                  <a:fillRect l="-5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  <a:cs typeface="阿里巴巴普惠体 R" panose="00020600040101010101" pitchFamily="18" charset="-122"/>
                  </a:rPr>
                  <a:t> </a:t>
                </a:r>
                <a:endParaRPr lang="zh-CN" altLang="en-US">
                  <a:noFill/>
                  <a:cs typeface="阿里巴巴普惠体 R" panose="00020600040101010101" pitchFamily="18" charset="-122"/>
                </a:endParaRPr>
              </a:p>
            </p:txBody>
          </p:sp>
        </mc:Fallback>
      </mc:AlternateContent>
      <p:sp>
        <p:nvSpPr>
          <p:cNvPr id="8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课堂测试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997090" y="1189435"/>
            <a:ext cx="4103967" cy="25336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819275" y="1026054"/>
            <a:ext cx="5819775" cy="3327842"/>
          </a:xfrm>
          <a:prstGeom prst="rect">
            <a:avLst/>
          </a:prstGeom>
        </p:spPr>
      </p:pic>
      <p:sp>
        <p:nvSpPr>
          <p:cNvPr id="27" name="Oval 26"/>
          <p:cNvSpPr/>
          <p:nvPr/>
        </p:nvSpPr>
        <p:spPr>
          <a:xfrm rot="10800000" flipH="1" flipV="1">
            <a:off x="2379409" y="1948714"/>
            <a:ext cx="1021547" cy="102154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360000" scaled="0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id-ID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Freeform: Shape 27"/>
          <p:cNvSpPr/>
          <p:nvPr/>
        </p:nvSpPr>
        <p:spPr bwMode="auto">
          <a:xfrm flipH="1">
            <a:off x="2673490" y="2242793"/>
            <a:ext cx="433388" cy="433388"/>
          </a:xfrm>
          <a:custGeom>
            <a:avLst/>
            <a:gdLst>
              <a:gd name="connsiteX0" fmla="*/ 222250 w 577851"/>
              <a:gd name="connsiteY0" fmla="*/ 165100 h 577850"/>
              <a:gd name="connsiteX1" fmla="*/ 444500 w 577851"/>
              <a:gd name="connsiteY1" fmla="*/ 371475 h 577850"/>
              <a:gd name="connsiteX2" fmla="*/ 222250 w 577851"/>
              <a:gd name="connsiteY2" fmla="*/ 577850 h 577850"/>
              <a:gd name="connsiteX3" fmla="*/ 126631 w 577851"/>
              <a:gd name="connsiteY3" fmla="*/ 557213 h 577850"/>
              <a:gd name="connsiteX4" fmla="*/ 108541 w 577851"/>
              <a:gd name="connsiteY4" fmla="*/ 557213 h 577850"/>
              <a:gd name="connsiteX5" fmla="*/ 46517 w 577851"/>
              <a:gd name="connsiteY5" fmla="*/ 572691 h 577850"/>
              <a:gd name="connsiteX6" fmla="*/ 36180 w 577851"/>
              <a:gd name="connsiteY6" fmla="*/ 562372 h 577850"/>
              <a:gd name="connsiteX7" fmla="*/ 49102 w 577851"/>
              <a:gd name="connsiteY7" fmla="*/ 515938 h 577850"/>
              <a:gd name="connsiteX8" fmla="*/ 43933 w 577851"/>
              <a:gd name="connsiteY8" fmla="*/ 495300 h 577850"/>
              <a:gd name="connsiteX9" fmla="*/ 0 w 577851"/>
              <a:gd name="connsiteY9" fmla="*/ 371475 h 577850"/>
              <a:gd name="connsiteX10" fmla="*/ 222250 w 577851"/>
              <a:gd name="connsiteY10" fmla="*/ 165100 h 577850"/>
              <a:gd name="connsiteX11" fmla="*/ 356208 w 577851"/>
              <a:gd name="connsiteY11" fmla="*/ 0 h 577850"/>
              <a:gd name="connsiteX12" fmla="*/ 577851 w 577851"/>
              <a:gd name="connsiteY12" fmla="*/ 206076 h 577850"/>
              <a:gd name="connsiteX13" fmla="*/ 534038 w 577851"/>
              <a:gd name="connsiteY13" fmla="*/ 327145 h 577850"/>
              <a:gd name="connsiteX14" fmla="*/ 528884 w 577851"/>
              <a:gd name="connsiteY14" fmla="*/ 350329 h 577850"/>
              <a:gd name="connsiteX15" fmla="*/ 541770 w 577851"/>
              <a:gd name="connsiteY15" fmla="*/ 396696 h 577850"/>
              <a:gd name="connsiteX16" fmla="*/ 531461 w 577851"/>
              <a:gd name="connsiteY16" fmla="*/ 406999 h 577850"/>
              <a:gd name="connsiteX17" fmla="*/ 505688 w 577851"/>
              <a:gd name="connsiteY17" fmla="*/ 399271 h 577850"/>
              <a:gd name="connsiteX18" fmla="*/ 485070 w 577851"/>
              <a:gd name="connsiteY18" fmla="*/ 370936 h 577850"/>
              <a:gd name="connsiteX19" fmla="*/ 222192 w 577851"/>
              <a:gd name="connsiteY19" fmla="*/ 123646 h 577850"/>
              <a:gd name="connsiteX20" fmla="*/ 191265 w 577851"/>
              <a:gd name="connsiteY20" fmla="*/ 126221 h 577850"/>
              <a:gd name="connsiteX21" fmla="*/ 170647 w 577851"/>
              <a:gd name="connsiteY21" fmla="*/ 92734 h 577850"/>
              <a:gd name="connsiteX22" fmla="*/ 356208 w 577851"/>
              <a:gd name="connsiteY22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77851" h="577850">
                <a:moveTo>
                  <a:pt x="222250" y="165100"/>
                </a:moveTo>
                <a:cubicBezTo>
                  <a:pt x="346297" y="165100"/>
                  <a:pt x="444500" y="257969"/>
                  <a:pt x="444500" y="371475"/>
                </a:cubicBezTo>
                <a:cubicBezTo>
                  <a:pt x="444500" y="484981"/>
                  <a:pt x="346297" y="577850"/>
                  <a:pt x="222250" y="577850"/>
                </a:cubicBezTo>
                <a:cubicBezTo>
                  <a:pt x="188654" y="577850"/>
                  <a:pt x="155058" y="570111"/>
                  <a:pt x="126631" y="557213"/>
                </a:cubicBezTo>
                <a:cubicBezTo>
                  <a:pt x="121462" y="554633"/>
                  <a:pt x="116293" y="554633"/>
                  <a:pt x="108541" y="557213"/>
                </a:cubicBezTo>
                <a:cubicBezTo>
                  <a:pt x="108541" y="557213"/>
                  <a:pt x="108541" y="557213"/>
                  <a:pt x="46517" y="572691"/>
                </a:cubicBezTo>
                <a:cubicBezTo>
                  <a:pt x="38764" y="575271"/>
                  <a:pt x="33596" y="570111"/>
                  <a:pt x="36180" y="562372"/>
                </a:cubicBezTo>
                <a:cubicBezTo>
                  <a:pt x="36180" y="562372"/>
                  <a:pt x="36180" y="562372"/>
                  <a:pt x="49102" y="515938"/>
                </a:cubicBezTo>
                <a:cubicBezTo>
                  <a:pt x="51686" y="508199"/>
                  <a:pt x="49102" y="500460"/>
                  <a:pt x="43933" y="495300"/>
                </a:cubicBezTo>
                <a:cubicBezTo>
                  <a:pt x="15506" y="459185"/>
                  <a:pt x="0" y="417910"/>
                  <a:pt x="0" y="371475"/>
                </a:cubicBezTo>
                <a:cubicBezTo>
                  <a:pt x="0" y="257969"/>
                  <a:pt x="100788" y="165100"/>
                  <a:pt x="222250" y="165100"/>
                </a:cubicBezTo>
                <a:close/>
                <a:moveTo>
                  <a:pt x="356208" y="0"/>
                </a:moveTo>
                <a:cubicBezTo>
                  <a:pt x="477339" y="0"/>
                  <a:pt x="577851" y="92734"/>
                  <a:pt x="577851" y="206076"/>
                </a:cubicBezTo>
                <a:cubicBezTo>
                  <a:pt x="577851" y="252443"/>
                  <a:pt x="562388" y="293658"/>
                  <a:pt x="534038" y="327145"/>
                </a:cubicBezTo>
                <a:cubicBezTo>
                  <a:pt x="528884" y="334873"/>
                  <a:pt x="526306" y="342601"/>
                  <a:pt x="528884" y="350329"/>
                </a:cubicBezTo>
                <a:cubicBezTo>
                  <a:pt x="528884" y="350329"/>
                  <a:pt x="528884" y="350329"/>
                  <a:pt x="541770" y="396696"/>
                </a:cubicBezTo>
                <a:cubicBezTo>
                  <a:pt x="544347" y="404423"/>
                  <a:pt x="539193" y="409575"/>
                  <a:pt x="531461" y="406999"/>
                </a:cubicBezTo>
                <a:cubicBezTo>
                  <a:pt x="531461" y="406999"/>
                  <a:pt x="531461" y="406999"/>
                  <a:pt x="505688" y="399271"/>
                </a:cubicBezTo>
                <a:cubicBezTo>
                  <a:pt x="492802" y="396696"/>
                  <a:pt x="485070" y="383816"/>
                  <a:pt x="485070" y="370936"/>
                </a:cubicBezTo>
                <a:cubicBezTo>
                  <a:pt x="485070" y="234411"/>
                  <a:pt x="366517" y="123646"/>
                  <a:pt x="222192" y="123646"/>
                </a:cubicBezTo>
                <a:cubicBezTo>
                  <a:pt x="211883" y="123646"/>
                  <a:pt x="201574" y="126221"/>
                  <a:pt x="191265" y="126221"/>
                </a:cubicBezTo>
                <a:cubicBezTo>
                  <a:pt x="173224" y="128797"/>
                  <a:pt x="160338" y="108190"/>
                  <a:pt x="170647" y="92734"/>
                </a:cubicBezTo>
                <a:cubicBezTo>
                  <a:pt x="211883" y="36063"/>
                  <a:pt x="278891" y="0"/>
                  <a:pt x="3562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>
              <a:defRPr/>
            </a:pPr>
            <a:endParaRPr lang="en-ID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2" name="Group 31"/>
          <p:cNvGrpSpPr/>
          <p:nvPr/>
        </p:nvGrpSpPr>
        <p:grpSpPr>
          <a:xfrm rot="3600000">
            <a:off x="3811638" y="1085912"/>
            <a:ext cx="595263" cy="1197611"/>
            <a:chOff x="5453242" y="4073795"/>
            <a:chExt cx="793684" cy="1596814"/>
          </a:xfrm>
        </p:grpSpPr>
        <p:sp>
          <p:nvSpPr>
            <p:cNvPr id="30" name="Oval 29"/>
            <p:cNvSpPr/>
            <p:nvPr/>
          </p:nvSpPr>
          <p:spPr>
            <a:xfrm rot="20174325" flipH="1" flipV="1">
              <a:off x="5453242" y="4073795"/>
              <a:ext cx="793684" cy="793684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" scaled="0"/>
            </a:gradFill>
            <a:ln w="171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Oval 30"/>
            <p:cNvSpPr/>
            <p:nvPr/>
          </p:nvSpPr>
          <p:spPr>
            <a:xfrm rot="15029040" flipH="1" flipV="1">
              <a:off x="5711526" y="5393491"/>
              <a:ext cx="277118" cy="27711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360000" scaled="0"/>
            </a:gradFill>
            <a:ln w="1714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id-ID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48023" y="2341372"/>
            <a:ext cx="4066952" cy="1010348"/>
            <a:chOff x="2237675" y="2752280"/>
            <a:chExt cx="5422602" cy="1347131"/>
          </a:xfrm>
        </p:grpSpPr>
        <p:sp>
          <p:nvSpPr>
            <p:cNvPr id="37" name="矩形 36"/>
            <p:cNvSpPr/>
            <p:nvPr/>
          </p:nvSpPr>
          <p:spPr bwMode="auto">
            <a:xfrm>
              <a:off x="2237675" y="2752280"/>
              <a:ext cx="5303811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342900">
                <a:defRPr/>
              </a:pPr>
              <a:r>
                <a:rPr lang="zh-CN" altLang="en-US" sz="3300" b="1" kern="100" dirty="0">
                  <a:cs typeface="+mn-ea"/>
                  <a:sym typeface="+mn-lt"/>
                </a:rPr>
                <a:t>感谢各位的聆听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4187561" y="3730079"/>
              <a:ext cx="3472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 defTabSz="342900"/>
              <a:r>
                <a:rPr lang="zh-CN" altLang="en-US" sz="1200" dirty="0">
                  <a:cs typeface="+mn-ea"/>
                  <a:sym typeface="+mn-lt"/>
                </a:rPr>
                <a:t>人教版 数学九年级上册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237675" y="3577843"/>
              <a:ext cx="5303812" cy="0"/>
            </a:xfrm>
            <a:prstGeom prst="line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</p:grpSp>
      <p:sp>
        <p:nvSpPr>
          <p:cNvPr id="42" name="矩形: 圆角 41"/>
          <p:cNvSpPr/>
          <p:nvPr/>
        </p:nvSpPr>
        <p:spPr>
          <a:xfrm>
            <a:off x="7968389" y="278187"/>
            <a:ext cx="846585" cy="246975"/>
          </a:xfrm>
          <a:prstGeom prst="roundRect">
            <a:avLst>
              <a:gd name="adj" fmla="val 0"/>
            </a:avLst>
          </a:prstGeom>
          <a:solidFill>
            <a:srgbClr val="FBC708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dist">
              <a:defRPr/>
            </a:pPr>
            <a:r>
              <a:rPr lang="en-US" altLang="zh-CN" sz="900" dirty="0">
                <a:solidFill>
                  <a:prstClr val="white"/>
                </a:solidFill>
                <a:cs typeface="+mn-ea"/>
                <a:sym typeface="+mn-lt"/>
              </a:rPr>
              <a:t>YOUR LOGO</a:t>
            </a:r>
            <a:endParaRPr lang="zh-CN" altLang="en-US" sz="9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10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74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前 言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87914" y="1155805"/>
            <a:ext cx="3497911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1800" b="1" dirty="0">
                <a:solidFill>
                  <a:srgbClr val="FBC708"/>
                </a:solidFill>
                <a:cs typeface="+mn-ea"/>
                <a:sym typeface="+mn-lt"/>
              </a:rPr>
              <a:t>学习目标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587914" y="1886082"/>
            <a:ext cx="7761388" cy="1038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知道大量重复试验时，频率与概率的关系。</a:t>
            </a:r>
          </a:p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会用频率估计概率。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87914" y="2939669"/>
            <a:ext cx="3497911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1800" b="1" dirty="0">
                <a:solidFill>
                  <a:srgbClr val="FBC708"/>
                </a:solidFill>
                <a:cs typeface="+mn-ea"/>
                <a:sym typeface="+mn-lt"/>
              </a:rPr>
              <a:t>重点难点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87914" y="3669946"/>
            <a:ext cx="7870286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重点：</a:t>
            </a:r>
            <a:r>
              <a:rPr lang="zh-CN" altLang="en-US" sz="1800" dirty="0">
                <a:cs typeface="+mn-ea"/>
                <a:sym typeface="+mn-lt"/>
              </a:rPr>
              <a:t>理解当试验次数较大时，试验频率趋于理论概率。</a:t>
            </a:r>
            <a:endParaRPr lang="en-US" altLang="zh-CN" sz="1800" dirty="0"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难点：</a:t>
            </a:r>
            <a:r>
              <a:rPr lang="zh-CN" altLang="en-US" sz="1800" dirty="0">
                <a:cs typeface="+mn-ea"/>
                <a:sym typeface="+mn-lt"/>
              </a:rPr>
              <a:t>用频率估计概率的思想方法解决实际问题。</a:t>
            </a:r>
            <a:endParaRPr lang="en-US" altLang="zh-CN" sz="1800" dirty="0"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90214" y="965658"/>
            <a:ext cx="7880749" cy="90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把</a:t>
            </a:r>
            <a:r>
              <a:rPr lang="zh-CN" altLang="en-US" sz="1800" b="1" dirty="0">
                <a:solidFill>
                  <a:prstClr val="black"/>
                </a:solidFill>
                <a:cs typeface="+mn-ea"/>
                <a:sym typeface="+mn-lt"/>
              </a:rPr>
              <a:t>全班同学分成10组，每组同学抛掷一枚硬币50次，整理同学们获得的试验数据，并完成下表。</a:t>
            </a:r>
          </a:p>
        </p:txBody>
      </p:sp>
      <p:graphicFrame>
        <p:nvGraphicFramePr>
          <p:cNvPr id="4" name="表格 9"/>
          <p:cNvGraphicFramePr>
            <a:graphicFrameLocks noGrp="1"/>
          </p:cNvGraphicFramePr>
          <p:nvPr/>
        </p:nvGraphicFramePr>
        <p:xfrm>
          <a:off x="662223" y="1941419"/>
          <a:ext cx="4084818" cy="1027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8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抛掷</a:t>
                      </a:r>
                      <a:endParaRPr lang="en-US" altLang="zh-CN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ctr"/>
                      <a:r>
                        <a:rPr lang="zh-CN" altLang="en-US" sz="12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次数</a:t>
                      </a:r>
                      <a:r>
                        <a:rPr lang="en-US" altLang="zh-CN" sz="12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n</a:t>
                      </a:r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50</a:t>
                      </a:r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100</a:t>
                      </a:r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150</a:t>
                      </a:r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200</a:t>
                      </a:r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250</a:t>
                      </a:r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1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m</a:t>
                      </a:r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512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P(A)</a:t>
                      </a:r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11" name="表格 9"/>
          <p:cNvGraphicFramePr>
            <a:graphicFrameLocks noGrp="1"/>
          </p:cNvGraphicFramePr>
          <p:nvPr/>
        </p:nvGraphicFramePr>
        <p:xfrm>
          <a:off x="673038" y="3079339"/>
          <a:ext cx="4084818" cy="1076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08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8080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抛掷</a:t>
                      </a:r>
                      <a:endParaRPr lang="en-US" altLang="zh-CN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  <a:p>
                      <a:pPr algn="ctr"/>
                      <a:r>
                        <a:rPr lang="zh-CN" altLang="en-US" sz="11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次数</a:t>
                      </a:r>
                      <a:r>
                        <a:rPr lang="en-US" altLang="zh-CN" sz="11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n</a:t>
                      </a:r>
                      <a:endParaRPr lang="zh-CN" alt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300</a:t>
                      </a:r>
                      <a:endParaRPr lang="zh-CN" alt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350</a:t>
                      </a:r>
                      <a:endParaRPr lang="zh-CN" alt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400</a:t>
                      </a:r>
                      <a:endParaRPr lang="zh-CN" alt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450</a:t>
                      </a:r>
                      <a:endParaRPr lang="zh-CN" alt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500</a:t>
                      </a:r>
                      <a:endParaRPr lang="zh-CN" alt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7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m</a:t>
                      </a:r>
                      <a:endParaRPr lang="zh-CN" alt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474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P(A)</a:t>
                      </a:r>
                      <a:endParaRPr lang="zh-CN" alt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576011" y="4210866"/>
            <a:ext cx="509552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cs typeface="+mn-ea"/>
                <a:sym typeface="+mn-lt"/>
              </a:rPr>
              <a:t>备注：</a:t>
            </a:r>
            <a:r>
              <a:rPr lang="en-US" altLang="zh-CN" b="1" dirty="0">
                <a:cs typeface="+mn-ea"/>
                <a:sym typeface="+mn-lt"/>
              </a:rPr>
              <a:t>m</a:t>
            </a:r>
            <a:r>
              <a:rPr lang="zh-CN" altLang="en-US" b="1" dirty="0">
                <a:cs typeface="+mn-ea"/>
                <a:sym typeface="+mn-lt"/>
              </a:rPr>
              <a:t>表示正面向上的频数，硬币正面向上记为事件</a:t>
            </a:r>
            <a:r>
              <a:rPr lang="en-US" altLang="zh-CN" b="1" dirty="0">
                <a:cs typeface="+mn-ea"/>
                <a:sym typeface="+mn-lt"/>
              </a:rPr>
              <a:t>A</a:t>
            </a:r>
            <a:r>
              <a:rPr lang="zh-CN" altLang="en-US" b="1" dirty="0">
                <a:cs typeface="+mn-ea"/>
                <a:sym typeface="+mn-lt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96489" y="4467391"/>
            <a:ext cx="647807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cs typeface="+mn-ea"/>
                <a:sym typeface="+mn-lt"/>
              </a:rPr>
              <a:t>你能将上面表格中的数据在坐标轴上表示出来吗？</a:t>
            </a:r>
            <a:endParaRPr lang="en-US" altLang="zh-CN" sz="1200" b="1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b="1" dirty="0">
                <a:cs typeface="+mn-ea"/>
                <a:sym typeface="+mn-lt"/>
              </a:rPr>
              <a:t>根据试验数据，“正面向上”的频率有什么规律吗？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83969" y="4052698"/>
            <a:ext cx="2984021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cs typeface="+mn-ea"/>
                <a:sym typeface="+mn-lt"/>
              </a:rPr>
              <a:t>“正面向上”的频率在</a:t>
            </a:r>
            <a:r>
              <a:rPr lang="en-US" altLang="zh-CN" sz="1200" b="1" dirty="0">
                <a:cs typeface="+mn-ea"/>
                <a:sym typeface="+mn-lt"/>
              </a:rPr>
              <a:t>0.5</a:t>
            </a:r>
            <a:r>
              <a:rPr lang="zh-CN" altLang="en-US" sz="1200" b="1" dirty="0">
                <a:cs typeface="+mn-ea"/>
                <a:sym typeface="+mn-lt"/>
              </a:rPr>
              <a:t>附近摆波动。</a:t>
            </a:r>
          </a:p>
        </p:txBody>
      </p:sp>
      <p:sp>
        <p:nvSpPr>
          <p:cNvPr id="15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情景引入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3115" y="1727548"/>
            <a:ext cx="2935725" cy="1951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81007" y="1026019"/>
            <a:ext cx="5524589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随着抛掷次数的增加，“正面向上”的频率的变化趋势是什么？</a:t>
            </a:r>
          </a:p>
        </p:txBody>
      </p:sp>
      <p:sp>
        <p:nvSpPr>
          <p:cNvPr id="2" name="矩形 1"/>
          <p:cNvSpPr/>
          <p:nvPr/>
        </p:nvSpPr>
        <p:spPr>
          <a:xfrm>
            <a:off x="563038" y="1730836"/>
            <a:ext cx="4761437" cy="30854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 dirty="0">
                <a:cs typeface="+mn-ea"/>
                <a:sym typeface="+mn-lt"/>
              </a:rPr>
              <a:t>       </a:t>
            </a:r>
            <a:r>
              <a:rPr lang="zh-CN" altLang="en-US" b="1" dirty="0">
                <a:cs typeface="+mn-ea"/>
                <a:sym typeface="+mn-lt"/>
              </a:rPr>
              <a:t>在重复抛掷一枚硬币时，“正面向上”的频率在0.5的左右摆动。随着抛掷次数的增加，一般地，频率就呈现出一定的稳定性。在0.5的左右摆动的幅度会越来越小。由于“正面向上”的频率呈现出上述稳定性，我们就用0.5这个常数表示“正面向上”发生的可能性的大小。</a:t>
            </a:r>
            <a:r>
              <a:rPr lang="en-US" altLang="zh-CN" b="1" dirty="0">
                <a:cs typeface="+mn-ea"/>
                <a:sym typeface="+mn-lt"/>
              </a:rPr>
              <a:t>(</a:t>
            </a:r>
            <a:r>
              <a:rPr lang="zh-CN" altLang="en-US" b="1" dirty="0">
                <a:cs typeface="+mn-ea"/>
                <a:sym typeface="+mn-lt"/>
              </a:rPr>
              <a:t>注意：当抛掷次数越来越大时，正面向上概率越来越稳定于</a:t>
            </a:r>
            <a:r>
              <a:rPr lang="en-US" altLang="zh-CN" b="1" dirty="0">
                <a:cs typeface="+mn-ea"/>
                <a:sym typeface="+mn-lt"/>
              </a:rPr>
              <a:t>0.5</a:t>
            </a:r>
            <a:r>
              <a:rPr lang="zh-CN" altLang="en-US" b="1" dirty="0">
                <a:cs typeface="+mn-ea"/>
                <a:sym typeface="+mn-lt"/>
              </a:rPr>
              <a:t>，并不是说投掷</a:t>
            </a:r>
            <a:r>
              <a:rPr lang="en-US" altLang="zh-CN" b="1" dirty="0">
                <a:cs typeface="+mn-ea"/>
                <a:sym typeface="+mn-lt"/>
              </a:rPr>
              <a:t>2n</a:t>
            </a:r>
            <a:r>
              <a:rPr lang="zh-CN" altLang="en-US" b="1" dirty="0">
                <a:cs typeface="+mn-ea"/>
                <a:sym typeface="+mn-lt"/>
              </a:rPr>
              <a:t>次一定恰好有</a:t>
            </a:r>
            <a:r>
              <a:rPr lang="en-US" altLang="zh-CN" b="1" dirty="0">
                <a:cs typeface="+mn-ea"/>
                <a:sym typeface="+mn-lt"/>
              </a:rPr>
              <a:t>n</a:t>
            </a:r>
            <a:r>
              <a:rPr lang="zh-CN" altLang="en-US" b="1" dirty="0">
                <a:cs typeface="+mn-ea"/>
                <a:sym typeface="+mn-lt"/>
              </a:rPr>
              <a:t>次正面向上</a:t>
            </a:r>
            <a:r>
              <a:rPr lang="en-US" altLang="zh-CN" b="1" dirty="0">
                <a:cs typeface="+mn-ea"/>
                <a:sym typeface="+mn-lt"/>
              </a:rPr>
              <a:t>)</a:t>
            </a:r>
            <a:endParaRPr lang="zh-CN" altLang="en-US" sz="1100" b="1" dirty="0">
              <a:cs typeface="+mn-ea"/>
              <a:sym typeface="+mn-lt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思考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7415" y="2165537"/>
            <a:ext cx="2935725" cy="1951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684213" y="1022657"/>
            <a:ext cx="7775575" cy="2746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2667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700" b="1" dirty="0">
                <a:latin typeface="+mn-lt"/>
                <a:cs typeface="+mn-ea"/>
                <a:sym typeface="+mn-lt"/>
              </a:rPr>
              <a:t>  </a:t>
            </a:r>
            <a:r>
              <a:rPr lang="zh-CN" altLang="en-US" sz="1800" b="1" dirty="0">
                <a:latin typeface="+mn-lt"/>
                <a:cs typeface="+mn-ea"/>
                <a:sym typeface="+mn-lt"/>
              </a:rPr>
              <a:t>实际上，我们可以通过大量的重复试验，用一个随机事件发生的频率去估计它的概率.用频率估计概率 ，虽然不像列举法能确切地计算出随机事件的概率，但由于不受“各种结果出现的可能性相等”的条件限制，使得可求概率的随机事件的范围扩大</a:t>
            </a:r>
            <a:r>
              <a:rPr lang="zh-CN" altLang="en-US" sz="2400" b="1" dirty="0">
                <a:latin typeface="+mn-lt"/>
                <a:cs typeface="+mn-ea"/>
                <a:sym typeface="+mn-lt"/>
              </a:rPr>
              <a:t>.</a:t>
            </a:r>
            <a:endParaRPr lang="zh-CN" altLang="en-US" sz="3000" dirty="0">
              <a:latin typeface="+mn-lt"/>
              <a:cs typeface="+mn-ea"/>
              <a:sym typeface="+mn-lt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小结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79451" y="998442"/>
            <a:ext cx="7129462" cy="34624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800" b="1" dirty="0">
                <a:cs typeface="+mn-ea"/>
                <a:sym typeface="+mn-lt"/>
              </a:rPr>
              <a:t>下表记录了一名球员在罚球线上投篮的结果：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777338" y="2800249"/>
            <a:ext cx="7850188" cy="99257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1500" b="1" dirty="0">
                <a:solidFill>
                  <a:prstClr val="black"/>
                </a:solidFill>
                <a:cs typeface="+mn-ea"/>
                <a:sym typeface="+mn-lt"/>
              </a:rPr>
              <a:t>1.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计算投中频率（结果保留小数点后两位）；</a:t>
            </a:r>
            <a:endParaRPr lang="en-US" altLang="zh-CN" sz="1500" b="1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500" b="1" dirty="0">
                <a:solidFill>
                  <a:prstClr val="black"/>
                </a:solidFill>
                <a:cs typeface="+mn-ea"/>
                <a:sym typeface="+mn-lt"/>
              </a:rPr>
              <a:t>2.</a:t>
            </a: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 这名球员投篮一次，投中的概率约是多少（结果保留小数点后一位）？</a:t>
            </a:r>
          </a:p>
        </p:txBody>
      </p:sp>
      <p:graphicFrame>
        <p:nvGraphicFramePr>
          <p:cNvPr id="4" name="表格 21"/>
          <p:cNvGraphicFramePr>
            <a:graphicFrameLocks noGrp="1"/>
          </p:cNvGraphicFramePr>
          <p:nvPr/>
        </p:nvGraphicFramePr>
        <p:xfrm>
          <a:off x="789782" y="1427321"/>
          <a:ext cx="6095997" cy="127791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546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4056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cs typeface="阿里巴巴普惠体 R" panose="00020600040101010101" pitchFamily="18" charset="-122"/>
                          <a:sym typeface="+mn-lt"/>
                        </a:rPr>
                        <a:t>投篮次数</a:t>
                      </a:r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n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50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100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150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200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250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300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500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56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cs typeface="阿里巴巴普惠体 R" panose="00020600040101010101" pitchFamily="18" charset="-122"/>
                          <a:sym typeface="+mn-lt"/>
                        </a:rPr>
                        <a:t>投中次数</a:t>
                      </a:r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m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28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60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78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104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123</a:t>
                      </a:r>
                      <a:endParaRPr lang="en-US" altLang="zh-CN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152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cs typeface="阿里巴巴普惠体 R" panose="00020600040101010101" pitchFamily="18" charset="-122"/>
                          <a:sym typeface="+mn-lt"/>
                        </a:rPr>
                        <a:t>251</a:t>
                      </a:r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6621">
                <a:tc>
                  <a:txBody>
                    <a:bodyPr/>
                    <a:lstStyle/>
                    <a:p>
                      <a:endParaRPr lang="zh-CN" sz="1400">
                        <a:cs typeface="阿里巴巴普惠体 R" panose="00020600040101010101" pitchFamily="18" charset="-122"/>
                      </a:endParaRPr>
                    </a:p>
                  </a:txBody>
                  <a:tcPr anchor="ctr">
                    <a:blipFill>
                      <a:blip r:embed="rId4"/>
                      <a:stretch>
                        <a:fillRect l="-337" t="-175490" r="-350842" b="-1961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2234265" y="2311974"/>
            <a:ext cx="812800" cy="28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b="1" dirty="0">
                <a:latin typeface="+mn-lt"/>
                <a:cs typeface="+mn-ea"/>
                <a:sym typeface="+mn-lt"/>
              </a:rPr>
              <a:t>0.56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2920860" y="2300710"/>
            <a:ext cx="814388" cy="28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b="1" dirty="0">
                <a:latin typeface="+mn-lt"/>
                <a:cs typeface="+mn-ea"/>
                <a:sym typeface="+mn-lt"/>
              </a:rPr>
              <a:t>0.60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3638013" y="2300709"/>
            <a:ext cx="812800" cy="28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b="1">
                <a:latin typeface="+mn-lt"/>
                <a:cs typeface="+mn-ea"/>
                <a:sym typeface="+mn-lt"/>
              </a:rPr>
              <a:t>0.52</a:t>
            </a: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4295239" y="2311822"/>
            <a:ext cx="814387" cy="28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b="1" dirty="0">
                <a:latin typeface="+mn-lt"/>
                <a:cs typeface="+mn-ea"/>
                <a:sym typeface="+mn-lt"/>
              </a:rPr>
              <a:t>0.52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4938771" y="2305302"/>
            <a:ext cx="1008062" cy="28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b="1" dirty="0">
                <a:latin typeface="+mn-lt"/>
                <a:cs typeface="+mn-ea"/>
                <a:sym typeface="+mn-lt"/>
              </a:rPr>
              <a:t>0.49</a:t>
            </a:r>
          </a:p>
        </p:txBody>
      </p:sp>
      <p:sp>
        <p:nvSpPr>
          <p:cNvPr id="18" name="Text Box 19"/>
          <p:cNvSpPr txBox="1">
            <a:spLocks noChangeArrowheads="1"/>
          </p:cNvSpPr>
          <p:nvPr/>
        </p:nvSpPr>
        <p:spPr bwMode="auto">
          <a:xfrm>
            <a:off x="5669616" y="2311822"/>
            <a:ext cx="812800" cy="28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b="1">
                <a:latin typeface="+mn-lt"/>
                <a:cs typeface="+mn-ea"/>
                <a:sym typeface="+mn-lt"/>
              </a:rPr>
              <a:t>0.51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6325652" y="2305302"/>
            <a:ext cx="1152525" cy="28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en-US" b="1" dirty="0">
                <a:latin typeface="+mn-lt"/>
                <a:cs typeface="+mn-ea"/>
                <a:sym typeface="+mn-lt"/>
              </a:rPr>
              <a:t>0.50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731697" y="3840527"/>
            <a:ext cx="7497903" cy="99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500" dirty="0">
                <a:latin typeface="+mn-lt"/>
                <a:cs typeface="+mn-ea"/>
                <a:sym typeface="+mn-lt"/>
              </a:rPr>
              <a:t>解：投中频率在0.5左右摆动，而且随着投篮次数的增加，这种规律越加明显，所以估计投中的概率为</a:t>
            </a:r>
            <a:r>
              <a:rPr lang="en-US" altLang="zh-CN" sz="1500" dirty="0">
                <a:latin typeface="+mn-lt"/>
                <a:cs typeface="+mn-ea"/>
                <a:sym typeface="+mn-lt"/>
              </a:rPr>
              <a:t>0.5</a:t>
            </a:r>
            <a:r>
              <a:rPr lang="zh-CN" altLang="en-US" sz="1500" dirty="0">
                <a:latin typeface="+mn-lt"/>
                <a:cs typeface="+mn-ea"/>
                <a:sym typeface="+mn-lt"/>
              </a:rPr>
              <a:t>。</a:t>
            </a:r>
          </a:p>
        </p:txBody>
      </p:sp>
      <p:sp>
        <p:nvSpPr>
          <p:cNvPr id="20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练一练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3" grpId="0" bldLvl="0" autoUpdateAnimBg="0"/>
      <p:bldP spid="23" grpId="1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0634" y="1246104"/>
            <a:ext cx="7709124" cy="9920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    </a:t>
            </a:r>
            <a:r>
              <a:rPr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某</a:t>
            </a:r>
            <a:r>
              <a:rPr lang="zh-CN" altLang="en-US" sz="2000" b="1" dirty="0">
                <a:solidFill>
                  <a:prstClr val="black"/>
                </a:solidFill>
                <a:cs typeface="+mn-ea"/>
                <a:sym typeface="+mn-lt"/>
              </a:rPr>
              <a:t>林业部门要考察某种幼树在一定条件的移植成活率，应采用什么具体做法？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0634" y="2307986"/>
            <a:ext cx="7510190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b="1" dirty="0">
                <a:cs typeface="+mn-ea"/>
                <a:sym typeface="+mn-lt"/>
              </a:rPr>
              <a:t>分析：幼树移植成活率是实际问题中的一种概率 ，幼树移植后成活或不成活两种结果的可能性是否相等未知，所以成活率要由频率去估计.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>
                <a:extLst/>
              </p:cNvPr>
              <p:cNvSpPr/>
              <p:nvPr/>
            </p:nvSpPr>
            <p:spPr>
              <a:xfrm>
                <a:off x="881911" y="3174213"/>
                <a:ext cx="7510190" cy="1220591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pPr defTabSz="685783">
                  <a:lnSpc>
                    <a:spcPct val="200000"/>
                  </a:lnSpc>
                  <a:defRPr/>
                </a:pPr>
                <a:r>
                  <a:rPr lang="zh-CN" altLang="en-US" sz="1600" b="1" dirty="0">
                    <a:solidFill>
                      <a:prstClr val="black"/>
                    </a:solidFill>
                    <a:cs typeface="+mn-ea"/>
                    <a:sym typeface="+mn-lt"/>
                  </a:rPr>
                  <a:t>解：在同样条件下，对这种幼树进行大量移植，</a:t>
                </a:r>
                <a:r>
                  <a:rPr lang="zh-CN" altLang="en-US" sz="1600" b="1" dirty="0">
                    <a:solidFill>
                      <a:srgbClr val="FF0000"/>
                    </a:solidFill>
                    <a:cs typeface="+mn-ea"/>
                    <a:sym typeface="+mn-lt"/>
                  </a:rPr>
                  <a:t>随着移植数n越来越大，频率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1600" i="1" dirty="0">
                            <a:solidFill>
                              <a:srgbClr val="FF0000"/>
                            </a:solidFill>
                            <a:latin typeface="Cambria Math"/>
                            <a:cs typeface="+mn-ea"/>
                            <a:sym typeface="+mn-lt"/>
                          </a:rPr>
                        </m:ctrlPr>
                      </m:fPr>
                      <m:num>
                        <m:r>
                          <a:rPr lang="zh-CN" altLang="en-US" sz="16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𝑚</m:t>
                        </m:r>
                      </m:num>
                      <m:den>
                        <m:r>
                          <a:rPr lang="zh-CN" altLang="en-US" sz="160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+mn-ea"/>
                            <a:sym typeface="+mn-lt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en-US" sz="1600" b="1" dirty="0">
                    <a:solidFill>
                      <a:srgbClr val="FF0000"/>
                    </a:solidFill>
                    <a:cs typeface="+mn-ea"/>
                    <a:sym typeface="+mn-lt"/>
                  </a:rPr>
                  <a:t>会越来越稳定</a:t>
                </a:r>
                <a:r>
                  <a:rPr lang="zh-CN" altLang="en-US" sz="1600" b="1" dirty="0">
                    <a:solidFill>
                      <a:prstClr val="black"/>
                    </a:solidFill>
                    <a:cs typeface="+mn-ea"/>
                    <a:sym typeface="+mn-lt"/>
                  </a:rPr>
                  <a:t> .于是就可以把</a:t>
                </a:r>
                <a:r>
                  <a:rPr lang="zh-CN" altLang="en-US" sz="1600" b="1" dirty="0">
                    <a:solidFill>
                      <a:srgbClr val="FF0000"/>
                    </a:solidFill>
                    <a:cs typeface="+mn-ea"/>
                    <a:sym typeface="+mn-lt"/>
                  </a:rPr>
                  <a:t>频率作为成活率的估计值</a:t>
                </a:r>
                <a:r>
                  <a:rPr lang="zh-CN" altLang="en-US" sz="1600" b="1" dirty="0">
                    <a:solidFill>
                      <a:prstClr val="black"/>
                    </a:solidFill>
                    <a:cs typeface="+mn-ea"/>
                    <a:sym typeface="+mn-lt"/>
                  </a:rPr>
                  <a:t>.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5880" y="4232283"/>
                <a:ext cx="10013587" cy="1524007"/>
              </a:xfrm>
              <a:prstGeom prst="rect">
                <a:avLst/>
              </a:prstGeom>
              <a:blipFill rotWithShape="1">
                <a:blip r:embed="rId4"/>
                <a:stretch>
                  <a:fillRect l="-730" b="-6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  <a:cs typeface="阿里巴巴普惠体 R" panose="00020600040101010101" pitchFamily="18" charset="-122"/>
                  </a:rPr>
                  <a:t> </a:t>
                </a:r>
                <a:endParaRPr lang="zh-CN" altLang="en-US">
                  <a:noFill/>
                  <a:cs typeface="阿里巴巴普惠体 R" panose="00020600040101010101" pitchFamily="18" charset="-122"/>
                </a:endParaRPr>
              </a:p>
            </p:txBody>
          </p:sp>
        </mc:Fallback>
      </mc:AlternateContent>
      <p:sp>
        <p:nvSpPr>
          <p:cNvPr id="8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情景引入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4"/>
          <p:cNvGraphicFramePr>
            <a:graphicFrameLocks noGrp="1"/>
          </p:cNvGraphicFramePr>
          <p:nvPr/>
        </p:nvGraphicFramePr>
        <p:xfrm>
          <a:off x="899592" y="1365019"/>
          <a:ext cx="4529136" cy="360703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042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6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566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25670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移植总数  </a:t>
                      </a: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n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成活数  </a:t>
                      </a: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m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/>
                    <a:p>
                      <a:endParaRPr lang="zh-CN" sz="1400">
                        <a:cs typeface="阿里巴巴普惠体 R" panose="00020600040101010101" pitchFamily="18" charset="-122"/>
                      </a:endParaRPr>
                    </a:p>
                  </a:txBody>
                  <a:tcPr marL="90000" marR="90000" marT="46800" marB="46800" anchor="ctr" anchorCtr="1" horzOverflow="overflow">
                    <a:blipFill>
                      <a:blip r:embed="rId4"/>
                      <a:stretch>
                        <a:fillRect l="-157922" t="-730" r="-519" b="-481752"/>
                      </a:stretch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8136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10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8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0.800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8136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50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47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8136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270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235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0.870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8136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400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369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8136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750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662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8136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1 500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1 335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0.890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8136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3 500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3 203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8136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7 000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6 335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0.905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8136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9 000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8 073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8136"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14 000</a:t>
                      </a: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12 628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tc>
                  <a:txBody>
                    <a:bodyPr/>
                    <a:lstStyle>
                      <a:lvl1pPr defTabSz="6858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indent="-457200" defTabSz="68580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indent="-228600" defTabSz="6858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indent="-3429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indent="-457200" defTabSz="6858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indent="-457200" defTabSz="6858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u="none" strike="noStrike" cap="none" normalizeH="0" baseline="0" dirty="0">
                          <a:ln>
                            <a:noFill/>
                          </a:ln>
                          <a:effectLst/>
                          <a:latin typeface="阿里巴巴普惠体 R" panose="00020600040101010101" pitchFamily="18" charset="-122"/>
                          <a:cs typeface="阿里巴巴普惠体 R" panose="00020600040101010101" pitchFamily="18" charset="-122"/>
                          <a:sym typeface="+mn-lt"/>
                        </a:rPr>
                        <a:t>0.902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304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90000" marR="90000" marT="46800" marB="46800" anchor="ctr" anchorCtr="1" horzOverflow="overflow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40842" y="1008305"/>
            <a:ext cx="5215458" cy="3154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下面是一张模拟统计表，请补全表中空缺，并完成填空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07869" y="1318343"/>
            <a:ext cx="2946400" cy="29777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cs typeface="+mn-ea"/>
                <a:sym typeface="+mn-lt"/>
              </a:rPr>
              <a:t>          随着移植数的增加，幼树移植成活的频率越来越</a:t>
            </a:r>
            <a:r>
              <a:rPr lang="en-US" altLang="zh-CN" sz="1800" b="1" dirty="0">
                <a:cs typeface="+mn-ea"/>
                <a:sym typeface="+mn-lt"/>
              </a:rPr>
              <a:t>___________,</a:t>
            </a:r>
            <a:r>
              <a:rPr lang="zh-CN" altLang="en-US" sz="1800" b="1" dirty="0">
                <a:cs typeface="+mn-ea"/>
                <a:sym typeface="+mn-lt"/>
              </a:rPr>
              <a:t>当移植总数是</a:t>
            </a:r>
            <a:r>
              <a:rPr lang="en-US" altLang="zh-CN" sz="1800" b="1" dirty="0">
                <a:cs typeface="+mn-ea"/>
                <a:sym typeface="+mn-lt"/>
              </a:rPr>
              <a:t>14000</a:t>
            </a:r>
            <a:r>
              <a:rPr lang="zh-CN" altLang="en-US" sz="1800" b="1" dirty="0">
                <a:cs typeface="+mn-ea"/>
                <a:sym typeface="+mn-lt"/>
              </a:rPr>
              <a:t>时，成活的频率是</a:t>
            </a:r>
            <a:r>
              <a:rPr lang="en-US" altLang="zh-CN" sz="1800" b="1" dirty="0">
                <a:cs typeface="+mn-ea"/>
                <a:sym typeface="+mn-lt"/>
              </a:rPr>
              <a:t>_________</a:t>
            </a:r>
            <a:r>
              <a:rPr lang="zh-CN" altLang="en-US" sz="1800" b="1" dirty="0">
                <a:cs typeface="+mn-ea"/>
                <a:sym typeface="+mn-lt"/>
              </a:rPr>
              <a:t>，于是可以估计幼树移植成活的概率是</a:t>
            </a:r>
            <a:r>
              <a:rPr lang="en-US" altLang="zh-CN" sz="1800" b="1" dirty="0">
                <a:cs typeface="+mn-ea"/>
                <a:sym typeface="+mn-lt"/>
              </a:rPr>
              <a:t>__________.</a:t>
            </a:r>
            <a:endParaRPr lang="zh-CN" altLang="en-US" sz="1800" b="1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0943" y="3044883"/>
            <a:ext cx="83820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500" b="1" dirty="0">
                <a:cs typeface="+mn-ea"/>
                <a:sym typeface="+mn-lt"/>
              </a:rPr>
              <a:t>0.902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35737" y="2186059"/>
            <a:ext cx="6540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cs typeface="+mn-ea"/>
                <a:sym typeface="+mn-lt"/>
              </a:rPr>
              <a:t>稳定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77744" y="3825559"/>
            <a:ext cx="74295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500" b="1" dirty="0">
                <a:cs typeface="+mn-ea"/>
                <a:sym typeface="+mn-lt"/>
              </a:rPr>
              <a:t>0.902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54501" y="2307526"/>
            <a:ext cx="654050" cy="284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0.94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225133" y="2886752"/>
            <a:ext cx="850900" cy="284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0.923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44976" y="3203984"/>
            <a:ext cx="654050" cy="284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0.883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52653" y="3773756"/>
            <a:ext cx="654050" cy="284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0.915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75571" y="4383742"/>
            <a:ext cx="654050" cy="284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cs typeface="+mn-ea"/>
                <a:sym typeface="+mn-lt"/>
              </a:rPr>
              <a:t>0.897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情景引入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4850" y="1105897"/>
            <a:ext cx="7734300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500" b="1" dirty="0">
                <a:solidFill>
                  <a:prstClr val="black"/>
                </a:solidFill>
                <a:cs typeface="+mn-ea"/>
                <a:sym typeface="+mn-lt"/>
              </a:rPr>
              <a:t>        某水果公司以2元/kg的成本价新进10 000kg柑橘.如果公司希望这些柑橘能够获得利润5000元，那么在出售柑橘（去掉损坏的柑橘）时，每千克大约定价为多少元比较合适？</a:t>
            </a:r>
            <a:endParaRPr lang="zh-CN" altLang="en-US" sz="15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5447" y="2230626"/>
            <a:ext cx="7925954" cy="25314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1600" b="1" dirty="0">
                <a:cs typeface="+mn-ea"/>
                <a:sym typeface="+mn-lt"/>
              </a:rPr>
              <a:t>分析：</a:t>
            </a:r>
            <a:endParaRPr lang="en-US" altLang="zh-CN" sz="1600" b="1" dirty="0">
              <a:cs typeface="+mn-ea"/>
              <a:sym typeface="+mn-lt"/>
            </a:endParaRPr>
          </a:p>
          <a:p>
            <a:pPr>
              <a:lnSpc>
                <a:spcPct val="250000"/>
              </a:lnSpc>
            </a:pPr>
            <a:r>
              <a:rPr lang="en-US" altLang="zh-CN" sz="1600" b="1" dirty="0">
                <a:cs typeface="+mn-ea"/>
                <a:sym typeface="+mn-lt"/>
              </a:rPr>
              <a:t>1.</a:t>
            </a:r>
            <a:r>
              <a:rPr lang="zh-CN" altLang="en-US" sz="1600" b="1" dirty="0">
                <a:cs typeface="+mn-ea"/>
                <a:sym typeface="+mn-lt"/>
              </a:rPr>
              <a:t>利润</a:t>
            </a:r>
            <a:r>
              <a:rPr lang="en-US" altLang="zh-CN" sz="1600" b="1" dirty="0">
                <a:cs typeface="+mn-ea"/>
                <a:sym typeface="+mn-lt"/>
              </a:rPr>
              <a:t>=</a:t>
            </a:r>
            <a:r>
              <a:rPr lang="zh-CN" altLang="en-US" sz="1600" b="1" dirty="0">
                <a:cs typeface="+mn-ea"/>
                <a:sym typeface="+mn-lt"/>
              </a:rPr>
              <a:t>产品重量</a:t>
            </a:r>
            <a:r>
              <a:rPr lang="en-US" altLang="zh-CN" sz="1600" b="1" dirty="0">
                <a:cs typeface="+mn-ea"/>
                <a:sym typeface="+mn-lt"/>
              </a:rPr>
              <a:t>×</a:t>
            </a:r>
            <a:r>
              <a:rPr lang="zh-CN" altLang="en-US" sz="1600" b="1" dirty="0">
                <a:cs typeface="+mn-ea"/>
                <a:sym typeface="+mn-lt"/>
              </a:rPr>
              <a:t>完好率</a:t>
            </a:r>
            <a:r>
              <a:rPr lang="en-US" altLang="zh-CN" sz="1600" b="1" dirty="0">
                <a:cs typeface="+mn-ea"/>
                <a:sym typeface="+mn-lt"/>
              </a:rPr>
              <a:t>×(</a:t>
            </a:r>
            <a:r>
              <a:rPr lang="zh-CN" altLang="en-US" sz="1600" b="1" dirty="0">
                <a:cs typeface="+mn-ea"/>
                <a:sym typeface="+mn-lt"/>
              </a:rPr>
              <a:t>定价</a:t>
            </a:r>
            <a:r>
              <a:rPr lang="en-US" altLang="zh-CN" sz="1600" b="1" dirty="0">
                <a:cs typeface="+mn-ea"/>
                <a:sym typeface="+mn-lt"/>
              </a:rPr>
              <a:t>-</a:t>
            </a:r>
            <a:r>
              <a:rPr lang="zh-CN" altLang="en-US" sz="1600" b="1" dirty="0">
                <a:cs typeface="+mn-ea"/>
                <a:sym typeface="+mn-lt"/>
              </a:rPr>
              <a:t>实际成本</a:t>
            </a:r>
            <a:r>
              <a:rPr lang="en-US" altLang="zh-CN" sz="1600" b="1" dirty="0">
                <a:cs typeface="+mn-ea"/>
                <a:sym typeface="+mn-lt"/>
              </a:rPr>
              <a:t>)</a:t>
            </a:r>
          </a:p>
          <a:p>
            <a:pPr>
              <a:lnSpc>
                <a:spcPct val="250000"/>
              </a:lnSpc>
            </a:pPr>
            <a:r>
              <a:rPr lang="en-US" altLang="zh-CN" sz="1600" b="1" dirty="0">
                <a:cs typeface="+mn-ea"/>
                <a:sym typeface="+mn-lt"/>
              </a:rPr>
              <a:t>2.</a:t>
            </a:r>
            <a:r>
              <a:rPr lang="zh-CN" altLang="en-US" sz="1600" b="1" dirty="0">
                <a:cs typeface="+mn-ea"/>
                <a:sym typeface="+mn-lt"/>
              </a:rPr>
              <a:t>柑橘在产品运输、存储途中会有破损，公司必须将破损带来的损失折算到没有破损柑橘的定价中，才能保证实际获得的利润。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840634" y="376613"/>
            <a:ext cx="2430270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3000" dirty="0">
                <a:ln w="6350">
                  <a:noFill/>
                </a:ln>
                <a:solidFill>
                  <a:srgbClr val="FBC708"/>
                </a:solidFill>
                <a:cs typeface="+mn-ea"/>
                <a:sym typeface="+mn-lt"/>
              </a:rPr>
              <a:t>情景引入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第一PPT模板网-WWW.1PPT.COM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lninmrg5">
      <a:majorFont>
        <a:latin typeface="阿里巴巴普惠体 R"/>
        <a:ea typeface="思源黑体 CN Regular"/>
        <a:cs typeface=""/>
      </a:majorFont>
      <a:minorFont>
        <a:latin typeface="阿里巴巴普惠体 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阿里巴巴普惠体 R"/>
        <a:font script="Hebr" typeface="阿里巴巴普惠体 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阿里巴巴普惠体 R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阿里巴巴普惠体 R"/>
        <a:ea typeface=""/>
        <a:cs typeface=""/>
        <a:font script="Jpan" typeface="ＭＳ Ｐゴシック"/>
        <a:font script="Hang" typeface="맑은 고딕"/>
        <a:font script="Hans" typeface="阿里巴巴普惠体 R"/>
        <a:font script="Hant" typeface="新細明體"/>
        <a:font script="Arab" typeface="阿里巴巴普惠体 R"/>
        <a:font script="Hebr" typeface="阿里巴巴普惠体 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阿里巴巴普惠体 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2540</Words>
  <Application>Microsoft Office PowerPoint</Application>
  <PresentationFormat>全屏显示(16:9)</PresentationFormat>
  <Paragraphs>264</Paragraphs>
  <Slides>18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办公资源网：https://www.bangongziyuan.com/</dc:description>
  <cp:lastModifiedBy>123</cp:lastModifiedBy>
  <cp:revision>4</cp:revision>
  <dcterms:created xsi:type="dcterms:W3CDTF">2020-04-11T10:57:00Z</dcterms:created>
  <dcterms:modified xsi:type="dcterms:W3CDTF">2020-10-12T07:59:02Z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