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6"/>
  </p:notesMasterIdLst>
  <p:sldIdLst>
    <p:sldId id="262" r:id="rId3"/>
    <p:sldId id="264" r:id="rId4"/>
    <p:sldId id="307" r:id="rId5"/>
    <p:sldId id="308" r:id="rId6"/>
    <p:sldId id="309" r:id="rId7"/>
    <p:sldId id="306" r:id="rId8"/>
    <p:sldId id="310" r:id="rId9"/>
    <p:sldId id="311" r:id="rId10"/>
    <p:sldId id="312" r:id="rId11"/>
    <p:sldId id="313" r:id="rId12"/>
    <p:sldId id="260" r:id="rId13"/>
    <p:sldId id="314" r:id="rId14"/>
    <p:sldId id="315" r:id="rId15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328" autoAdjust="0"/>
  </p:normalViewPr>
  <p:slideViewPr>
    <p:cSldViewPr snapToGrid="0">
      <p:cViewPr>
        <p:scale>
          <a:sx n="100" d="100"/>
          <a:sy n="100" d="100"/>
        </p:scale>
        <p:origin x="-282" y="-774"/>
      </p:cViewPr>
      <p:guideLst>
        <p:guide orient="horz" pos="161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83" d="100"/>
          <a:sy n="83" d="100"/>
        </p:scale>
        <p:origin x="145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FF495-4796-4AB3-A537-51C479D3066F}" type="datetimeFigureOut">
              <a:rPr lang="zh-CN" altLang="en-US" smtClean="0"/>
              <a:pPr/>
              <a:t>2020/8/8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AE8C7F-294C-4290-BA48-9EC926C5C33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6154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8AE8C7F-294C-4290-BA48-9EC926C5C33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066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790700"/>
            <a:ext cx="9144000" cy="1381125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1790700"/>
            <a:ext cx="9144000" cy="1381125"/>
          </a:xfrm>
          <a:prstGeom prst="rect">
            <a:avLst/>
          </a:prstGeom>
        </p:spPr>
        <p:txBody>
          <a:bodyPr lIns="68580" tIns="34290" rIns="68580" bIns="34290" anchor="ctr"/>
          <a:lstStyle>
            <a:lvl1pPr algn="ctr">
              <a:defRPr sz="33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pPr/>
              <a:t>2020/8/8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0481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672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6992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827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7389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8973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8398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16893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586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5243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3932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131471" y="352409"/>
            <a:ext cx="1367032" cy="323433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4233767" y="352408"/>
            <a:ext cx="1367032" cy="323433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6259666" y="352408"/>
            <a:ext cx="1367032" cy="323433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2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pPr/>
              <a:t>2020/8/8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lIns="68580" tIns="34290" rIns="68580" bIns="34290"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2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pPr/>
              <a:t>2020/8/8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849057" y="0"/>
            <a:ext cx="6829425" cy="350535"/>
          </a:xfrm>
          <a:prstGeom prst="rect">
            <a:avLst/>
          </a:prstGeom>
        </p:spPr>
        <p:txBody>
          <a:bodyPr lIns="68580" tIns="34290" rIns="68580" bIns="3429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52551"/>
            <a:ext cx="7886700" cy="3280172"/>
          </a:xfrm>
          <a:prstGeom prst="rect">
            <a:avLst/>
          </a:prstGeom>
        </p:spPr>
        <p:txBody>
          <a:bodyPr vert="eaVert" lIns="68580" tIns="34290" rIns="68580" bIns="3429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FD3B61F3-DABD-4D26-8DF9-C03C8A069B9B}" type="datetimeFigureOut">
              <a:rPr lang="zh-CN" altLang="en-US" smtClean="0"/>
              <a:pPr/>
              <a:t>2020/8/8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C29070B1-5320-4AD1-9F6B-8453A41EDFD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1849058" y="350535"/>
            <a:ext cx="6272543" cy="331005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/>
          </a:p>
        </p:txBody>
      </p:sp>
      <p:sp>
        <p:nvSpPr>
          <p:cNvPr id="8" name="矩形 7"/>
          <p:cNvSpPr/>
          <p:nvPr/>
        </p:nvSpPr>
        <p:spPr>
          <a:xfrm>
            <a:off x="0" y="5053785"/>
            <a:ext cx="9157036" cy="96190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 dirty="0"/>
          </a:p>
        </p:txBody>
      </p:sp>
      <p:sp>
        <p:nvSpPr>
          <p:cNvPr id="9" name="矩形 8"/>
          <p:cNvSpPr/>
          <p:nvPr/>
        </p:nvSpPr>
        <p:spPr>
          <a:xfrm>
            <a:off x="8172400" y="350535"/>
            <a:ext cx="971600" cy="331005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4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1817694" cy="6815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黑体" panose="02010600030101010101" pitchFamily="2" charset="-122"/>
                <a:ea typeface="黑体" panose="02010600030101010101" pitchFamily="2" charset="-122"/>
              </a:rPr>
              <a:t>第三章</a:t>
            </a: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124980" y="364298"/>
            <a:ext cx="1367032" cy="29403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8226106" y="368538"/>
            <a:ext cx="917895" cy="300755"/>
          </a:xfrm>
          <a:prstGeom prst="rect">
            <a:avLst/>
          </a:prstGeom>
        </p:spPr>
        <p:txBody>
          <a:bodyPr lIns="68580" tIns="34290" rIns="68580" bIns="3429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pPr algn="ctr"/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4231894" y="364298"/>
            <a:ext cx="1367032" cy="29403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6256921" y="364298"/>
            <a:ext cx="1367032" cy="29403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039557" y="0"/>
            <a:ext cx="6829425" cy="350535"/>
          </a:xfrm>
          <a:prstGeom prst="rect">
            <a:avLst/>
          </a:prstGeom>
        </p:spPr>
        <p:txBody>
          <a:bodyPr lIns="68580" tIns="34290" rIns="68580" bIns="34290"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5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3.2</a:t>
            </a:r>
            <a:r>
              <a:rPr lang="zh-CN" altLang="zh-CN" sz="1500" b="1" i="0" kern="1200" dirty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　用频率估计概率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lang="zh-CN" altLang="zh-CN" sz="15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2020/8/8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9869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emf"/><Relationship Id="rId3" Type="http://schemas.openxmlformats.org/officeDocument/2006/relationships/oleObject" Target="../embeddings/oleObject4.bin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11" Type="http://schemas.openxmlformats.org/officeDocument/2006/relationships/image" Target="../media/image8.emf"/><Relationship Id="rId5" Type="http://schemas.openxmlformats.org/officeDocument/2006/relationships/image" Target="../media/image6.emf"/><Relationship Id="rId10" Type="http://schemas.openxmlformats.org/officeDocument/2006/relationships/package" Target="../embeddings/Microsoft_Word___6.docx"/><Relationship Id="rId4" Type="http://schemas.openxmlformats.org/officeDocument/2006/relationships/package" Target="../embeddings/Microsoft_Word___4.docx"/><Relationship Id="rId9" Type="http://schemas.openxmlformats.org/officeDocument/2006/relationships/oleObject" Target="../embeddings/oleObject6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9.emf"/><Relationship Id="rId4" Type="http://schemas.openxmlformats.org/officeDocument/2006/relationships/package" Target="../embeddings/Microsoft_Word___7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0.emf"/><Relationship Id="rId4" Type="http://schemas.openxmlformats.org/officeDocument/2006/relationships/package" Target="../embeddings/Microsoft_Word___8.docx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1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jianli/" TargetMode="External"/><Relationship Id="rId17" Type="http://schemas.openxmlformats.org/officeDocument/2006/relationships/hyperlink" Target="http://www.1ppt.com/ziti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shouchaobao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package" Target="../embeddings/Microsoft_Word___1.docx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package" Target="../embeddings/Microsoft_Word___2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Word___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400" dirty="0" smtClean="0"/>
              <a:t>用</a:t>
            </a:r>
            <a:r>
              <a:rPr lang="zh-CN" altLang="en-US" sz="4400" dirty="0"/>
              <a:t>频率估计</a:t>
            </a:r>
            <a:r>
              <a:rPr lang="zh-CN" altLang="en-US" sz="4400" dirty="0" smtClean="0"/>
              <a:t>概率</a:t>
            </a:r>
            <a:endParaRPr lang="zh-CN" altLang="zh-CN" sz="4400" dirty="0"/>
          </a:p>
        </p:txBody>
      </p:sp>
      <p:sp>
        <p:nvSpPr>
          <p:cNvPr id="4" name="矩形 3"/>
          <p:cNvSpPr/>
          <p:nvPr/>
        </p:nvSpPr>
        <p:spPr>
          <a:xfrm>
            <a:off x="0" y="938539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2000" dirty="0"/>
              <a:t>第三章</a:t>
            </a:r>
            <a:r>
              <a:rPr lang="zh-CN" altLang="zh-CN" sz="2000" i="1" dirty="0"/>
              <a:t>　</a:t>
            </a:r>
            <a:r>
              <a:rPr lang="zh-CN" altLang="zh-CN" sz="2000" dirty="0"/>
              <a:t>概率的进一步</a:t>
            </a:r>
            <a:r>
              <a:rPr lang="zh-CN" altLang="zh-CN" sz="2000" dirty="0" smtClean="0"/>
              <a:t>认识</a:t>
            </a:r>
            <a:endParaRPr lang="zh-CN" altLang="en-US" sz="2000" dirty="0"/>
          </a:p>
        </p:txBody>
      </p:sp>
      <p:sp>
        <p:nvSpPr>
          <p:cNvPr id="5" name="矩形 4"/>
          <p:cNvSpPr/>
          <p:nvPr/>
        </p:nvSpPr>
        <p:spPr>
          <a:xfrm>
            <a:off x="1" y="4209043"/>
            <a:ext cx="9144000" cy="4072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D1138ABE-712E-4CDE-B3CB-246F12192AA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15778"/>
              </p:ext>
            </p:extLst>
          </p:nvPr>
        </p:nvGraphicFramePr>
        <p:xfrm>
          <a:off x="1228579" y="722381"/>
          <a:ext cx="6096000" cy="1589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4" name="Document" r:id="rId4" imgW="3889369" imgH="1006594" progId="Word.Document.12">
                  <p:embed/>
                </p:oleObj>
              </mc:Choice>
              <mc:Fallback>
                <p:oleObj name="Document" r:id="rId4" imgW="3889369" imgH="1006594" progId="Word.Document.12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579" y="722381"/>
                        <a:ext cx="6096000" cy="15891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680B6623-CA8B-463D-A721-632CD8CCB5B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6278176"/>
              </p:ext>
            </p:extLst>
          </p:nvPr>
        </p:nvGraphicFramePr>
        <p:xfrm>
          <a:off x="1007012" y="1774827"/>
          <a:ext cx="6096000" cy="23962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5" name="Document" r:id="rId7" imgW="3889369" imgH="1517811" progId="Word.Document.12">
                  <p:embed/>
                </p:oleObj>
              </mc:Choice>
              <mc:Fallback>
                <p:oleObj name="Document" r:id="rId7" imgW="3889369" imgH="1517811" progId="Word.Document.12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07012" y="1774827"/>
                        <a:ext cx="6096000" cy="239629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extLst>
              <a:ext uri="{FF2B5EF4-FFF2-40B4-BE49-F238E27FC236}">
                <a16:creationId xmlns="" xmlns:a16="http://schemas.microsoft.com/office/drawing/2014/main" id="{5D1A4A2F-DB10-456B-9E2F-7EFFA0E3AE9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8110314"/>
              </p:ext>
            </p:extLst>
          </p:nvPr>
        </p:nvGraphicFramePr>
        <p:xfrm>
          <a:off x="1228579" y="3529579"/>
          <a:ext cx="609600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Document" r:id="rId10" imgW="3860760" imgH="603740" progId="Word.Document.12">
                  <p:embed/>
                </p:oleObj>
              </mc:Choice>
              <mc:Fallback>
                <p:oleObj name="Document" r:id="rId10" imgW="3860760" imgH="603740" progId="Word.Document.12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28579" y="3529579"/>
                        <a:ext cx="6096000" cy="9525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17161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806C781D-B105-4608-99FD-81EE9F8C3EC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65455538"/>
              </p:ext>
            </p:extLst>
          </p:nvPr>
        </p:nvGraphicFramePr>
        <p:xfrm>
          <a:off x="1304925" y="886650"/>
          <a:ext cx="6096000" cy="25416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Document" r:id="rId4" imgW="3889369" imgH="1609614" progId="Word.Document.12">
                  <p:embed/>
                </p:oleObj>
              </mc:Choice>
              <mc:Fallback>
                <p:oleObj name="Document" r:id="rId4" imgW="3889369" imgH="1609614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04925" y="886650"/>
                        <a:ext cx="6096000" cy="25416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80F767DE-2001-4455-91B4-4818508A3378}"/>
              </a:ext>
            </a:extLst>
          </p:cNvPr>
          <p:cNvSpPr>
            <a:spLocks noChangeAspect="1"/>
          </p:cNvSpPr>
          <p:nvPr/>
        </p:nvSpPr>
        <p:spPr>
          <a:xfrm>
            <a:off x="444012" y="642467"/>
            <a:ext cx="8572500" cy="132497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在一个不透明袋子中有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这些球除颜色外都相同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从袋中任意摸出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用画树状图或列表的方法求摸出的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个球颜色不同的概率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在袋子中再放入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进行如下实验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从袋中随机摸出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记录下颜色后放回袋子中并搅匀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经大量试验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发现摸到白球的频率稳定在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AC6C0B44-3A67-4E81-AF99-E0B2E9FBC1C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8584441"/>
              </p:ext>
            </p:extLst>
          </p:nvPr>
        </p:nvGraphicFramePr>
        <p:xfrm>
          <a:off x="722141" y="1906130"/>
          <a:ext cx="6096000" cy="3815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Document" r:id="rId4" imgW="3889369" imgH="2416401" progId="Word.Document.12">
                  <p:embed/>
                </p:oleObj>
              </mc:Choice>
              <mc:Fallback>
                <p:oleObj name="Document" r:id="rId4" imgW="3889369" imgH="2416401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2141" y="1906130"/>
                        <a:ext cx="6096000" cy="3815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75007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8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defTabSz="914400"/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defTabSz="914400"/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defTabSz="914400"/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5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人学习、研究。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任何形式的在线付费下载。</a:t>
            </a:r>
          </a:p>
          <a:p>
            <a:pPr defTabSz="914400"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2106" y="267184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031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03F4AA4-65C9-4CF3-8BAF-F7C64FA9A1CC}"/>
              </a:ext>
            </a:extLst>
          </p:cNvPr>
          <p:cNvSpPr>
            <a:spLocks noChangeAspect="1"/>
          </p:cNvSpPr>
          <p:nvPr/>
        </p:nvSpPr>
        <p:spPr>
          <a:xfrm>
            <a:off x="285750" y="811734"/>
            <a:ext cx="8572500" cy="4150367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频率与概率的关系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关于频率与概率的关系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下列说法中正确的是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频率等于概率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当试验次数很大时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频率稳定在概率附近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当试验次数很大时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概率稳定在频率附近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试验得到的频率与概率不可能相等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在一个不透明的布袋中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红球、黑球、白球共有若干个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它们除颜色不同外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其余均相同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小欣从布袋中随机摸出一球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记下颜色后放回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摇匀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……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如此大量摸球试验后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小欣发现摸出红球的频率稳定于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20%,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摸出黑球的频率稳定于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50%,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对此试验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她总结出下列结论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若进行大量摸球试验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摸出白球的频率稳定于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30%;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若从布袋中任意摸出一个球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该球是黑球的概率最大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若再摸球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必有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次摸出的是红球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其中说法正确的是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①②③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20BC1093-2D4C-4173-AB4D-006B4C68428C}"/>
              </a:ext>
            </a:extLst>
          </p:cNvPr>
          <p:cNvSpPr/>
          <p:nvPr/>
        </p:nvSpPr>
        <p:spPr>
          <a:xfrm>
            <a:off x="4644718" y="1189480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00CEBAA-F98D-4D79-B740-459FE0665258}"/>
              </a:ext>
            </a:extLst>
          </p:cNvPr>
          <p:cNvSpPr/>
          <p:nvPr/>
        </p:nvSpPr>
        <p:spPr>
          <a:xfrm>
            <a:off x="5529400" y="3925822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483D5E3-4589-42AB-818B-0BB9DE7F09F4}"/>
              </a:ext>
            </a:extLst>
          </p:cNvPr>
          <p:cNvSpPr>
            <a:spLocks noChangeAspect="1"/>
          </p:cNvSpPr>
          <p:nvPr/>
        </p:nvSpPr>
        <p:spPr>
          <a:xfrm>
            <a:off x="285750" y="726873"/>
            <a:ext cx="8572500" cy="132497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知识点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用频率估计概率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在一个不透明的布袋中装有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个黄、白两种颜色的球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除颜色外其他都相同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小红通过多次摸球试验后发现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摸到黄球的频率稳定在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左右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则布袋中白球可能有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35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ED63BC9F-F1CE-4EAA-8DBC-2E7BB32ADC8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3634100"/>
              </p:ext>
            </p:extLst>
          </p:nvPr>
        </p:nvGraphicFramePr>
        <p:xfrm>
          <a:off x="363416" y="2164505"/>
          <a:ext cx="6096000" cy="2672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5" imgW="3860760" imgH="1692777" progId="Word.Document.12">
                  <p:embed/>
                </p:oleObj>
              </mc:Choice>
              <mc:Fallback>
                <p:oleObj name="Document" r:id="rId5" imgW="3860760" imgH="1692777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416" y="2164505"/>
                        <a:ext cx="6096000" cy="26720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836AF3E-1EC1-409B-8078-05D03E7AB480}"/>
              </a:ext>
            </a:extLst>
          </p:cNvPr>
          <p:cNvSpPr/>
          <p:nvPr/>
        </p:nvSpPr>
        <p:spPr>
          <a:xfrm>
            <a:off x="6544384" y="1436368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93065171-3C7E-4251-90AE-22D3FD17BF51}"/>
              </a:ext>
            </a:extLst>
          </p:cNvPr>
          <p:cNvSpPr/>
          <p:nvPr/>
        </p:nvSpPr>
        <p:spPr>
          <a:xfrm>
            <a:off x="4699462" y="4232180"/>
            <a:ext cx="553766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4C3492B5-7267-4780-940C-B8970AEF08A4}"/>
              </a:ext>
            </a:extLst>
          </p:cNvPr>
          <p:cNvCxnSpPr>
            <a:cxnSpLocks/>
          </p:cNvCxnSpPr>
          <p:nvPr/>
        </p:nvCxnSpPr>
        <p:spPr>
          <a:xfrm>
            <a:off x="4699462" y="4479863"/>
            <a:ext cx="55376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5914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5D7E7A15-B758-4D2B-B1C4-6412439EF834}"/>
              </a:ext>
            </a:extLst>
          </p:cNvPr>
          <p:cNvSpPr>
            <a:spLocks noChangeAspect="1"/>
          </p:cNvSpPr>
          <p:nvPr/>
        </p:nvSpPr>
        <p:spPr>
          <a:xfrm>
            <a:off x="391258" y="1635220"/>
            <a:ext cx="8572500" cy="195284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件同型号的产品中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件不合格品和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件合格品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从这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件产品中随机抽取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件进行检测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不放回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再随机抽取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件进行检测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请用列表法或画树状图的方法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求两次抽到的都是合格品的概率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在这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件产品中加入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件合格品后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进行如下试验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随机抽取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件进行检测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然后放回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多次重复这个试验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通过大量重复试验后发现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抽到合格品的频率稳定在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95,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则可以推算出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的值大约是多少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650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="" xmlns:a16="http://schemas.microsoft.com/office/drawing/2014/main" id="{523D78A0-0B06-47C3-96F3-79E59D91195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722427"/>
              </p:ext>
            </p:extLst>
          </p:nvPr>
        </p:nvGraphicFramePr>
        <p:xfrm>
          <a:off x="1524000" y="1118567"/>
          <a:ext cx="6096000" cy="41308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4" imgW="3889369" imgH="2616208" progId="Word.Document.12">
                  <p:embed/>
                </p:oleObj>
              </mc:Choice>
              <mc:Fallback>
                <p:oleObj name="Document" r:id="rId4" imgW="3889369" imgH="2616208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1118567"/>
                        <a:ext cx="6096000" cy="413084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6027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4EB95D8-28FD-4907-A640-667D9AFDFEFC}"/>
              </a:ext>
            </a:extLst>
          </p:cNvPr>
          <p:cNvSpPr>
            <a:spLocks noChangeAspect="1"/>
          </p:cNvSpPr>
          <p:nvPr/>
        </p:nvSpPr>
        <p:spPr>
          <a:xfrm>
            <a:off x="285750" y="608626"/>
            <a:ext cx="8572500" cy="3522503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在抛掷硬币的试验中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下列结论正确的是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经过大量重复的抛掷硬币试验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可发现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的频率越来越稳定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抛掷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次硬币与抛掷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12000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次硬币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的频率相同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抛掷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次硬币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可得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的频率为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若抛掷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次硬币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的频率是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518,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正面向下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的频率也为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518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在一个不透明的口袋中有红色、黑色、白色的玻璃球共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这些球除颜色外都相同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小李将口袋中的球搅拌均匀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从中随机摸出一个球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记下它的颜色后再放回口袋中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不断重复这一过程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通过大量摸球试验后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统计结果显示摸到红色球、黑色球的频率稳定在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15%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45%,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则口袋中白色球的个数很可能是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	B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	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	D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02A9900E-5078-4141-A8A5-66ADF5CBE12E}"/>
              </a:ext>
            </a:extLst>
          </p:cNvPr>
          <p:cNvSpPr>
            <a:spLocks noChangeAspect="1"/>
          </p:cNvSpPr>
          <p:nvPr/>
        </p:nvSpPr>
        <p:spPr>
          <a:xfrm>
            <a:off x="180242" y="3896742"/>
            <a:ext cx="8572500" cy="101104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【变式拓展】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在一个不透明的袋中装有除颜色外均相同的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个红球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,3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个白球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若干个绿球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每次摇匀后随机摸出一个球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记下颜色后再放回袋中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经过大量重复实验后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发现摸到绿球的频率稳定在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2,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则袋中约有绿球</a:t>
            </a:r>
            <a:r>
              <a:rPr lang="zh-CN" altLang="zh-CN" sz="1700" i="1" dirty="0">
                <a:solidFill>
                  <a:srgbClr val="FF00FF"/>
                </a:solidFill>
                <a:uFill>
                  <a:solidFill>
                    <a:srgbClr val="FF00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700" dirty="0">
                <a:solidFill>
                  <a:srgbClr val="FF00FF"/>
                </a:solidFill>
                <a:uFill>
                  <a:solidFill>
                    <a:srgbClr val="FF00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1700" i="1" dirty="0">
                <a:solidFill>
                  <a:srgbClr val="FF00FF"/>
                </a:solidFill>
                <a:uFill>
                  <a:solidFill>
                    <a:srgbClr val="FF00FF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</a:t>
            </a:r>
            <a:r>
              <a:rPr lang="en-US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91C63443-13CB-4324-B5CD-8C244A7DBB38}"/>
              </a:ext>
            </a:extLst>
          </p:cNvPr>
          <p:cNvSpPr/>
          <p:nvPr/>
        </p:nvSpPr>
        <p:spPr>
          <a:xfrm>
            <a:off x="4233106" y="695704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E374E92E-0BD0-4551-913C-BD85E0EAB98A}"/>
              </a:ext>
            </a:extLst>
          </p:cNvPr>
          <p:cNvSpPr/>
          <p:nvPr/>
        </p:nvSpPr>
        <p:spPr>
          <a:xfrm>
            <a:off x="2395294" y="3078899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022403D-DFBF-4639-A317-FD719C42FC06}"/>
              </a:ext>
            </a:extLst>
          </p:cNvPr>
          <p:cNvSpPr/>
          <p:nvPr/>
        </p:nvSpPr>
        <p:spPr>
          <a:xfrm>
            <a:off x="2484328" y="4559653"/>
            <a:ext cx="428417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85549404-C48C-4689-8F1D-9508B2E1B7DB}"/>
              </a:ext>
            </a:extLst>
          </p:cNvPr>
          <p:cNvCxnSpPr>
            <a:cxnSpLocks/>
          </p:cNvCxnSpPr>
          <p:nvPr/>
        </p:nvCxnSpPr>
        <p:spPr>
          <a:xfrm>
            <a:off x="2484328" y="4807337"/>
            <a:ext cx="42841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AEE04602-A199-4D26-8167-14709E9B202D}"/>
              </a:ext>
            </a:extLst>
          </p:cNvPr>
          <p:cNvSpPr>
            <a:spLocks noChangeAspect="1"/>
          </p:cNvSpPr>
          <p:nvPr/>
        </p:nvSpPr>
        <p:spPr>
          <a:xfrm>
            <a:off x="285750" y="825194"/>
            <a:ext cx="8572500" cy="383182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下图显示了用计算机模拟随机投掷一枚图钉的某次实验的结果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9ZKSK108.EPS" descr="id:2147496467;FounderCES">
            <a:extLst>
              <a:ext uri="{FF2B5EF4-FFF2-40B4-BE49-F238E27FC236}">
                <a16:creationId xmlns="" xmlns:a16="http://schemas.microsoft.com/office/drawing/2014/main" id="{2E94A0B8-35BF-45CF-9409-1A612E4115AA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9395" y="1174762"/>
            <a:ext cx="4243993" cy="163036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399C4FD-CAC2-40CF-B30C-FA8E5090A02B}"/>
              </a:ext>
            </a:extLst>
          </p:cNvPr>
          <p:cNvSpPr>
            <a:spLocks noChangeAspect="1"/>
          </p:cNvSpPr>
          <p:nvPr/>
        </p:nvSpPr>
        <p:spPr>
          <a:xfrm>
            <a:off x="243493" y="2571750"/>
            <a:ext cx="8572500" cy="258070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下面有三个推断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当投掷次数是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计算机记录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钉尖向上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的次数是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308,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所以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钉尖向上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616;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随着实验次数的增加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钉尖向上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的频率总在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618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附近摆动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显示出一定的稳定性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可以估计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钉尖向上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618;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若再次用计算机模拟实验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则当投掷次数为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钉尖向上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的概率一定是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620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其中合理的是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1700" i="1" dirty="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B0911577-2C0F-4F01-BC19-66FF6942481A}"/>
              </a:ext>
            </a:extLst>
          </p:cNvPr>
          <p:cNvSpPr/>
          <p:nvPr/>
        </p:nvSpPr>
        <p:spPr>
          <a:xfrm>
            <a:off x="1642702" y="4180396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</p:spTree>
    <p:extLst>
      <p:ext uri="{BB962C8B-B14F-4D97-AF65-F5344CB8AC3E}">
        <p14:creationId xmlns:p14="http://schemas.microsoft.com/office/powerpoint/2010/main" val="3774966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7A2D9FA-7645-4F75-B6EE-DD486BC279C2}"/>
              </a:ext>
            </a:extLst>
          </p:cNvPr>
          <p:cNvSpPr>
            <a:spLocks noChangeAspect="1"/>
          </p:cNvSpPr>
          <p:nvPr/>
        </p:nvSpPr>
        <p:spPr>
          <a:xfrm>
            <a:off x="285750" y="720143"/>
            <a:ext cx="8572500" cy="3208571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用频率估计概率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可以发现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某种幼树在一定条件下移植成活的概率为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结果一定是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棵幼树成活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结果一定是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“90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棵幼树成活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“10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棵幼树不成活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恰好有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棵幼树不成活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棵幼树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当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越来越大时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种植成活幼树的频率会越来越稳定于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宿迁中考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为测量平地上一块不规则区域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图中的阴影部分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画一个边长为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m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的正方形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使不规则区域落在正方形内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现向正方形内随机投掷小石子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假设小石子落在正方形内每一点都是等可能的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经过大量重复投掷试验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发现小石子落在不规则区域的频率稳定在常数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附近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由此可估计不规则区域的面积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en-US" altLang="zh-CN" sz="1700" baseline="30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pic>
        <p:nvPicPr>
          <p:cNvPr id="3" name="18ZKSJ174.EPS" descr="id:2147496474;FounderCES">
            <a:extLst>
              <a:ext uri="{FF2B5EF4-FFF2-40B4-BE49-F238E27FC236}">
                <a16:creationId xmlns="" xmlns:a16="http://schemas.microsoft.com/office/drawing/2014/main" id="{9C8DF4DC-6F37-4E8B-9415-E37A97209829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64839" y="3920180"/>
            <a:ext cx="991699" cy="1006355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="" xmlns:a16="http://schemas.microsoft.com/office/drawing/2014/main" id="{1F12EA8D-EED4-4610-B6A8-F8CE17620487}"/>
              </a:ext>
            </a:extLst>
          </p:cNvPr>
          <p:cNvSpPr/>
          <p:nvPr/>
        </p:nvSpPr>
        <p:spPr>
          <a:xfrm>
            <a:off x="461338" y="1011172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5018050" y="3730083"/>
            <a:ext cx="434897" cy="836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1F12EA8D-EED4-4610-B6A8-F8CE17620487}"/>
              </a:ext>
            </a:extLst>
          </p:cNvPr>
          <p:cNvSpPr/>
          <p:nvPr/>
        </p:nvSpPr>
        <p:spPr>
          <a:xfrm>
            <a:off x="5141374" y="3445919"/>
            <a:ext cx="233387" cy="2758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</p:spTree>
    <p:extLst>
      <p:ext uri="{BB962C8B-B14F-4D97-AF65-F5344CB8AC3E}">
        <p14:creationId xmlns:p14="http://schemas.microsoft.com/office/powerpoint/2010/main" val="2618308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097C1A4B-A1B2-40AB-9B44-D371BE30D973}"/>
              </a:ext>
            </a:extLst>
          </p:cNvPr>
          <p:cNvSpPr>
            <a:spLocks noChangeAspect="1"/>
          </p:cNvSpPr>
          <p:nvPr/>
        </p:nvSpPr>
        <p:spPr>
          <a:xfrm>
            <a:off x="285750" y="752612"/>
            <a:ext cx="8572500" cy="101104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王老师将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个黑球和若干个白球放入一个不透明的口袋中并搅匀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这些球除颜色不同外其余都相同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他让若干学生进行摸球试验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每次摸出一个球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有放回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下表是活动进行中的一组统计数据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="" xmlns:a16="http://schemas.microsoft.com/office/drawing/2014/main" id="{8881B2E9-A597-49C5-AB47-8CB058482C6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4524382"/>
              </p:ext>
            </p:extLst>
          </p:nvPr>
        </p:nvGraphicFramePr>
        <p:xfrm>
          <a:off x="1386840" y="1849446"/>
          <a:ext cx="6096000" cy="1719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4" imgW="3860760" imgH="1089036" progId="Word.Document.12">
                  <p:embed/>
                </p:oleObj>
              </mc:Choice>
              <mc:Fallback>
                <p:oleObj name="Document" r:id="rId4" imgW="3860760" imgH="1089036" progId="Word.Document.12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6840" y="1849446"/>
                        <a:ext cx="6096000" cy="1719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="" xmlns:a16="http://schemas.microsoft.com/office/drawing/2014/main" id="{3C97844C-F4C4-4B59-9D59-4A54F79AEF91}"/>
              </a:ext>
            </a:extLst>
          </p:cNvPr>
          <p:cNvSpPr>
            <a:spLocks noChangeAspect="1"/>
          </p:cNvSpPr>
          <p:nvPr/>
        </p:nvSpPr>
        <p:spPr>
          <a:xfrm>
            <a:off x="285750" y="3350579"/>
            <a:ext cx="8572500" cy="1638910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补全上表中的有关数据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根据上表数据估计从袋中摸出一个球是黑球的概率是</a:t>
            </a:r>
            <a:r>
              <a:rPr lang="zh-CN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r>
              <a:rPr lang="zh-CN" altLang="zh-CN" sz="1700" i="1" dirty="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;(  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精确到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01  )</a:t>
            </a:r>
            <a:r>
              <a:rPr lang="en-US" altLang="zh-CN" sz="1700" dirty="0">
                <a:solidFill>
                  <a:srgbClr val="000000"/>
                </a:solidFill>
                <a:latin typeface="宋体" panose="02010600030101010101" pitchFamily="2" charset="-122"/>
                <a:ea typeface="方正书宋_GBK"/>
                <a:cs typeface="Times New Roman" panose="02020603050405020304" pitchFamily="18" charset="0"/>
              </a:rPr>
              <a:t> 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估算袋中白球的个数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tabLst>
                <a:tab pos="772001" algn="l"/>
                <a:tab pos="1387793" algn="l"/>
                <a:tab pos="1903571" algn="l"/>
                <a:tab pos="2416493" algn="l"/>
              </a:tabLst>
            </a:pP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的条件下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若小强同学有放回地连续两次摸球</a:t>
            </a:r>
            <a:r>
              <a:rPr lang="en-US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17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用画树状图或列表的方法计算他两次都摸出白球的概率</a:t>
            </a:r>
            <a:r>
              <a:rPr lang="en-US" altLang="zh-CN" sz="1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zh-CN" sz="17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231DB4CE-DE13-4483-B042-F3179CE9259F}"/>
              </a:ext>
            </a:extLst>
          </p:cNvPr>
          <p:cNvSpPr/>
          <p:nvPr/>
        </p:nvSpPr>
        <p:spPr>
          <a:xfrm>
            <a:off x="285750" y="3697256"/>
            <a:ext cx="557784" cy="2476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1000"/>
          </a:p>
        </p:txBody>
      </p:sp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8C8EB4E9-A3BC-4C56-B2B4-AFECA9D52F33}"/>
              </a:ext>
            </a:extLst>
          </p:cNvPr>
          <p:cNvCxnSpPr>
            <a:cxnSpLocks/>
          </p:cNvCxnSpPr>
          <p:nvPr/>
        </p:nvCxnSpPr>
        <p:spPr>
          <a:xfrm>
            <a:off x="285750" y="3944939"/>
            <a:ext cx="55778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831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演示文稿1" id="{11934D07-9902-4280-ABF9-2FE07C3AE1A5}" vid="{87782EAB-3497-4ED0-AAFF-99308829BE0F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27</TotalTime>
  <Words>1208</Words>
  <Application>Microsoft Office PowerPoint</Application>
  <PresentationFormat>全屏显示(16:9)</PresentationFormat>
  <Paragraphs>74</Paragraphs>
  <Slides>13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第一PPT模板网-WWW.1PPT.COM</vt:lpstr>
      <vt:lpstr>Office 主题</vt:lpstr>
      <vt:lpstr>Document</vt:lpstr>
      <vt:lpstr>用频率估计概率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amt</cp:lastModifiedBy>
  <cp:revision>1</cp:revision>
  <dcterms:created xsi:type="dcterms:W3CDTF">2019-05-05T03:44:55Z</dcterms:created>
  <dcterms:modified xsi:type="dcterms:W3CDTF">2020-08-08T02:35:43Z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