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2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3.xml" ContentType="application/vnd.openxmlformats-officedocument.presentationml.notesSlide+xml"/>
  <Override PartName="/ppt/tags/tag49.xml" ContentType="application/vnd.openxmlformats-officedocument.presentationml.tags+xml"/>
  <Override PartName="/ppt/notesSlides/notesSlide14.xml" ContentType="application/vnd.openxmlformats-officedocument.presentationml.notesSlide+xml"/>
  <Override PartName="/ppt/tags/tag50.xml" ContentType="application/vnd.openxmlformats-officedocument.presentationml.tags+xml"/>
  <Override PartName="/ppt/notesSlides/notesSlide15.xml" ContentType="application/vnd.openxmlformats-officedocument.presentationml.notesSlide+xml"/>
  <Override PartName="/ppt/tags/tag51.xml" ContentType="application/vnd.openxmlformats-officedocument.presentationml.tags+xml"/>
  <Override PartName="/ppt/notesSlides/notesSlide16.xml" ContentType="application/vnd.openxmlformats-officedocument.presentationml.notesSlide+xml"/>
  <Override PartName="/ppt/tags/tag52.xml" ContentType="application/vnd.openxmlformats-officedocument.presentationml.tags+xml"/>
  <Override PartName="/ppt/notesSlides/notesSlide17.xml" ContentType="application/vnd.openxmlformats-officedocument.presentationml.notesSlide+xml"/>
  <Override PartName="/ppt/tags/tag53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3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A05D8-8433-4650-9093-5ED8804E2320}" type="datetimeFigureOut">
              <a:rPr lang="zh-CN" altLang="en-US" smtClean="0"/>
              <a:t>2020/8/5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A3994-5A6D-484E-A926-4F3EE3C5B2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465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242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032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239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524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419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2522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318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290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339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272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16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BF83D-58BB-41B6-8BAA-5220802C9CC5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027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2" Type="http://schemas.openxmlformats.org/officeDocument/2006/relationships/tags" Target="../tags/tag19.xml"/><Relationship Id="rId16" Type="http://schemas.openxmlformats.org/officeDocument/2006/relationships/notesSlide" Target="../notesSlides/notesSlide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.xml"/><Relationship Id="rId6" Type="http://schemas.openxmlformats.org/officeDocument/2006/relationships/image" Target="../media/image13.emf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2.emf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4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.emf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00400" y="295275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八年级下册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047752"/>
            <a:ext cx="9144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1.2 </a:t>
            </a:r>
            <a:r>
              <a:rPr lang="zh-CN" altLang="en-US" sz="44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直角三角</a:t>
            </a:r>
            <a:r>
              <a:rPr lang="zh-CN" altLang="en-US" sz="44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形</a:t>
            </a:r>
            <a:endParaRPr lang="en-US" altLang="zh-CN" sz="4400" b="1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24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课时</a:t>
            </a:r>
            <a:endParaRPr lang="zh-CN" altLang="en-US" sz="24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095750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文本框 3246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81468" y="420836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观察</a:t>
            </a:r>
            <a:r>
              <a:rPr lang="zh-CN" altLang="en-US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下面三组命题：</a:t>
            </a:r>
          </a:p>
        </p:txBody>
      </p:sp>
      <p:sp>
        <p:nvSpPr>
          <p:cNvPr id="11" name="PA_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58477" y="4059736"/>
            <a:ext cx="669012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>
              <a:lnSpc>
                <a:spcPct val="150000"/>
              </a:lnSpc>
            </a:pP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它们的条件和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结论各是什么？每组之间的条件和结论有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什么关系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？是真命题吗？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12" name="PA_组合 17"/>
          <p:cNvGrpSpPr/>
          <p:nvPr>
            <p:custDataLst>
              <p:tags r:id="rId3"/>
            </p:custDataLst>
          </p:nvPr>
        </p:nvGrpSpPr>
        <p:grpSpPr>
          <a:xfrm>
            <a:off x="1521012" y="837664"/>
            <a:ext cx="4228161" cy="947182"/>
            <a:chOff x="648639" y="1538288"/>
            <a:chExt cx="4228161" cy="947182"/>
          </a:xfrm>
        </p:grpSpPr>
        <p:sp>
          <p:nvSpPr>
            <p:cNvPr id="13" name="PA_文本框 6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835025" y="1538288"/>
              <a:ext cx="40417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如果两个角是对顶角，那么它们相等，</a:t>
              </a:r>
            </a:p>
          </p:txBody>
        </p:sp>
        <p:sp>
          <p:nvSpPr>
            <p:cNvPr id="14" name="PA_文本框 7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835025" y="2116138"/>
              <a:ext cx="40417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如果两个角相等，那么它们是对顶角；</a:t>
              </a:r>
            </a:p>
          </p:txBody>
        </p:sp>
        <p:sp>
          <p:nvSpPr>
            <p:cNvPr id="15" name="PA_左大括号 9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648639" y="1646016"/>
              <a:ext cx="179387" cy="720000"/>
            </a:xfrm>
            <a:prstGeom prst="leftBrace">
              <a:avLst>
                <a:gd name="adj1" fmla="val 41745"/>
                <a:gd name="adj2" fmla="val 50000"/>
              </a:avLst>
            </a:prstGeom>
            <a:noFill/>
            <a:ln w="38100">
              <a:solidFill>
                <a:srgbClr val="FF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PA_组合 19"/>
          <p:cNvGrpSpPr/>
          <p:nvPr>
            <p:custDataLst>
              <p:tags r:id="rId4"/>
            </p:custDataLst>
          </p:nvPr>
        </p:nvGrpSpPr>
        <p:grpSpPr>
          <a:xfrm>
            <a:off x="1521012" y="1952191"/>
            <a:ext cx="4219575" cy="928132"/>
            <a:chOff x="657225" y="2851150"/>
            <a:chExt cx="4219575" cy="928132"/>
          </a:xfrm>
        </p:grpSpPr>
        <p:sp>
          <p:nvSpPr>
            <p:cNvPr id="17" name="PA_文本框 10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836613" y="2851150"/>
              <a:ext cx="40401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9933FF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如果小明患了肺炎，那么他一定发烧，</a:t>
              </a:r>
            </a:p>
          </p:txBody>
        </p:sp>
        <p:sp>
          <p:nvSpPr>
            <p:cNvPr id="18" name="PA_文本框 1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836613" y="3409950"/>
              <a:ext cx="40401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如果小明发烧，那么他一定患了肺炎；</a:t>
              </a:r>
            </a:p>
          </p:txBody>
        </p:sp>
        <p:sp>
          <p:nvSpPr>
            <p:cNvPr id="19" name="PA_左大括号 12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657225" y="2959894"/>
              <a:ext cx="179388" cy="684000"/>
            </a:xfrm>
            <a:prstGeom prst="leftBrace">
              <a:avLst>
                <a:gd name="adj1" fmla="val 41744"/>
                <a:gd name="adj2" fmla="val 50000"/>
              </a:avLst>
            </a:prstGeom>
            <a:noFill/>
            <a:ln w="38100">
              <a:solidFill>
                <a:srgbClr val="FF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PA_组合 21"/>
          <p:cNvGrpSpPr/>
          <p:nvPr>
            <p:custDataLst>
              <p:tags r:id="rId5"/>
            </p:custDataLst>
          </p:nvPr>
        </p:nvGrpSpPr>
        <p:grpSpPr>
          <a:xfrm>
            <a:off x="1521004" y="3047664"/>
            <a:ext cx="3792834" cy="947182"/>
            <a:chOff x="702966" y="4291013"/>
            <a:chExt cx="3792834" cy="947182"/>
          </a:xfrm>
        </p:grpSpPr>
        <p:sp>
          <p:nvSpPr>
            <p:cNvPr id="21" name="PA_文本框 13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36613" y="4291013"/>
              <a:ext cx="36591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三角形中相等的边所对的角相等，</a:t>
              </a:r>
            </a:p>
          </p:txBody>
        </p:sp>
        <p:sp>
          <p:nvSpPr>
            <p:cNvPr id="22" name="PA_文本框 14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836613" y="4868863"/>
              <a:ext cx="35067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三角形中相等的角所对的边</a:t>
              </a:r>
              <a:r>
                <a:rPr lang="zh-CN" altLang="en-US" dirty="0" smtClean="0">
                  <a:solidFill>
                    <a:srgbClr val="9933FF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相等</a:t>
              </a:r>
              <a:r>
                <a:rPr lang="en-US" altLang="zh-CN" dirty="0" smtClean="0">
                  <a:solidFill>
                    <a:srgbClr val="9933FF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.</a:t>
              </a:r>
              <a:endParaRPr lang="zh-CN" altLang="en-US" dirty="0">
                <a:solidFill>
                  <a:srgbClr val="9933FF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endParaRPr>
            </a:p>
          </p:txBody>
        </p:sp>
        <p:sp>
          <p:nvSpPr>
            <p:cNvPr id="23" name="PA_左大括号 15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702966" y="4426401"/>
              <a:ext cx="179388" cy="684000"/>
            </a:xfrm>
            <a:prstGeom prst="leftBrace">
              <a:avLst>
                <a:gd name="adj1" fmla="val 41744"/>
                <a:gd name="adj2" fmla="val 50000"/>
              </a:avLst>
            </a:prstGeom>
            <a:noFill/>
            <a:ln w="38100">
              <a:solidFill>
                <a:srgbClr val="FF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1"/>
          <p:cNvSpPr txBox="1"/>
          <p:nvPr>
            <p:custDataLst>
              <p:tags r:id="rId1"/>
            </p:custDataLst>
          </p:nvPr>
        </p:nvSpPr>
        <p:spPr>
          <a:xfrm>
            <a:off x="914400" y="1282164"/>
            <a:ext cx="7467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两个命题中，如果一个命题的</a:t>
            </a:r>
            <a:r>
              <a:rPr lang="zh-CN" altLang="en-US" b="1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条件和</a:t>
            </a:r>
            <a:r>
              <a:rPr lang="zh-CN" altLang="en-US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结论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分别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是另一个命题的</a:t>
            </a:r>
            <a:r>
              <a:rPr lang="zh-CN" altLang="en-US" b="1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结论和条件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，那么这两个命题称为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互逆命题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，其中一个命题称为另一个命题的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逆命题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6" name="PA_组合 5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8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归纳小结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0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/>
          <p:nvPr/>
        </p:nvSpPr>
        <p:spPr>
          <a:xfrm>
            <a:off x="1143000" y="742952"/>
            <a:ext cx="716280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50000"/>
              </a:lnSpc>
            </a:pP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写出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下列命题的逆命题，并判断它 们是真命题还是假命题．</a:t>
            </a:r>
          </a:p>
          <a:p>
            <a:pPr indent="457200">
              <a:lnSpc>
                <a:spcPct val="2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两直线平行，同位角相等；</a:t>
            </a:r>
          </a:p>
          <a:p>
            <a:pPr indent="457200">
              <a:lnSpc>
                <a:spcPct val="2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如果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是偶数，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是偶数，那么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是偶数．</a:t>
            </a:r>
          </a:p>
          <a:p>
            <a:pPr indent="457200">
              <a:lnSpc>
                <a:spcPct val="25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解：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同位角相等，两直线平行．真命题．</a:t>
            </a:r>
          </a:p>
          <a:p>
            <a:pPr indent="457200">
              <a:lnSpc>
                <a:spcPct val="250000"/>
              </a:lnSpc>
            </a:pP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如果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是偶数，那么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是偶数，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是偶数．假命题．</a:t>
            </a:r>
          </a:p>
        </p:txBody>
      </p: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330754"/>
          <p:cNvSpPr txBox="1">
            <a:spLocks noChangeArrowheads="1"/>
          </p:cNvSpPr>
          <p:nvPr/>
        </p:nvSpPr>
        <p:spPr bwMode="auto">
          <a:xfrm>
            <a:off x="1752600" y="671297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观察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下面三组定理：</a:t>
            </a:r>
          </a:p>
        </p:txBody>
      </p:sp>
      <p:sp>
        <p:nvSpPr>
          <p:cNvPr id="11" name="PA_文本框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52600" y="4183618"/>
            <a:ext cx="2520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它们之间有什么关系？</a:t>
            </a:r>
          </a:p>
        </p:txBody>
      </p:sp>
      <p:grpSp>
        <p:nvGrpSpPr>
          <p:cNvPr id="12" name="PA_组合 17"/>
          <p:cNvGrpSpPr/>
          <p:nvPr>
            <p:custDataLst>
              <p:tags r:id="rId2"/>
            </p:custDataLst>
          </p:nvPr>
        </p:nvGrpSpPr>
        <p:grpSpPr>
          <a:xfrm>
            <a:off x="1826176" y="1155468"/>
            <a:ext cx="3393591" cy="858770"/>
            <a:chOff x="747713" y="1269499"/>
            <a:chExt cx="3393591" cy="858770"/>
          </a:xfrm>
        </p:grpSpPr>
        <p:sp>
          <p:nvSpPr>
            <p:cNvPr id="13" name="PA_文本框 6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934820" y="1269499"/>
              <a:ext cx="320648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两直线平行，内错角相等，</a:t>
              </a:r>
            </a:p>
          </p:txBody>
        </p:sp>
        <p:sp>
          <p:nvSpPr>
            <p:cNvPr id="14" name="PA_文本框 7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07111" y="1758937"/>
              <a:ext cx="31314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内错角相等，两直线平行；</a:t>
              </a:r>
            </a:p>
          </p:txBody>
        </p:sp>
        <p:sp>
          <p:nvSpPr>
            <p:cNvPr id="15" name="PA_左大括号 9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747713" y="1376142"/>
              <a:ext cx="179387" cy="648000"/>
            </a:xfrm>
            <a:prstGeom prst="leftBrace">
              <a:avLst>
                <a:gd name="adj1" fmla="val 41745"/>
                <a:gd name="adj2" fmla="val 50000"/>
              </a:avLst>
            </a:prstGeom>
            <a:noFill/>
            <a:ln w="38100">
              <a:solidFill>
                <a:srgbClr val="FF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16" name="PA_组合 19"/>
          <p:cNvGrpSpPr/>
          <p:nvPr>
            <p:custDataLst>
              <p:tags r:id="rId3"/>
            </p:custDataLst>
          </p:nvPr>
        </p:nvGrpSpPr>
        <p:grpSpPr>
          <a:xfrm>
            <a:off x="1826178" y="2165974"/>
            <a:ext cx="2964317" cy="839742"/>
            <a:chOff x="907111" y="2445814"/>
            <a:chExt cx="2964317" cy="839742"/>
          </a:xfrm>
        </p:grpSpPr>
        <p:sp>
          <p:nvSpPr>
            <p:cNvPr id="17" name="PA_文本框 10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80603" y="2445814"/>
              <a:ext cx="27908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等边对等角，</a:t>
              </a:r>
            </a:p>
          </p:txBody>
        </p:sp>
        <p:sp>
          <p:nvSpPr>
            <p:cNvPr id="18" name="PA_文本框 1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079613" y="2916224"/>
              <a:ext cx="15873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等角对等边；</a:t>
              </a:r>
            </a:p>
          </p:txBody>
        </p:sp>
        <p:sp>
          <p:nvSpPr>
            <p:cNvPr id="19" name="PA_左大括号 12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907111" y="2559879"/>
              <a:ext cx="163571" cy="648000"/>
            </a:xfrm>
            <a:prstGeom prst="leftBrace">
              <a:avLst>
                <a:gd name="adj1" fmla="val 41744"/>
                <a:gd name="adj2" fmla="val 50000"/>
              </a:avLst>
            </a:prstGeom>
            <a:noFill/>
            <a:ln w="38100">
              <a:solidFill>
                <a:srgbClr val="FF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20" name="PA_组合 21"/>
          <p:cNvGrpSpPr/>
          <p:nvPr>
            <p:custDataLst>
              <p:tags r:id="rId4"/>
            </p:custDataLst>
          </p:nvPr>
        </p:nvGrpSpPr>
        <p:grpSpPr>
          <a:xfrm>
            <a:off x="1827369" y="3106782"/>
            <a:ext cx="5218888" cy="796108"/>
            <a:chOff x="967712" y="3455067"/>
            <a:chExt cx="5218888" cy="796108"/>
          </a:xfrm>
        </p:grpSpPr>
        <p:sp>
          <p:nvSpPr>
            <p:cNvPr id="21" name="PA_文本框 13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47100" y="3455067"/>
              <a:ext cx="44211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全等三角形的对应边相等，对应角相等，</a:t>
              </a:r>
            </a:p>
          </p:txBody>
        </p:sp>
        <p:sp>
          <p:nvSpPr>
            <p:cNvPr id="22" name="PA_文本框 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079613" y="3881843"/>
              <a:ext cx="51069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对应</a:t>
              </a:r>
              <a:r>
                <a:rPr lang="zh-CN" altLang="en-US" dirty="0" smtClean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边相等</a:t>
              </a:r>
              <a:r>
                <a:rPr lang="zh-CN" altLang="en-US" dirty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，对应角相等的三角形是</a:t>
              </a:r>
              <a:r>
                <a:rPr lang="zh-CN" altLang="en-US" dirty="0" smtClean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全等三角形</a:t>
              </a:r>
              <a:r>
                <a:rPr lang="en-US" altLang="zh-CN" dirty="0" smtClean="0">
                  <a:solidFill>
                    <a:srgbClr val="9933FF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.</a:t>
              </a:r>
              <a:endParaRPr lang="zh-CN" altLang="en-US" dirty="0">
                <a:solidFill>
                  <a:srgbClr val="99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3" name="PA_左大括号 15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967712" y="3601121"/>
              <a:ext cx="179388" cy="504000"/>
            </a:xfrm>
            <a:prstGeom prst="leftBrace">
              <a:avLst>
                <a:gd name="adj1" fmla="val 41744"/>
                <a:gd name="adj2" fmla="val 50000"/>
              </a:avLst>
            </a:prstGeom>
            <a:noFill/>
            <a:ln w="38100">
              <a:solidFill>
                <a:srgbClr val="FF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6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归纳小结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PA_文本框 5"/>
          <p:cNvSpPr txBox="1"/>
          <p:nvPr>
            <p:custDataLst>
              <p:tags r:id="rId2"/>
            </p:custDataLst>
          </p:nvPr>
        </p:nvSpPr>
        <p:spPr>
          <a:xfrm>
            <a:off x="1447800" y="1428750"/>
            <a:ext cx="5943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如果一个定理的逆命题经过证明是真命题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，那么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它也是一个定理，这两个定理称为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互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逆定理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，其中一个定理称为另一个定理的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逆定理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609600" y="1047752"/>
            <a:ext cx="800100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dirty="0" smtClean="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勾股定理及逆定理：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直角三角形两直角边的平方和等于斜边的平方；如果一个三角形两边的平方和等于第三边的平方，那么这个三角形是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直角三角形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en-US" altLang="zh-CN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dirty="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互逆命题和逆命题：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在两个命题中，如果一个命题的条件和结论分别是另一个命题的结论和条件，那么这两个命题称为互逆命题，其中一个命题称为另一个命题的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逆命题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en-US" altLang="zh-CN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dirty="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互逆定理的定义：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如果一个定理的逆命题经过证明是真命题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，那么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它也是一个定理，这两个定理称为互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逆定理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，其中一个定理称为另一个定理的</a:t>
            </a:r>
            <a:r>
              <a:rPr lang="zh-CN" altLang="en-US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逆定理</a:t>
            </a:r>
            <a:r>
              <a:rPr lang="en-US" altLang="zh-CN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solidFill>
                <a:srgbClr val="C0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6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8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自我小结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0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6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跟踪检测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5"/>
          <p:cNvSpPr txBox="1"/>
          <p:nvPr/>
        </p:nvSpPr>
        <p:spPr>
          <a:xfrm>
            <a:off x="491363" y="615511"/>
            <a:ext cx="8119245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．如图，一张长方形纸片，剪去部分后得到一个三角形，则图中∠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的度数是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  ) </a:t>
            </a:r>
            <a:endParaRPr lang="en-US" altLang="zh-CN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30°      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60°     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     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120°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．由下列 条件不能判定△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是直角三角形的是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  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37°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53°      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34°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56°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42°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38°      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72°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，∠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18°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．如图，点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在△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上，将△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沿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翻折后，点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恰好与点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重合．若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，则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的长为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  )</a:t>
            </a:r>
            <a:endParaRPr lang="en-US" altLang="zh-CN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        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       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        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9532" y="1276350"/>
            <a:ext cx="1761068" cy="762000"/>
          </a:xfrm>
          <a:prstGeom prst="rect">
            <a:avLst/>
          </a:prstGeom>
        </p:spPr>
      </p:pic>
      <p:pic>
        <p:nvPicPr>
          <p:cNvPr id="12" name="图片 5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9932" y="3583640"/>
            <a:ext cx="1219200" cy="135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文本框 7"/>
          <p:cNvSpPr txBox="1"/>
          <p:nvPr/>
        </p:nvSpPr>
        <p:spPr>
          <a:xfrm>
            <a:off x="1066800" y="1047752"/>
            <a:ext cx="3000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+mn-ea"/>
              </a:rPr>
              <a:t>C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410200" y="1835321"/>
            <a:ext cx="3000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+mn-ea"/>
              </a:rPr>
              <a:t>C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4191000" y="3486152"/>
            <a:ext cx="3000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D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6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跟踪检测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5"/>
          <p:cNvSpPr txBox="1"/>
          <p:nvPr/>
        </p:nvSpPr>
        <p:spPr>
          <a:xfrm>
            <a:off x="381000" y="514354"/>
            <a:ext cx="8382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．如图，在平面直角坐标系中，点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的坐标分别为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0)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(0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8)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．以点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为圆心，以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长为半径画弧，交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轴正半轴于点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，则点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的坐标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为</a:t>
            </a:r>
            <a:r>
              <a:rPr lang="zh-CN" altLang="en-US" u="sng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 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．下列命题中，其逆命题成立的是 </a:t>
            </a:r>
            <a:r>
              <a:rPr lang="zh-CN" altLang="en-US" u="sng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只填写序号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①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同旁内角互补，两直线平行；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②如果两个角是直角，那么它们相等；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③如果两个实数相等，那么它们的平方相等；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④如果三角形的三边长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c(c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为最长边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满足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 ²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 ²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c2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，那么这个三角形是直角三角形．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6. 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如图，有两棵树，一棵高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米，另一棵高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米，两树相距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米，一只鸟从一棵树的树梢飞到另一棵树的树梢，问小鸟至少飞行 </a:t>
            </a:r>
            <a:r>
              <a:rPr lang="en-US" altLang="zh-CN" u="sng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米．</a:t>
            </a:r>
          </a:p>
        </p:txBody>
      </p:sp>
      <p:sp>
        <p:nvSpPr>
          <p:cNvPr id="11" name="文本框 6"/>
          <p:cNvSpPr txBox="1"/>
          <p:nvPr/>
        </p:nvSpPr>
        <p:spPr>
          <a:xfrm>
            <a:off x="7010400" y="895352"/>
            <a:ext cx="8382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2"/>
                </a:solidFill>
                <a:latin typeface="+mn-ea"/>
              </a:rPr>
              <a:t>(4</a:t>
            </a:r>
            <a:r>
              <a:rPr lang="zh-CN" altLang="en-US" dirty="0">
                <a:solidFill>
                  <a:schemeClr val="accent2"/>
                </a:solidFill>
                <a:latin typeface="+mn-ea"/>
              </a:rPr>
              <a:t>，</a:t>
            </a:r>
            <a:r>
              <a:rPr lang="en-US" altLang="zh-CN" dirty="0">
                <a:solidFill>
                  <a:schemeClr val="accent2"/>
                </a:solidFill>
                <a:latin typeface="+mn-ea"/>
              </a:rPr>
              <a:t>0)</a:t>
            </a:r>
            <a:endParaRPr lang="zh-CN" altLang="en-US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3886200" y="1316638"/>
            <a:ext cx="8382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2"/>
                </a:solidFill>
                <a:latin typeface="+mn-ea"/>
              </a:rPr>
              <a:t>① ④</a:t>
            </a:r>
            <a:endParaRPr lang="zh-CN" altLang="en-US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5029200" y="4171952"/>
            <a:ext cx="8382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2"/>
                </a:solidFill>
                <a:latin typeface="+mn-ea"/>
              </a:rPr>
              <a:t>10</a:t>
            </a:r>
            <a:endParaRPr lang="zh-CN" altLang="en-US" dirty="0">
              <a:solidFill>
                <a:schemeClr val="accent2"/>
              </a:solidFill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1770126"/>
            <a:ext cx="904762" cy="9047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0779" y="4297425"/>
            <a:ext cx="1152381" cy="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3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跟踪检测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309436" y="688353"/>
            <a:ext cx="815339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．如图，在四边形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ABCD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CD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13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AC⊥CD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，求四边形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ABCD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的面积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endParaRPr lang="en-US" altLang="zh-CN" sz="16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解：∵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 C⊥CD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CD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13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AC²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AD²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CD²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13²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12²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25.</a:t>
            </a:r>
            <a:endParaRPr lang="en-US" altLang="zh-CN" sz="1600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又∵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AB²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BC²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3²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4²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25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AC².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∴∠B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 °.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∴S</a:t>
            </a:r>
            <a:r>
              <a:rPr lang="zh-CN" altLang="en-US" sz="1600" baseline="-250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四边形</a:t>
            </a:r>
            <a:r>
              <a:rPr lang="en-US" altLang="zh-CN" sz="1600" baseline="-250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ABCD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1600" baseline="-250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△ABC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1600" baseline="-250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△ACD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½AB•BC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½AC•CD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½×3×4 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½×5×12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30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36.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2739" y="1428750"/>
            <a:ext cx="290966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3" y="122844"/>
            <a:ext cx="2137227" cy="511721"/>
            <a:chOff x="445652" y="218396"/>
            <a:chExt cx="2136260" cy="515092"/>
          </a:xfrm>
        </p:grpSpPr>
        <p:sp>
          <p:nvSpPr>
            <p:cNvPr id="3" name="TextBox 6"/>
            <p:cNvSpPr txBox="1"/>
            <p:nvPr/>
          </p:nvSpPr>
          <p:spPr bwMode="auto">
            <a:xfrm>
              <a:off x="1105755" y="272294"/>
              <a:ext cx="1216449" cy="40274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b="1" kern="0" dirty="0" smtClean="0">
                  <a:latin typeface="+mn-ea"/>
                </a:rPr>
                <a:t>跟踪检测</a:t>
              </a:r>
              <a:endParaRPr lang="en-US" altLang="zh-CN" sz="2000" b="1" kern="0" dirty="0">
                <a:latin typeface="+mn-ea"/>
              </a:endParaRPr>
            </a:p>
          </p:txBody>
        </p:sp>
        <p:cxnSp>
          <p:nvCxnSpPr>
            <p:cNvPr id="4" name="直接连接符 3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/>
          <p:nvPr/>
        </p:nvSpPr>
        <p:spPr>
          <a:xfrm>
            <a:off x="609600" y="585112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8.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图，在△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15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14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13 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，求△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的面积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．某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学习小组经过合作交流，给出了下面的解题思 路，请你按照他们的解题思路完成解答过程．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" y="1244228"/>
            <a:ext cx="7772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作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AD⊥BC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于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，设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，用含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的代数式表示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CD】            </a:t>
            </a:r>
            <a:endParaRPr lang="en-US" altLang="zh-CN" sz="1600" dirty="0" smtClean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根据勾股定理，利用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作为“桥梁”，建立方程模型求出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x】</a:t>
            </a:r>
            <a:endParaRPr lang="en-US" altLang="zh-CN" sz="1600" dirty="0" smtClean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利用勾股定理求出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的长，再计算三角形面积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解：在△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15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14 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13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设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，则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CD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14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x.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由勾股定理，得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AD²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AB²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BD²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15²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x² 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AD²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AC²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CD²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13²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(14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x)² 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endParaRPr lang="zh-CN" altLang="en-US" sz="16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故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15 ² 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 ² 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13 ² 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(14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x) ² 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endParaRPr lang="zh-CN" altLang="en-US" sz="16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解得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x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sz="16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6477000" y="1444937"/>
            <a:ext cx="381000" cy="152400"/>
          </a:xfrm>
          <a:prstGeom prst="righ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0" y="1683882"/>
            <a:ext cx="1143000" cy="1130011"/>
          </a:xfrm>
          <a:prstGeom prst="rect">
            <a:avLst/>
          </a:prstGeom>
        </p:spPr>
      </p:pic>
      <p:sp>
        <p:nvSpPr>
          <p:cNvPr id="10" name="右箭头 9"/>
          <p:cNvSpPr/>
          <p:nvPr/>
        </p:nvSpPr>
        <p:spPr>
          <a:xfrm>
            <a:off x="6477000" y="1802545"/>
            <a:ext cx="381000" cy="152400"/>
          </a:xfrm>
          <a:prstGeom prst="right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308" r="60438"/>
          <a:stretch/>
        </p:blipFill>
        <p:spPr>
          <a:xfrm>
            <a:off x="677023" y="4171950"/>
            <a:ext cx="3182671" cy="324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89" r="57954"/>
          <a:stretch/>
        </p:blipFill>
        <p:spPr>
          <a:xfrm>
            <a:off x="693499" y="4639500"/>
            <a:ext cx="3038075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6" name="TextBox 5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>
                  <a:latin typeface="Times New Roman" panose="02020603050405020304"/>
                  <a:ea typeface="微软雅黑" panose="020B0503020204020204" pitchFamily="34" charset="-122"/>
                </a:rPr>
                <a:t>学习</a:t>
              </a: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目标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1428730" y="1581154"/>
            <a:ext cx="6953271" cy="6927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直角三角形的有关性质与判定</a:t>
            </a:r>
            <a:r>
              <a:rPr lang="zh-CN" altLang="en-US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定理</a:t>
            </a:r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ln>
                <a:solidFill>
                  <a:srgbClr val="FFC000"/>
                </a:solidFill>
              </a:ln>
              <a:solidFill>
                <a:schemeClr val="tx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PA_矩形 6"/>
          <p:cNvSpPr/>
          <p:nvPr>
            <p:custDataLst>
              <p:tags r:id="rId1"/>
            </p:custDataLst>
          </p:nvPr>
        </p:nvSpPr>
        <p:spPr>
          <a:xfrm>
            <a:off x="1500166" y="2926101"/>
            <a:ext cx="6958034" cy="77955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了解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逆命题、逆定理的</a:t>
            </a:r>
            <a:r>
              <a:rPr lang="zh-CN" altLang="en-US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概念；识别互逆命题；知道互逆命题与</a:t>
            </a:r>
            <a:endParaRPr lang="en-US" altLang="zh-CN" dirty="0" smtClean="0">
              <a:solidFill>
                <a:schemeClr val="tx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indent="457200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互</a:t>
            </a:r>
            <a:r>
              <a:rPr lang="zh-CN" altLang="en-US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逆定理之间的联系与</a:t>
            </a:r>
            <a:r>
              <a:rPr lang="zh-CN" altLang="en-US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区别</a:t>
            </a:r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ln>
                <a:solidFill>
                  <a:srgbClr val="FFC000"/>
                </a:solidFill>
              </a:ln>
              <a:solidFill>
                <a:schemeClr val="tx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2"/>
            </p:custDataLst>
          </p:nvPr>
        </p:nvSpPr>
        <p:spPr bwMode="auto">
          <a:xfrm>
            <a:off x="1142957" y="1630775"/>
            <a:ext cx="642942" cy="63782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3"/>
            </p:custDataLst>
          </p:nvPr>
        </p:nvSpPr>
        <p:spPr bwMode="auto">
          <a:xfrm>
            <a:off x="1190603" y="3057316"/>
            <a:ext cx="642938" cy="63782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743200" y="1428750"/>
            <a:ext cx="350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292929"/>
                </a:solidFill>
                <a:latin typeface="华文行楷" pitchFamily="2" charset="-122"/>
                <a:ea typeface="华文行楷" pitchFamily="2" charset="-122"/>
              </a:rPr>
              <a:t>再见</a:t>
            </a:r>
            <a:endParaRPr lang="zh-CN" altLang="en-US" sz="8800" b="1" dirty="0">
              <a:solidFill>
                <a:srgbClr val="292929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130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5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6" name="TextBox 5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预习反馈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PA_文本框 4"/>
          <p:cNvSpPr txBox="1"/>
          <p:nvPr>
            <p:custDataLst>
              <p:tags r:id="rId2"/>
            </p:custDataLst>
          </p:nvPr>
        </p:nvSpPr>
        <p:spPr>
          <a:xfrm>
            <a:off x="1143004" y="1157228"/>
            <a:ext cx="70524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、直角三角形的两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锐角</a:t>
            </a:r>
            <a:r>
              <a:rPr lang="zh-CN" altLang="en-US" u="sng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，（</a:t>
            </a: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 有两个角互余的三角形是 </a:t>
            </a:r>
            <a:r>
              <a:rPr lang="zh-CN" altLang="en-US" u="sng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            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；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indent="457200">
              <a:lnSpc>
                <a:spcPct val="20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、直角三角形   </a:t>
            </a:r>
            <a:r>
              <a:rPr lang="zh-CN" altLang="en-US" u="sng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                        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等于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斜边的平方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；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indent="457200">
              <a:lnSpc>
                <a:spcPct val="20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、在一个三角形中，两条边的 平方和 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等于</a:t>
            </a:r>
            <a:r>
              <a:rPr lang="zh-CN" altLang="en-US" u="sng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            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那么这个三角形就是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直角三角形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PA_文本框 10"/>
          <p:cNvSpPr txBox="1"/>
          <p:nvPr>
            <p:custDataLst>
              <p:tags r:id="rId3"/>
            </p:custDataLst>
          </p:nvPr>
        </p:nvSpPr>
        <p:spPr>
          <a:xfrm>
            <a:off x="4080645" y="1258138"/>
            <a:ext cx="68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互余</a:t>
            </a:r>
          </a:p>
        </p:txBody>
      </p:sp>
      <p:sp>
        <p:nvSpPr>
          <p:cNvPr id="13" name="PA_文本框 10"/>
          <p:cNvSpPr txBox="1"/>
          <p:nvPr>
            <p:custDataLst>
              <p:tags r:id="rId4"/>
            </p:custDataLst>
          </p:nvPr>
        </p:nvSpPr>
        <p:spPr>
          <a:xfrm>
            <a:off x="1586464" y="1779870"/>
            <a:ext cx="1482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直角三角形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" name="PA_文本框 10"/>
          <p:cNvSpPr txBox="1"/>
          <p:nvPr>
            <p:custDataLst>
              <p:tags r:id="rId5"/>
            </p:custDataLst>
          </p:nvPr>
        </p:nvSpPr>
        <p:spPr>
          <a:xfrm>
            <a:off x="3394841" y="2313270"/>
            <a:ext cx="206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两直角边的平方和</a:t>
            </a:r>
          </a:p>
        </p:txBody>
      </p:sp>
      <p:sp>
        <p:nvSpPr>
          <p:cNvPr id="15" name="PA_文本框 10"/>
          <p:cNvSpPr txBox="1"/>
          <p:nvPr>
            <p:custDataLst>
              <p:tags r:id="rId6"/>
            </p:custDataLst>
          </p:nvPr>
        </p:nvSpPr>
        <p:spPr>
          <a:xfrm>
            <a:off x="5985649" y="2846670"/>
            <a:ext cx="1593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另一边的平方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文本框 5"/>
          <p:cNvSpPr txBox="1"/>
          <p:nvPr>
            <p:custDataLst>
              <p:tags r:id="rId1"/>
            </p:custDataLst>
          </p:nvPr>
        </p:nvSpPr>
        <p:spPr>
          <a:xfrm>
            <a:off x="533408" y="1092740"/>
            <a:ext cx="81192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活动</a:t>
            </a:r>
            <a:r>
              <a:rPr lang="en-US" altLang="zh-CN" sz="2000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：直角三角形两锐角有什么关系？你能证明你的结论吗？</a:t>
            </a:r>
            <a:endParaRPr lang="zh-CN" altLang="en-US" sz="20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4423" y="122842"/>
            <a:ext cx="2137227" cy="515210"/>
            <a:chOff x="445652" y="218396"/>
            <a:chExt cx="2136260" cy="518604"/>
          </a:xfrm>
        </p:grpSpPr>
        <p:sp>
          <p:nvSpPr>
            <p:cNvPr id="4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活动探究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6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1"/>
          <p:cNvSpPr txBox="1"/>
          <p:nvPr>
            <p:custDataLst>
              <p:tags r:id="rId1"/>
            </p:custDataLst>
          </p:nvPr>
        </p:nvSpPr>
        <p:spPr>
          <a:xfrm>
            <a:off x="1076326" y="874376"/>
            <a:ext cx="640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证明：直角三角形的两锐角互余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；</a:t>
            </a:r>
            <a:endParaRPr lang="en-US" altLang="zh-CN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已知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：如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图，在</a:t>
            </a:r>
            <a:r>
              <a:rPr lang="en-US" altLang="zh-CN" dirty="0" err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Rt△ABC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C=90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°.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求证：∠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A+∠B=90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°.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∵在△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A+∠B+∠C=180°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又∵∠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C=90°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（已知）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A+∠B=90°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（等式的性质）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与∠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互余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即：直角三角形的两锐角互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余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PA_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52171" y="74295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图片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600" y="1420439"/>
            <a:ext cx="1352550" cy="206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4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文本框 5"/>
          <p:cNvSpPr txBox="1"/>
          <p:nvPr>
            <p:custDataLst>
              <p:tags r:id="rId1"/>
            </p:custDataLst>
          </p:nvPr>
        </p:nvSpPr>
        <p:spPr>
          <a:xfrm>
            <a:off x="1447804" y="971552"/>
            <a:ext cx="61721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活动</a:t>
            </a:r>
            <a:r>
              <a:rPr lang="en-US" altLang="zh-CN" sz="2000" b="1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：如果一个三角形有两个角互余，这个三角形是直角三角形吗？为什么？</a:t>
            </a:r>
            <a:endParaRPr lang="zh-CN" altLang="en-US" sz="20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1"/>
          <p:cNvSpPr txBox="1"/>
          <p:nvPr>
            <p:custDataLst>
              <p:tags r:id="rId1"/>
            </p:custDataLst>
          </p:nvPr>
        </p:nvSpPr>
        <p:spPr>
          <a:xfrm>
            <a:off x="609600" y="895350"/>
            <a:ext cx="685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有</a:t>
            </a:r>
            <a:r>
              <a:rPr lang="zh-CN" altLang="zh-CN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两个角互余的三角形是</a:t>
            </a:r>
            <a:r>
              <a:rPr lang="zh-CN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直角三角形</a:t>
            </a:r>
            <a:r>
              <a:rPr lang="en-US" altLang="zh-CN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已知：在△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A+∠B=90°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求证：△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是直角三角形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证明：∵ 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180°(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三角形内角和等于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180°)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又∵∠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90°(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已知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 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180°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(∠A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＋∠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B)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180°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90°(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等式的性质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).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 △ABC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是直角三角形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即：有两个角互余的三角形</a:t>
            </a:r>
            <a:r>
              <a:rPr lang="zh-CN" altLang="en-US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是直角三角形</a:t>
            </a:r>
            <a:r>
              <a:rPr lang="en-US" altLang="zh-CN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4" y="1519354"/>
            <a:ext cx="1371596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4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5"/>
          <p:cNvSpPr txBox="1"/>
          <p:nvPr>
            <p:custDataLst>
              <p:tags r:id="rId1"/>
            </p:custDataLst>
          </p:nvPr>
        </p:nvSpPr>
        <p:spPr>
          <a:xfrm>
            <a:off x="362938" y="241102"/>
            <a:ext cx="765246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1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1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</a:t>
            </a:r>
            <a:r>
              <a:rPr lang="zh-CN" altLang="en-US" sz="14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：直角三角形两直角边的平方和等于斜边的</a:t>
            </a:r>
            <a:r>
              <a:rPr lang="zh-CN" altLang="en-US" sz="1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平方</a:t>
            </a:r>
            <a:r>
              <a:rPr lang="en-US" altLang="zh-CN" sz="1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sz="14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已知：如图，在△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中，∠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求证：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a² 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+b ² 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 ² 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endParaRPr lang="zh-CN" altLang="en-US" sz="14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证明：延长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CB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至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，使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，作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∠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EBD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∠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，并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取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BE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，连接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ED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AE(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，则△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ABC≌△BED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BDE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ED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a(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全等三角形的对应角相等，对应边相等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∴四边形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ACDE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是直角梯形．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zh-CN" altLang="en-US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梯形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ACDE</a:t>
            </a:r>
            <a:r>
              <a:rPr lang="zh-CN" altLang="en-US" sz="14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½ (</a:t>
            </a:r>
            <a:r>
              <a:rPr lang="en-US" altLang="zh-CN" sz="1400" dirty="0" err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a+b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)(</a:t>
            </a:r>
            <a:r>
              <a:rPr lang="en-US" altLang="zh-CN" sz="1400" dirty="0" err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a+b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 </a:t>
            </a:r>
            <a:r>
              <a:rPr lang="zh-CN" altLang="en-US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 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½ (</a:t>
            </a:r>
            <a:r>
              <a:rPr lang="en-US" altLang="zh-CN" sz="1400" dirty="0" err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a+b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 ² 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  <a:endParaRPr lang="en-US" altLang="zh-CN" sz="1400" dirty="0" smtClean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ABE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180°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(∠ABC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＋∠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EBD)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180°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－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BE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1400" baseline="-250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△ABE</a:t>
            </a:r>
            <a:r>
              <a:rPr lang="zh-CN" altLang="en-US" sz="14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½ c ²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∵S</a:t>
            </a:r>
            <a:r>
              <a:rPr lang="zh-CN" altLang="en-US" sz="1400" baseline="-250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梯形</a:t>
            </a:r>
            <a:r>
              <a:rPr lang="en-US" altLang="zh-CN" sz="1400" baseline="-250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ACDE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</a:t>
            </a:r>
            <a:r>
              <a:rPr lang="en-US" altLang="zh-CN" sz="1400" baseline="-250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△ABE+S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△</a:t>
            </a:r>
            <a:r>
              <a:rPr lang="en-US" altLang="zh-CN" sz="1400" baseline="-250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+S</a:t>
            </a:r>
            <a:r>
              <a:rPr lang="en-US" altLang="zh-CN" sz="1400" baseline="-250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△BED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½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en-US" altLang="zh-CN" sz="1400" dirty="0" err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a+b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 2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 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½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c2 + 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½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 + </a:t>
            </a:r>
            <a:r>
              <a:rPr lang="en-US" altLang="zh-CN" sz="14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½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ab,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a ² + 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2ab 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 b ² 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 ² + 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2ab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∴a ² +b ² 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 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²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</a:t>
            </a:r>
            <a:r>
              <a:rPr lang="zh-CN" altLang="en-US" sz="1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：直角三角形两直角边的平方和等于斜边的</a:t>
            </a:r>
            <a:r>
              <a:rPr lang="zh-CN" altLang="en-US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平方</a:t>
            </a:r>
            <a:r>
              <a:rPr lang="en-US" altLang="zh-CN" sz="1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sz="14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A_图片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6212" y="469702"/>
            <a:ext cx="10477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039223" y="2374704"/>
            <a:ext cx="1952381" cy="1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1.25*$/2)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#ppt_w*sin（$*PI/2)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457200" y="133352"/>
            <a:ext cx="8382000" cy="4893647"/>
          </a:xfrm>
          <a:prstGeom prst="rect">
            <a:avLst/>
          </a:prstGeom>
          <a:solidFill>
            <a:srgbClr val="F6F6F6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证明：在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一个三角形中，两条边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的平方和等于第三边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的平方</a:t>
            </a:r>
            <a:r>
              <a:rPr lang="en-US" altLang="zh-CN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6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那么这个三角形就是</a:t>
            </a:r>
            <a:r>
              <a:rPr lang="zh-CN" altLang="en-US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直角三角形</a:t>
            </a:r>
            <a:r>
              <a:rPr lang="en-US" altLang="zh-CN" sz="16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已知：如图：在△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中，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 ² +AC ² 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 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²</a:t>
            </a: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求证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：△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是直角三角形．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证明：作</a:t>
            </a:r>
            <a:r>
              <a:rPr lang="en-US" altLang="zh-CN" sz="1600" dirty="0" err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Rt△A′B′C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′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，使∠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A′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A′B′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A′C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′=AC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如图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则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A′B′² 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A′C′²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.(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勾股定理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∵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 ² 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＋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AC ² 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BC ² 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A′B′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A′C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′=AC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∴BC ² 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B′C′²</a:t>
            </a:r>
            <a:endParaRPr lang="en-US" altLang="zh-CN" sz="1600" dirty="0">
              <a:solidFill>
                <a:srgbClr val="0000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∴BC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B′C′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∴△ABC≌△A′B′C′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SSS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∴∠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＝∠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A′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＝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90°(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全等三角形的对应角相等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因此，△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ABC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是直角三角形．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即：在一个三角形中，两条边的 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平方和等于第三边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的平方</a:t>
            </a:r>
            <a:r>
              <a:rPr lang="en-US" altLang="zh-CN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16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那么这个三角形就是</a:t>
            </a:r>
            <a:r>
              <a:rPr lang="zh-CN" altLang="en-US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直角三角形</a:t>
            </a: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</a:t>
            </a:r>
            <a:endParaRPr lang="zh-CN" altLang="en-US" sz="16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1" name="图片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7008" y="2071583"/>
            <a:ext cx="1647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6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0590" y="519176"/>
            <a:ext cx="17526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737"/>
  <p:tag name="MH_LIBRARY" val="GRAPHIC"/>
  <p:tag name="MH_ORDER" val="Rounded Rectangle 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FFECT_TARSP_IDS" val="7|8|10|"/>
  <p:tag name="PA" val="v4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737"/>
  <p:tag name="MH_LIBRARY" val="GRAPHIC"/>
  <p:tag name="MH_ORDER" val="Rounded Rectangle 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FFECT_TARSP_IDS" val="14|15|16|"/>
  <p:tag name="PA" val="v4.2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2730</Words>
  <Application>Microsoft Office PowerPoint</Application>
  <PresentationFormat>全屏显示(16:9)</PresentationFormat>
  <Paragraphs>167</Paragraphs>
  <Slides>21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39</cp:revision>
  <dcterms:created xsi:type="dcterms:W3CDTF">2018-01-25T02:31:03Z</dcterms:created>
  <dcterms:modified xsi:type="dcterms:W3CDTF">2020-08-05T03:05:09Z</dcterms:modified>
</cp:coreProperties>
</file>