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  <p:sldMasterId id="2147483686" r:id="rId2"/>
  </p:sldMasterIdLst>
  <p:notesMasterIdLst>
    <p:notesMasterId r:id="rId14"/>
  </p:notesMasterIdLst>
  <p:handoutMasterIdLst>
    <p:handoutMasterId r:id="rId15"/>
  </p:handoutMasterIdLst>
  <p:sldIdLst>
    <p:sldId id="283" r:id="rId3"/>
    <p:sldId id="289" r:id="rId4"/>
    <p:sldId id="290" r:id="rId5"/>
    <p:sldId id="291" r:id="rId6"/>
    <p:sldId id="293" r:id="rId7"/>
    <p:sldId id="292" r:id="rId8"/>
    <p:sldId id="294" r:id="rId9"/>
    <p:sldId id="295" r:id="rId10"/>
    <p:sldId id="285" r:id="rId11"/>
    <p:sldId id="282" r:id="rId12"/>
    <p:sldId id="296" r:id="rId13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 snapToGrid="0">
      <p:cViewPr varScale="1">
        <p:scale>
          <a:sx n="107" d="100"/>
          <a:sy n="107" d="100"/>
        </p:scale>
        <p:origin x="-84" y="-56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26B87CFA-3D26-4CFD-80BF-7B40D43BA29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5778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E625A49B-0619-4D7A-A27C-E501D405072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5627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om/jianli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excel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word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0D8F6AB8-DD83-4AFE-8985-94D0FF82CFEF}" type="slidenum">
              <a:rPr lang="en-US" altLang="zh-CN"/>
              <a:pPr/>
              <a:t>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B70A7D0-2664-43E3-BB21-739C5F6BC554}" type="slidenum">
              <a:rPr lang="en-US" altLang="zh-CN"/>
              <a:pPr/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5A49B-0619-4D7A-A27C-E501D4050726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951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2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E39CD13D-0071-406B-AC97-C8BDE30CE84D}" type="slidenum">
              <a:rPr lang="zh-CN" altLang="en-US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433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7387B18A-0685-4344-920A-938CED3DE0DC}" type="slidenum">
              <a:rPr lang="zh-CN" altLang="en-US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38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4A8FEF58-8526-4E27-8B67-19894795C55A}" type="slidenum">
              <a:rPr lang="zh-CN" altLang="en-US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pPr/>
              <a:t>2020/7/15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7D2D58-B838-4EC4-AB8B-A021400443C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482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pPr/>
              <a:t>2020/7/15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C7A96A-C9A5-421A-950E-50347807122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536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pPr/>
              <a:t>2020/7/15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37A6C6-A727-44FF-80E6-09B4AEE3CD2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3007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pPr/>
              <a:t>2020/7/15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BD82FE-6B22-4B99-A5C3-F8D070E28A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5294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pPr/>
              <a:t>2020/7/15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2350B1-6DB4-493A-AB46-7B193A673F4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286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pPr/>
              <a:t>2020/7/15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39FFF2-076B-4E29-B785-BD17FCAE047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5881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7451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3870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6422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1470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110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pPr/>
              <a:t>2020/7/15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21F072-51F9-46D6-8187-ED85A5D5B4E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646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58398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8964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647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7224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7409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175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pPr/>
              <a:t>2020/7/15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9FC534-363B-4955-A3E9-E003F7909BC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823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pPr/>
              <a:t>2020/7/15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6A68DD-96E2-4CC7-9877-01DE9841BA2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9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0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0" y="1999034"/>
            <a:ext cx="3655181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pPr/>
              <a:t>2020/7/15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496CD0-62E6-40FF-BA31-54F3ADC0A24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506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pPr/>
              <a:t>2020/7/15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A1C5E3-9C6A-4F1D-BAE5-45F68051F94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108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pPr/>
              <a:t>2020/7/15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EF8F8E-7201-4BFA-84EB-D038B667CF7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508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pPr/>
              <a:t>2020/7/15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75EBD0-AF7E-4379-AC6B-1BD413CD2BD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5168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pPr/>
              <a:t>2020/7/15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45C5E0-2FD1-47D7-8BD4-781EDECD19F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857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 noProof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/>
              <a:pPr/>
              <a:t>2020/7/15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900">
                <a:solidFill>
                  <a:srgbClr val="898989"/>
                </a:solidFill>
              </a:defRPr>
            </a:lvl1pPr>
          </a:lstStyle>
          <a:p>
            <a:fld id="{975D8F17-CD71-4624-919E-2323BCCD876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4" r:id="rId2"/>
    <p:sldLayoutId id="2147483683" r:id="rId3"/>
    <p:sldLayoutId id="2147483682" r:id="rId4"/>
    <p:sldLayoutId id="2147483681" r:id="rId5"/>
    <p:sldLayoutId id="2147483680" r:id="rId6"/>
    <p:sldLayoutId id="2147483679" r:id="rId7"/>
    <p:sldLayoutId id="2147483678" r:id="rId8"/>
    <p:sldLayoutId id="2147483677" r:id="rId9"/>
    <p:sldLayoutId id="2147483676" r:id="rId10"/>
    <p:sldLayoutId id="2147483675" r:id="rId11"/>
    <p:sldLayoutId id="2147483674" r:id="rId12"/>
    <p:sldLayoutId id="2147483673" r:id="rId13"/>
    <p:sldLayoutId id="2147483672" r:id="rId14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171450" indent="-171450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2020/7/15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133319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jianli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shouchaobao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 rot="10800000">
            <a:off x="-1" y="652270"/>
            <a:ext cx="6108340" cy="280530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/>
          </a:p>
        </p:txBody>
      </p:sp>
      <p:pic>
        <p:nvPicPr>
          <p:cNvPr id="4098" name="图片 2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90"/>
          <a:stretch>
            <a:fillRect/>
          </a:stretch>
        </p:blipFill>
        <p:spPr bwMode="auto">
          <a:xfrm>
            <a:off x="-9525" y="671512"/>
            <a:ext cx="6105525" cy="277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14"/>
          <p:cNvSpPr>
            <a:spLocks noChangeArrowheads="1"/>
          </p:cNvSpPr>
          <p:nvPr/>
        </p:nvSpPr>
        <p:spPr bwMode="auto">
          <a:xfrm>
            <a:off x="-12338" y="1162840"/>
            <a:ext cx="6108338" cy="1724024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/>
          </a:p>
        </p:txBody>
      </p:sp>
      <p:pic>
        <p:nvPicPr>
          <p:cNvPr id="4100" name="图片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41244" y="1152525"/>
            <a:ext cx="3002756" cy="3990975"/>
          </a:xfrm>
          <a:prstGeom prst="rect">
            <a:avLst/>
          </a:prstGeom>
          <a:gradFill rotWithShape="1">
            <a:gsLst>
              <a:gs pos="0">
                <a:srgbClr val="F7FAFD">
                  <a:alpha val="59999"/>
                </a:srgbClr>
              </a:gs>
              <a:gs pos="62000">
                <a:srgbClr val="B5D2EC">
                  <a:alpha val="84800"/>
                </a:srgbClr>
              </a:gs>
              <a:gs pos="83000">
                <a:srgbClr val="B5D2EC">
                  <a:alpha val="93200"/>
                </a:srgbClr>
              </a:gs>
              <a:gs pos="100000">
                <a:srgbClr val="CEE1F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/>
          </a:p>
        </p:txBody>
      </p:sp>
      <p:grpSp>
        <p:nvGrpSpPr>
          <p:cNvPr id="4103" name="组合 8"/>
          <p:cNvGrpSpPr>
            <a:grpSpLocks/>
          </p:cNvGrpSpPr>
          <p:nvPr/>
        </p:nvGrpSpPr>
        <p:grpSpPr bwMode="auto">
          <a:xfrm>
            <a:off x="1128711" y="1433591"/>
            <a:ext cx="3749279" cy="1103412"/>
            <a:chOff x="461819" y="2030043"/>
            <a:chExt cx="4999703" cy="1471312"/>
          </a:xfrm>
        </p:grpSpPr>
        <p:sp>
          <p:nvSpPr>
            <p:cNvPr id="9" name="矩形 8"/>
            <p:cNvSpPr>
              <a:spLocks noChangeArrowheads="1"/>
            </p:cNvSpPr>
            <p:nvPr/>
          </p:nvSpPr>
          <p:spPr bwMode="auto">
            <a:xfrm>
              <a:off x="1246150" y="2030043"/>
              <a:ext cx="3315140" cy="58481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15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第六单元 </a:t>
              </a:r>
              <a:r>
                <a:rPr lang="en-US" altLang="zh-CN" sz="15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·</a:t>
              </a:r>
              <a:r>
                <a:rPr lang="zh-CN" altLang="en-US" sz="15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组合图形的面积</a:t>
              </a:r>
            </a:p>
          </p:txBody>
        </p:sp>
        <p:sp>
          <p:nvSpPr>
            <p:cNvPr id="10" name="TextBox 2"/>
            <p:cNvSpPr txBox="1">
              <a:spLocks noChangeArrowheads="1"/>
            </p:cNvSpPr>
            <p:nvPr/>
          </p:nvSpPr>
          <p:spPr bwMode="auto">
            <a:xfrm>
              <a:off x="461819" y="2639524"/>
              <a:ext cx="4999703" cy="86183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3600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组合图形的面积</a:t>
              </a:r>
            </a:p>
          </p:txBody>
        </p:sp>
      </p:grpSp>
      <p:sp>
        <p:nvSpPr>
          <p:cNvPr id="11" name="矩形 10"/>
          <p:cNvSpPr/>
          <p:nvPr/>
        </p:nvSpPr>
        <p:spPr>
          <a:xfrm>
            <a:off x="877130" y="4281391"/>
            <a:ext cx="4354077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圆角矩形 15"/>
          <p:cNvSpPr>
            <a:spLocks noChangeArrowheads="1"/>
          </p:cNvSpPr>
          <p:nvPr/>
        </p:nvSpPr>
        <p:spPr bwMode="auto">
          <a:xfrm>
            <a:off x="456010" y="971550"/>
            <a:ext cx="2039540" cy="329804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sy="23000" kx="-1199993" algn="bl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lvl="1" eaLnBrk="0" hangingPunct="0">
              <a:buClr>
                <a:srgbClr val="C00000"/>
              </a:buClr>
              <a:buFont typeface="宋体" pitchFamily="2" charset="-122"/>
              <a:buChar char="◆"/>
            </a:pPr>
            <a:r>
              <a:rPr lang="zh-CN" altLang="en-US" sz="15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 课 堂 小 结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34" name="TextBox 20"/>
          <p:cNvSpPr txBox="1">
            <a:spLocks noChangeArrowheads="1"/>
          </p:cNvSpPr>
          <p:nvPr/>
        </p:nvSpPr>
        <p:spPr bwMode="auto">
          <a:xfrm>
            <a:off x="1758553" y="1835943"/>
            <a:ext cx="6061472" cy="193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700" dirty="0">
                <a:latin typeface="微软雅黑" pitchFamily="34" charset="-122"/>
                <a:ea typeface="微软雅黑" pitchFamily="34" charset="-122"/>
              </a:rPr>
              <a:t>    今天学习了用分割法和添补法求组合图形的面积，你能根据具体的组合图形选择合适的方法吗？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8171" y="3294106"/>
            <a:ext cx="7247667" cy="1620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板：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材：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/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表：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Excel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www.1ppt.com/jianli/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件：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手抄报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www.1ppt.com/shouchaobao/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96310" y="2323011"/>
            <a:ext cx="4103687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人学习、研究。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1"/>
            <a:ext cx="4103688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2110" y="267184"/>
            <a:ext cx="5919787" cy="176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5555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标题 5121"/>
          <p:cNvSpPr>
            <a:spLocks noGrp="1" noChangeArrowheads="1"/>
          </p:cNvSpPr>
          <p:nvPr>
            <p:ph type="title"/>
          </p:nvPr>
        </p:nvSpPr>
        <p:spPr>
          <a:xfrm>
            <a:off x="1341835" y="1067992"/>
            <a:ext cx="5913834" cy="53578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已经学过的几种平面图形的面积计算公式</a:t>
            </a:r>
          </a:p>
        </p:txBody>
      </p:sp>
      <p:sp>
        <p:nvSpPr>
          <p:cNvPr id="5123" name="等腰三角形 5122"/>
          <p:cNvSpPr>
            <a:spLocks noChangeArrowheads="1"/>
          </p:cNvSpPr>
          <p:nvPr/>
        </p:nvSpPr>
        <p:spPr bwMode="auto">
          <a:xfrm rot="10800000">
            <a:off x="3831431" y="3482579"/>
            <a:ext cx="1143000" cy="685800"/>
          </a:xfrm>
          <a:prstGeom prst="triangle">
            <a:avLst>
              <a:gd name="adj" fmla="val 50000"/>
            </a:avLst>
          </a:prstGeom>
          <a:solidFill>
            <a:schemeClr val="bg1">
              <a:alpha val="50195"/>
            </a:schemeClr>
          </a:solidFill>
          <a:ln w="9525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lIns="68580" tIns="34290" rIns="68580" bIns="34290"/>
          <a:lstStyle/>
          <a:p>
            <a:pPr eaLnBrk="0" hangingPunct="0"/>
            <a:endParaRPr lang="zh-CN" altLang="en-US"/>
          </a:p>
        </p:txBody>
      </p:sp>
      <p:grpSp>
        <p:nvGrpSpPr>
          <p:cNvPr id="2" name="组合 5123"/>
          <p:cNvGrpSpPr>
            <a:grpSpLocks/>
          </p:cNvGrpSpPr>
          <p:nvPr/>
        </p:nvGrpSpPr>
        <p:grpSpPr bwMode="auto">
          <a:xfrm>
            <a:off x="2080022" y="1822848"/>
            <a:ext cx="2514600" cy="1044178"/>
            <a:chOff x="1610" y="890"/>
            <a:chExt cx="1584" cy="877"/>
          </a:xfrm>
        </p:grpSpPr>
        <p:sp>
          <p:nvSpPr>
            <p:cNvPr id="5124" name="矩形 5124"/>
            <p:cNvSpPr>
              <a:spLocks noChangeArrowheads="1"/>
            </p:cNvSpPr>
            <p:nvPr/>
          </p:nvSpPr>
          <p:spPr bwMode="auto">
            <a:xfrm>
              <a:off x="1610" y="890"/>
              <a:ext cx="1056" cy="61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5125" name="文本框 5125"/>
            <p:cNvSpPr txBox="1">
              <a:spLocks noChangeArrowheads="1"/>
            </p:cNvSpPr>
            <p:nvPr/>
          </p:nvSpPr>
          <p:spPr bwMode="auto">
            <a:xfrm>
              <a:off x="1994" y="1457"/>
              <a:ext cx="528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>
                  <a:solidFill>
                    <a:srgbClr val="FF3300"/>
                  </a:solidFill>
                </a:rPr>
                <a:t>a</a:t>
              </a:r>
            </a:p>
          </p:txBody>
        </p:sp>
        <p:sp>
          <p:nvSpPr>
            <p:cNvPr id="5126" name="文本框 5126"/>
            <p:cNvSpPr txBox="1">
              <a:spLocks noChangeArrowheads="1"/>
            </p:cNvSpPr>
            <p:nvPr/>
          </p:nvSpPr>
          <p:spPr bwMode="auto">
            <a:xfrm>
              <a:off x="2666" y="1079"/>
              <a:ext cx="528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>
                  <a:solidFill>
                    <a:srgbClr val="FF3300"/>
                  </a:solidFill>
                </a:rPr>
                <a:t>b</a:t>
              </a:r>
            </a:p>
          </p:txBody>
        </p:sp>
      </p:grpSp>
      <p:grpSp>
        <p:nvGrpSpPr>
          <p:cNvPr id="3" name="组合 5127"/>
          <p:cNvGrpSpPr>
            <a:grpSpLocks/>
          </p:cNvGrpSpPr>
          <p:nvPr/>
        </p:nvGrpSpPr>
        <p:grpSpPr bwMode="auto">
          <a:xfrm>
            <a:off x="5392341" y="1769269"/>
            <a:ext cx="2176463" cy="1141810"/>
            <a:chOff x="3696" y="845"/>
            <a:chExt cx="1371" cy="959"/>
          </a:xfrm>
        </p:grpSpPr>
        <p:sp>
          <p:nvSpPr>
            <p:cNvPr id="5128" name="矩形 5128"/>
            <p:cNvSpPr>
              <a:spLocks noChangeArrowheads="1"/>
            </p:cNvSpPr>
            <p:nvPr/>
          </p:nvSpPr>
          <p:spPr bwMode="auto">
            <a:xfrm>
              <a:off x="3696" y="845"/>
              <a:ext cx="748" cy="71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5129" name="文本框 5129"/>
            <p:cNvSpPr txBox="1">
              <a:spLocks noChangeArrowheads="1"/>
            </p:cNvSpPr>
            <p:nvPr/>
          </p:nvSpPr>
          <p:spPr bwMode="auto">
            <a:xfrm>
              <a:off x="3934" y="1494"/>
              <a:ext cx="62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>
                  <a:solidFill>
                    <a:srgbClr val="FF3300"/>
                  </a:solidFill>
                </a:rPr>
                <a:t>a</a:t>
              </a:r>
            </a:p>
          </p:txBody>
        </p:sp>
        <p:sp>
          <p:nvSpPr>
            <p:cNvPr id="5130" name="文本框 5130"/>
            <p:cNvSpPr txBox="1">
              <a:spLocks noChangeArrowheads="1"/>
            </p:cNvSpPr>
            <p:nvPr/>
          </p:nvSpPr>
          <p:spPr bwMode="auto">
            <a:xfrm>
              <a:off x="4444" y="1007"/>
              <a:ext cx="62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>
                  <a:solidFill>
                    <a:srgbClr val="FF3300"/>
                  </a:solidFill>
                </a:rPr>
                <a:t>a</a:t>
              </a:r>
            </a:p>
          </p:txBody>
        </p:sp>
      </p:grpSp>
      <p:grpSp>
        <p:nvGrpSpPr>
          <p:cNvPr id="4" name="组合 5131"/>
          <p:cNvGrpSpPr>
            <a:grpSpLocks/>
          </p:cNvGrpSpPr>
          <p:nvPr/>
        </p:nvGrpSpPr>
        <p:grpSpPr bwMode="auto">
          <a:xfrm>
            <a:off x="1516856" y="3482578"/>
            <a:ext cx="1447800" cy="997744"/>
            <a:chOff x="1248" y="2544"/>
            <a:chExt cx="912" cy="838"/>
          </a:xfrm>
        </p:grpSpPr>
        <p:grpSp>
          <p:nvGrpSpPr>
            <p:cNvPr id="5132" name="组合 5132"/>
            <p:cNvGrpSpPr>
              <a:grpSpLocks/>
            </p:cNvGrpSpPr>
            <p:nvPr/>
          </p:nvGrpSpPr>
          <p:grpSpPr bwMode="auto">
            <a:xfrm>
              <a:off x="1248" y="2544"/>
              <a:ext cx="912" cy="576"/>
              <a:chOff x="1248" y="2544"/>
              <a:chExt cx="912" cy="576"/>
            </a:xfrm>
          </p:grpSpPr>
          <p:sp>
            <p:nvSpPr>
              <p:cNvPr id="5133" name="平行四边形 5133"/>
              <p:cNvSpPr>
                <a:spLocks noChangeArrowheads="1"/>
              </p:cNvSpPr>
              <p:nvPr/>
            </p:nvSpPr>
            <p:spPr bwMode="auto">
              <a:xfrm>
                <a:off x="1248" y="2544"/>
                <a:ext cx="912" cy="576"/>
              </a:xfrm>
              <a:prstGeom prst="parallelogram">
                <a:avLst>
                  <a:gd name="adj" fmla="val 39583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5134" name="直接连接符 5134"/>
              <p:cNvSpPr>
                <a:spLocks noChangeShapeType="1"/>
              </p:cNvSpPr>
              <p:nvPr/>
            </p:nvSpPr>
            <p:spPr bwMode="auto">
              <a:xfrm>
                <a:off x="1488" y="2544"/>
                <a:ext cx="0" cy="57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5" name="矩形 5135"/>
              <p:cNvSpPr>
                <a:spLocks noChangeArrowheads="1"/>
              </p:cNvSpPr>
              <p:nvPr/>
            </p:nvSpPr>
            <p:spPr bwMode="auto">
              <a:xfrm>
                <a:off x="1488" y="3072"/>
                <a:ext cx="48" cy="48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5136" name="文本框 5136"/>
            <p:cNvSpPr txBox="1">
              <a:spLocks noChangeArrowheads="1"/>
            </p:cNvSpPr>
            <p:nvPr/>
          </p:nvSpPr>
          <p:spPr bwMode="auto">
            <a:xfrm>
              <a:off x="1488" y="2688"/>
              <a:ext cx="528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>
                  <a:solidFill>
                    <a:srgbClr val="FF3300"/>
                  </a:solidFill>
                </a:rPr>
                <a:t>h</a:t>
              </a:r>
            </a:p>
          </p:txBody>
        </p:sp>
        <p:sp>
          <p:nvSpPr>
            <p:cNvPr id="5137" name="文本框 5137"/>
            <p:cNvSpPr txBox="1">
              <a:spLocks noChangeArrowheads="1"/>
            </p:cNvSpPr>
            <p:nvPr/>
          </p:nvSpPr>
          <p:spPr bwMode="auto">
            <a:xfrm>
              <a:off x="1488" y="3072"/>
              <a:ext cx="528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>
                  <a:solidFill>
                    <a:srgbClr val="FF3300"/>
                  </a:solidFill>
                </a:rPr>
                <a:t>a</a:t>
              </a:r>
            </a:p>
          </p:txBody>
        </p:sp>
      </p:grpSp>
      <p:grpSp>
        <p:nvGrpSpPr>
          <p:cNvPr id="6" name="组合 5138"/>
          <p:cNvGrpSpPr>
            <a:grpSpLocks/>
          </p:cNvGrpSpPr>
          <p:nvPr/>
        </p:nvGrpSpPr>
        <p:grpSpPr bwMode="auto">
          <a:xfrm>
            <a:off x="3269456" y="3482578"/>
            <a:ext cx="1371600" cy="997744"/>
            <a:chOff x="2352" y="2544"/>
            <a:chExt cx="864" cy="838"/>
          </a:xfrm>
        </p:grpSpPr>
        <p:grpSp>
          <p:nvGrpSpPr>
            <p:cNvPr id="5139" name="组合 5139"/>
            <p:cNvGrpSpPr>
              <a:grpSpLocks/>
            </p:cNvGrpSpPr>
            <p:nvPr/>
          </p:nvGrpSpPr>
          <p:grpSpPr bwMode="auto">
            <a:xfrm>
              <a:off x="2352" y="2544"/>
              <a:ext cx="720" cy="576"/>
              <a:chOff x="2352" y="2544"/>
              <a:chExt cx="720" cy="576"/>
            </a:xfrm>
          </p:grpSpPr>
          <p:sp>
            <p:nvSpPr>
              <p:cNvPr id="5140" name="等腰三角形 5140"/>
              <p:cNvSpPr>
                <a:spLocks noChangeArrowheads="1"/>
              </p:cNvSpPr>
              <p:nvPr/>
            </p:nvSpPr>
            <p:spPr bwMode="auto">
              <a:xfrm>
                <a:off x="2352" y="2544"/>
                <a:ext cx="720" cy="576"/>
              </a:xfrm>
              <a:prstGeom prst="triangle">
                <a:avLst>
                  <a:gd name="adj" fmla="val 5000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5141" name="直接连接符 5141"/>
              <p:cNvSpPr>
                <a:spLocks noChangeShapeType="1"/>
              </p:cNvSpPr>
              <p:nvPr/>
            </p:nvSpPr>
            <p:spPr bwMode="auto">
              <a:xfrm>
                <a:off x="2706" y="2544"/>
                <a:ext cx="0" cy="57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2" name="矩形 5142"/>
              <p:cNvSpPr>
                <a:spLocks noChangeArrowheads="1"/>
              </p:cNvSpPr>
              <p:nvPr/>
            </p:nvSpPr>
            <p:spPr bwMode="auto">
              <a:xfrm>
                <a:off x="2706" y="3072"/>
                <a:ext cx="48" cy="48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5143" name="文本框 5143"/>
            <p:cNvSpPr txBox="1">
              <a:spLocks noChangeArrowheads="1"/>
            </p:cNvSpPr>
            <p:nvPr/>
          </p:nvSpPr>
          <p:spPr bwMode="auto">
            <a:xfrm>
              <a:off x="2688" y="2688"/>
              <a:ext cx="528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>
                  <a:solidFill>
                    <a:srgbClr val="FF3300"/>
                  </a:solidFill>
                </a:rPr>
                <a:t>h</a:t>
              </a:r>
            </a:p>
          </p:txBody>
        </p:sp>
        <p:sp>
          <p:nvSpPr>
            <p:cNvPr id="5144" name="文本框 5144"/>
            <p:cNvSpPr txBox="1">
              <a:spLocks noChangeArrowheads="1"/>
            </p:cNvSpPr>
            <p:nvPr/>
          </p:nvSpPr>
          <p:spPr bwMode="auto">
            <a:xfrm>
              <a:off x="2592" y="3072"/>
              <a:ext cx="528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>
                  <a:solidFill>
                    <a:srgbClr val="FF3300"/>
                  </a:solidFill>
                </a:rPr>
                <a:t>a</a:t>
              </a:r>
            </a:p>
          </p:txBody>
        </p:sp>
      </p:grpSp>
      <p:grpSp>
        <p:nvGrpSpPr>
          <p:cNvPr id="8" name="组合 5145"/>
          <p:cNvGrpSpPr>
            <a:grpSpLocks/>
          </p:cNvGrpSpPr>
          <p:nvPr/>
        </p:nvGrpSpPr>
        <p:grpSpPr bwMode="auto">
          <a:xfrm>
            <a:off x="5350669" y="3196828"/>
            <a:ext cx="1347788" cy="1283494"/>
            <a:chOff x="3663" y="2304"/>
            <a:chExt cx="849" cy="1078"/>
          </a:xfrm>
        </p:grpSpPr>
        <p:grpSp>
          <p:nvGrpSpPr>
            <p:cNvPr id="5146" name="组合 5146"/>
            <p:cNvGrpSpPr>
              <a:grpSpLocks/>
            </p:cNvGrpSpPr>
            <p:nvPr/>
          </p:nvGrpSpPr>
          <p:grpSpPr bwMode="auto">
            <a:xfrm>
              <a:off x="3663" y="2544"/>
              <a:ext cx="816" cy="576"/>
              <a:chOff x="3663" y="2544"/>
              <a:chExt cx="816" cy="576"/>
            </a:xfrm>
          </p:grpSpPr>
          <p:sp>
            <p:nvSpPr>
              <p:cNvPr id="5147" name="任意多边形 5147"/>
              <p:cNvSpPr>
                <a:spLocks noChangeArrowheads="1"/>
              </p:cNvSpPr>
              <p:nvPr/>
            </p:nvSpPr>
            <p:spPr bwMode="auto">
              <a:xfrm rot="10800000">
                <a:off x="3663" y="2544"/>
                <a:ext cx="816" cy="576"/>
              </a:xfrm>
              <a:custGeom>
                <a:avLst/>
                <a:gdLst>
                  <a:gd name="T0" fmla="*/ 0 w 21600"/>
                  <a:gd name="T1" fmla="*/ 0 h 21600"/>
                  <a:gd name="T2" fmla="*/ 5400 w 21600"/>
                  <a:gd name="T3" fmla="*/ 21600 h 21600"/>
                  <a:gd name="T4" fmla="*/ 16200 w 21600"/>
                  <a:gd name="T5" fmla="*/ 21600 h 21600"/>
                  <a:gd name="T6" fmla="*/ 21600 w 21600"/>
                  <a:gd name="T7" fmla="*/ 0 h 21600"/>
                  <a:gd name="T8" fmla="*/ 0 w 21600"/>
                  <a:gd name="T9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5148" name="直接连接符 5148"/>
              <p:cNvSpPr>
                <a:spLocks noChangeShapeType="1"/>
              </p:cNvSpPr>
              <p:nvPr/>
            </p:nvSpPr>
            <p:spPr bwMode="auto">
              <a:xfrm>
                <a:off x="3870" y="2544"/>
                <a:ext cx="0" cy="57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9" name="矩形 5149"/>
              <p:cNvSpPr>
                <a:spLocks noChangeArrowheads="1"/>
              </p:cNvSpPr>
              <p:nvPr/>
            </p:nvSpPr>
            <p:spPr bwMode="auto">
              <a:xfrm>
                <a:off x="3876" y="3072"/>
                <a:ext cx="48" cy="48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5150" name="文本框 5150"/>
            <p:cNvSpPr txBox="1">
              <a:spLocks noChangeArrowheads="1"/>
            </p:cNvSpPr>
            <p:nvPr/>
          </p:nvSpPr>
          <p:spPr bwMode="auto">
            <a:xfrm>
              <a:off x="3936" y="2304"/>
              <a:ext cx="528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>
                  <a:solidFill>
                    <a:srgbClr val="FF3300"/>
                  </a:solidFill>
                </a:rPr>
                <a:t>a</a:t>
              </a:r>
            </a:p>
          </p:txBody>
        </p:sp>
        <p:sp>
          <p:nvSpPr>
            <p:cNvPr id="5151" name="文本框 5151"/>
            <p:cNvSpPr txBox="1">
              <a:spLocks noChangeArrowheads="1"/>
            </p:cNvSpPr>
            <p:nvPr/>
          </p:nvSpPr>
          <p:spPr bwMode="auto">
            <a:xfrm>
              <a:off x="3984" y="3072"/>
              <a:ext cx="528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>
                  <a:solidFill>
                    <a:srgbClr val="FF3300"/>
                  </a:solidFill>
                </a:rPr>
                <a:t>b</a:t>
              </a:r>
            </a:p>
          </p:txBody>
        </p:sp>
        <p:sp>
          <p:nvSpPr>
            <p:cNvPr id="5152" name="文本框 5152"/>
            <p:cNvSpPr txBox="1">
              <a:spLocks noChangeArrowheads="1"/>
            </p:cNvSpPr>
            <p:nvPr/>
          </p:nvSpPr>
          <p:spPr bwMode="auto">
            <a:xfrm>
              <a:off x="3840" y="2640"/>
              <a:ext cx="528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>
                  <a:solidFill>
                    <a:srgbClr val="FF3300"/>
                  </a:solidFill>
                </a:rPr>
                <a:t>h</a:t>
              </a:r>
            </a:p>
          </p:txBody>
        </p:sp>
      </p:grpSp>
      <p:sp>
        <p:nvSpPr>
          <p:cNvPr id="5153" name="文本框 5153"/>
          <p:cNvSpPr txBox="1">
            <a:spLocks noChangeArrowheads="1"/>
          </p:cNvSpPr>
          <p:nvPr/>
        </p:nvSpPr>
        <p:spPr bwMode="auto">
          <a:xfrm>
            <a:off x="1440656" y="4282679"/>
            <a:ext cx="1981200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 sz="2700">
              <a:solidFill>
                <a:srgbClr val="FF0066"/>
              </a:solidFill>
            </a:endParaRPr>
          </a:p>
        </p:txBody>
      </p:sp>
      <p:grpSp>
        <p:nvGrpSpPr>
          <p:cNvPr id="10" name="组合 5154"/>
          <p:cNvGrpSpPr>
            <a:grpSpLocks/>
          </p:cNvGrpSpPr>
          <p:nvPr/>
        </p:nvGrpSpPr>
        <p:grpSpPr bwMode="auto">
          <a:xfrm>
            <a:off x="6317456" y="3196828"/>
            <a:ext cx="1295400" cy="1283494"/>
            <a:chOff x="4272" y="2304"/>
            <a:chExt cx="816" cy="1078"/>
          </a:xfrm>
        </p:grpSpPr>
        <p:sp>
          <p:nvSpPr>
            <p:cNvPr id="5155" name="任意多边形 5155"/>
            <p:cNvSpPr>
              <a:spLocks noChangeArrowheads="1"/>
            </p:cNvSpPr>
            <p:nvPr/>
          </p:nvSpPr>
          <p:spPr bwMode="auto">
            <a:xfrm>
              <a:off x="4272" y="2544"/>
              <a:ext cx="816" cy="576"/>
            </a:xfrm>
            <a:custGeom>
              <a:avLst/>
              <a:gdLst>
                <a:gd name="T0" fmla="*/ 0 w 21600"/>
                <a:gd name="T1" fmla="*/ 0 h 21600"/>
                <a:gd name="T2" fmla="*/ 5400 w 21600"/>
                <a:gd name="T3" fmla="*/ 21600 h 21600"/>
                <a:gd name="T4" fmla="*/ 16200 w 21600"/>
                <a:gd name="T5" fmla="*/ 21600 h 21600"/>
                <a:gd name="T6" fmla="*/ 21600 w 21600"/>
                <a:gd name="T7" fmla="*/ 0 h 21600"/>
                <a:gd name="T8" fmla="*/ 0 w 21600"/>
                <a:gd name="T9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5156" name="文本框 5156"/>
            <p:cNvSpPr txBox="1">
              <a:spLocks noChangeArrowheads="1"/>
            </p:cNvSpPr>
            <p:nvPr/>
          </p:nvSpPr>
          <p:spPr bwMode="auto">
            <a:xfrm>
              <a:off x="4560" y="3072"/>
              <a:ext cx="480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>
                  <a:solidFill>
                    <a:schemeClr val="accent1"/>
                  </a:solidFill>
                </a:rPr>
                <a:t>a</a:t>
              </a:r>
            </a:p>
          </p:txBody>
        </p:sp>
        <p:sp>
          <p:nvSpPr>
            <p:cNvPr id="5157" name="文本框 5157"/>
            <p:cNvSpPr txBox="1">
              <a:spLocks noChangeArrowheads="1"/>
            </p:cNvSpPr>
            <p:nvPr/>
          </p:nvSpPr>
          <p:spPr bwMode="auto">
            <a:xfrm>
              <a:off x="4560" y="2304"/>
              <a:ext cx="480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>
                  <a:solidFill>
                    <a:schemeClr val="accent1"/>
                  </a:solidFill>
                </a:rPr>
                <a:t>b</a:t>
              </a:r>
            </a:p>
          </p:txBody>
        </p:sp>
      </p:grpSp>
      <p:sp>
        <p:nvSpPr>
          <p:cNvPr id="5159" name="文本框 5158"/>
          <p:cNvSpPr txBox="1">
            <a:spLocks noChangeArrowheads="1"/>
          </p:cNvSpPr>
          <p:nvPr/>
        </p:nvSpPr>
        <p:spPr bwMode="auto">
          <a:xfrm>
            <a:off x="2296716" y="2740819"/>
            <a:ext cx="1295400" cy="434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chemeClr val="hlink"/>
                </a:solidFill>
              </a:rPr>
              <a:t>S=</a:t>
            </a:r>
            <a:r>
              <a:rPr lang="en-US" altLang="zh-CN" sz="2400" dirty="0" err="1">
                <a:solidFill>
                  <a:schemeClr val="hlink"/>
                </a:solidFill>
              </a:rPr>
              <a:t>ab</a:t>
            </a:r>
            <a:endParaRPr lang="en-US" altLang="zh-CN" sz="2400" dirty="0">
              <a:solidFill>
                <a:schemeClr val="hlink"/>
              </a:solidFill>
            </a:endParaRPr>
          </a:p>
        </p:txBody>
      </p:sp>
      <p:sp>
        <p:nvSpPr>
          <p:cNvPr id="5160" name="文本框 5159"/>
          <p:cNvSpPr txBox="1">
            <a:spLocks noChangeArrowheads="1"/>
          </p:cNvSpPr>
          <p:nvPr/>
        </p:nvSpPr>
        <p:spPr bwMode="auto">
          <a:xfrm>
            <a:off x="5320904" y="2794397"/>
            <a:ext cx="1583531" cy="434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hlink"/>
                </a:solidFill>
              </a:rPr>
              <a:t>S=a×a</a:t>
            </a:r>
          </a:p>
        </p:txBody>
      </p:sp>
      <p:sp>
        <p:nvSpPr>
          <p:cNvPr id="5161" name="文本框 5160"/>
          <p:cNvSpPr txBox="1">
            <a:spLocks noChangeArrowheads="1"/>
          </p:cNvSpPr>
          <p:nvPr/>
        </p:nvSpPr>
        <p:spPr bwMode="auto">
          <a:xfrm>
            <a:off x="1443038" y="4321969"/>
            <a:ext cx="1288256" cy="434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>
                <a:solidFill>
                  <a:schemeClr val="hlink"/>
                </a:solidFill>
              </a:rPr>
              <a:t>S=ah</a:t>
            </a:r>
          </a:p>
        </p:txBody>
      </p:sp>
      <p:sp>
        <p:nvSpPr>
          <p:cNvPr id="5162" name="文本框 5161"/>
          <p:cNvSpPr txBox="1">
            <a:spLocks noChangeArrowheads="1"/>
          </p:cNvSpPr>
          <p:nvPr/>
        </p:nvSpPr>
        <p:spPr bwMode="auto">
          <a:xfrm>
            <a:off x="2955131" y="4321969"/>
            <a:ext cx="1944291" cy="434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>
                <a:solidFill>
                  <a:schemeClr val="hlink"/>
                </a:solidFill>
              </a:rPr>
              <a:t>S=ah÷2</a:t>
            </a:r>
          </a:p>
        </p:txBody>
      </p:sp>
      <p:sp>
        <p:nvSpPr>
          <p:cNvPr id="5163" name="文本框 5162"/>
          <p:cNvSpPr txBox="1">
            <a:spLocks noChangeArrowheads="1"/>
          </p:cNvSpPr>
          <p:nvPr/>
        </p:nvSpPr>
        <p:spPr bwMode="auto">
          <a:xfrm>
            <a:off x="5114925" y="4314825"/>
            <a:ext cx="2664619" cy="434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>
                <a:solidFill>
                  <a:schemeClr val="hlink"/>
                </a:solidFill>
              </a:rPr>
              <a:t>S=(a+b)h÷2</a:t>
            </a:r>
          </a:p>
        </p:txBody>
      </p:sp>
      <p:sp>
        <p:nvSpPr>
          <p:cNvPr id="5" name="矩形 12"/>
          <p:cNvSpPr>
            <a:spLocks noChangeArrowheads="1"/>
          </p:cNvSpPr>
          <p:nvPr/>
        </p:nvSpPr>
        <p:spPr bwMode="auto">
          <a:xfrm>
            <a:off x="111919" y="785812"/>
            <a:ext cx="1619250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1" eaLnBrk="0" hangingPunct="0">
              <a:buClr>
                <a:srgbClr val="C00000"/>
              </a:buClr>
              <a:buFont typeface="宋体" pitchFamily="2" charset="-122"/>
              <a:buChar char="◆"/>
            </a:pPr>
            <a:r>
              <a:rPr lang="zh-CN" altLang="en-US" sz="15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复 习 旧 知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16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5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5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nimBg="1"/>
      <p:bldP spid="5159" grpId="0" animBg="1"/>
      <p:bldP spid="5160" grpId="0" animBg="1"/>
      <p:bldP spid="5161" grpId="0"/>
      <p:bldP spid="5162" grpId="0" animBg="1"/>
      <p:bldP spid="516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0241"/>
          <p:cNvGrpSpPr>
            <a:grpSpLocks/>
          </p:cNvGrpSpPr>
          <p:nvPr/>
        </p:nvGrpSpPr>
        <p:grpSpPr bwMode="auto">
          <a:xfrm>
            <a:off x="727473" y="1327548"/>
            <a:ext cx="1750219" cy="3069431"/>
            <a:chOff x="521" y="255"/>
            <a:chExt cx="1179" cy="3039"/>
          </a:xfrm>
        </p:grpSpPr>
        <p:grpSp>
          <p:nvGrpSpPr>
            <p:cNvPr id="7170" name="组合 10242"/>
            <p:cNvGrpSpPr>
              <a:grpSpLocks/>
            </p:cNvGrpSpPr>
            <p:nvPr/>
          </p:nvGrpSpPr>
          <p:grpSpPr bwMode="auto">
            <a:xfrm>
              <a:off x="884" y="255"/>
              <a:ext cx="499" cy="861"/>
              <a:chOff x="884" y="255"/>
              <a:chExt cx="499" cy="861"/>
            </a:xfrm>
          </p:grpSpPr>
          <p:sp>
            <p:nvSpPr>
              <p:cNvPr id="7171" name="直接连接符 10243"/>
              <p:cNvSpPr>
                <a:spLocks noChangeShapeType="1"/>
              </p:cNvSpPr>
              <p:nvPr/>
            </p:nvSpPr>
            <p:spPr bwMode="auto">
              <a:xfrm>
                <a:off x="884" y="1116"/>
                <a:ext cx="499" cy="0"/>
              </a:xfrm>
              <a:prstGeom prst="line">
                <a:avLst/>
              </a:prstGeom>
              <a:noFill/>
              <a:ln w="9525">
                <a:solidFill>
                  <a:srgbClr val="D6009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7172" name="组合 10244"/>
              <p:cNvGrpSpPr>
                <a:grpSpLocks/>
              </p:cNvGrpSpPr>
              <p:nvPr/>
            </p:nvGrpSpPr>
            <p:grpSpPr bwMode="auto">
              <a:xfrm>
                <a:off x="884" y="255"/>
                <a:ext cx="499" cy="861"/>
                <a:chOff x="884" y="255"/>
                <a:chExt cx="499" cy="861"/>
              </a:xfrm>
            </p:grpSpPr>
            <p:sp>
              <p:nvSpPr>
                <p:cNvPr id="7173" name="直接连接符 10245"/>
                <p:cNvSpPr>
                  <a:spLocks noChangeShapeType="1"/>
                </p:cNvSpPr>
                <p:nvPr/>
              </p:nvSpPr>
              <p:spPr bwMode="auto">
                <a:xfrm flipH="1">
                  <a:off x="884" y="255"/>
                  <a:ext cx="249" cy="861"/>
                </a:xfrm>
                <a:prstGeom prst="line">
                  <a:avLst/>
                </a:prstGeom>
                <a:noFill/>
                <a:ln w="9525">
                  <a:solidFill>
                    <a:srgbClr val="D6009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174" name="直接连接符 10246"/>
                <p:cNvSpPr>
                  <a:spLocks noChangeShapeType="1"/>
                </p:cNvSpPr>
                <p:nvPr/>
              </p:nvSpPr>
              <p:spPr bwMode="auto">
                <a:xfrm>
                  <a:off x="1133" y="255"/>
                  <a:ext cx="250" cy="861"/>
                </a:xfrm>
                <a:prstGeom prst="line">
                  <a:avLst/>
                </a:prstGeom>
                <a:noFill/>
                <a:ln w="9525">
                  <a:solidFill>
                    <a:srgbClr val="D6009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175" name="组合 10247"/>
            <p:cNvGrpSpPr>
              <a:grpSpLocks/>
            </p:cNvGrpSpPr>
            <p:nvPr/>
          </p:nvGrpSpPr>
          <p:grpSpPr bwMode="auto">
            <a:xfrm>
              <a:off x="884" y="1116"/>
              <a:ext cx="499" cy="1497"/>
              <a:chOff x="884" y="1116"/>
              <a:chExt cx="499" cy="1497"/>
            </a:xfrm>
          </p:grpSpPr>
          <p:grpSp>
            <p:nvGrpSpPr>
              <p:cNvPr id="7176" name="组合 10248"/>
              <p:cNvGrpSpPr>
                <a:grpSpLocks/>
              </p:cNvGrpSpPr>
              <p:nvPr/>
            </p:nvGrpSpPr>
            <p:grpSpPr bwMode="auto">
              <a:xfrm>
                <a:off x="884" y="1116"/>
                <a:ext cx="499" cy="1497"/>
                <a:chOff x="884" y="1116"/>
                <a:chExt cx="499" cy="1497"/>
              </a:xfrm>
            </p:grpSpPr>
            <p:sp>
              <p:nvSpPr>
                <p:cNvPr id="7177" name="直接连接符 10249"/>
                <p:cNvSpPr>
                  <a:spLocks noChangeShapeType="1"/>
                </p:cNvSpPr>
                <p:nvPr/>
              </p:nvSpPr>
              <p:spPr bwMode="auto">
                <a:xfrm>
                  <a:off x="884" y="1116"/>
                  <a:ext cx="499" cy="0"/>
                </a:xfrm>
                <a:prstGeom prst="line">
                  <a:avLst/>
                </a:prstGeom>
                <a:noFill/>
                <a:ln w="9525">
                  <a:solidFill>
                    <a:srgbClr val="D6009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178" name="直接连接符 10250"/>
                <p:cNvSpPr>
                  <a:spLocks noChangeShapeType="1"/>
                </p:cNvSpPr>
                <p:nvPr/>
              </p:nvSpPr>
              <p:spPr bwMode="auto">
                <a:xfrm>
                  <a:off x="884" y="1116"/>
                  <a:ext cx="0" cy="1497"/>
                </a:xfrm>
                <a:prstGeom prst="line">
                  <a:avLst/>
                </a:prstGeom>
                <a:noFill/>
                <a:ln w="9525">
                  <a:solidFill>
                    <a:srgbClr val="D6009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179" name="直接连接符 10251"/>
                <p:cNvSpPr>
                  <a:spLocks noChangeShapeType="1"/>
                </p:cNvSpPr>
                <p:nvPr/>
              </p:nvSpPr>
              <p:spPr bwMode="auto">
                <a:xfrm>
                  <a:off x="1383" y="1116"/>
                  <a:ext cx="0" cy="1497"/>
                </a:xfrm>
                <a:prstGeom prst="line">
                  <a:avLst/>
                </a:prstGeom>
                <a:noFill/>
                <a:ln w="9525">
                  <a:solidFill>
                    <a:srgbClr val="D6009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7180" name="直接连接符 10252"/>
              <p:cNvSpPr>
                <a:spLocks noChangeShapeType="1"/>
              </p:cNvSpPr>
              <p:nvPr/>
            </p:nvSpPr>
            <p:spPr bwMode="auto">
              <a:xfrm>
                <a:off x="884" y="2613"/>
                <a:ext cx="499" cy="0"/>
              </a:xfrm>
              <a:prstGeom prst="line">
                <a:avLst/>
              </a:prstGeom>
              <a:noFill/>
              <a:ln w="9525">
                <a:solidFill>
                  <a:srgbClr val="D6009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181" name="组合 10253"/>
            <p:cNvGrpSpPr>
              <a:grpSpLocks/>
            </p:cNvGrpSpPr>
            <p:nvPr/>
          </p:nvGrpSpPr>
          <p:grpSpPr bwMode="auto">
            <a:xfrm>
              <a:off x="521" y="2613"/>
              <a:ext cx="1179" cy="681"/>
              <a:chOff x="521" y="2613"/>
              <a:chExt cx="1179" cy="681"/>
            </a:xfrm>
          </p:grpSpPr>
          <p:sp>
            <p:nvSpPr>
              <p:cNvPr id="7182" name="直接连接符 10254"/>
              <p:cNvSpPr>
                <a:spLocks noChangeShapeType="1"/>
              </p:cNvSpPr>
              <p:nvPr/>
            </p:nvSpPr>
            <p:spPr bwMode="auto">
              <a:xfrm>
                <a:off x="702" y="2613"/>
                <a:ext cx="772" cy="0"/>
              </a:xfrm>
              <a:prstGeom prst="line">
                <a:avLst/>
              </a:prstGeom>
              <a:noFill/>
              <a:ln w="9525">
                <a:solidFill>
                  <a:srgbClr val="D6009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3" name="直接连接符 10255"/>
              <p:cNvSpPr>
                <a:spLocks noChangeShapeType="1"/>
              </p:cNvSpPr>
              <p:nvPr/>
            </p:nvSpPr>
            <p:spPr bwMode="auto">
              <a:xfrm>
                <a:off x="521" y="3294"/>
                <a:ext cx="1179" cy="0"/>
              </a:xfrm>
              <a:prstGeom prst="line">
                <a:avLst/>
              </a:prstGeom>
              <a:noFill/>
              <a:ln w="9525">
                <a:solidFill>
                  <a:srgbClr val="D6009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4" name="直接连接符 10256"/>
              <p:cNvSpPr>
                <a:spLocks noChangeShapeType="1"/>
              </p:cNvSpPr>
              <p:nvPr/>
            </p:nvSpPr>
            <p:spPr bwMode="auto">
              <a:xfrm flipH="1">
                <a:off x="521" y="2613"/>
                <a:ext cx="182" cy="681"/>
              </a:xfrm>
              <a:prstGeom prst="line">
                <a:avLst/>
              </a:prstGeom>
              <a:noFill/>
              <a:ln w="9525">
                <a:solidFill>
                  <a:srgbClr val="D6009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5" name="直接连接符 10257"/>
              <p:cNvSpPr>
                <a:spLocks noChangeShapeType="1"/>
              </p:cNvSpPr>
              <p:nvPr/>
            </p:nvSpPr>
            <p:spPr bwMode="auto">
              <a:xfrm>
                <a:off x="1474" y="2613"/>
                <a:ext cx="226" cy="681"/>
              </a:xfrm>
              <a:prstGeom prst="line">
                <a:avLst/>
              </a:prstGeom>
              <a:noFill/>
              <a:ln w="9525">
                <a:solidFill>
                  <a:srgbClr val="D6009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组合 10258"/>
          <p:cNvGrpSpPr>
            <a:grpSpLocks/>
          </p:cNvGrpSpPr>
          <p:nvPr/>
        </p:nvGrpSpPr>
        <p:grpSpPr bwMode="auto">
          <a:xfrm>
            <a:off x="6081713" y="2031207"/>
            <a:ext cx="2664619" cy="2270522"/>
            <a:chOff x="4082" y="935"/>
            <a:chExt cx="1678" cy="1907"/>
          </a:xfrm>
        </p:grpSpPr>
        <p:sp>
          <p:nvSpPr>
            <p:cNvPr id="7187" name="等腰三角形 10259"/>
            <p:cNvSpPr>
              <a:spLocks noChangeArrowheads="1"/>
            </p:cNvSpPr>
            <p:nvPr/>
          </p:nvSpPr>
          <p:spPr bwMode="auto">
            <a:xfrm>
              <a:off x="4082" y="935"/>
              <a:ext cx="1678" cy="589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7188" name="矩形 10260"/>
            <p:cNvSpPr>
              <a:spLocks noChangeArrowheads="1"/>
            </p:cNvSpPr>
            <p:nvPr/>
          </p:nvSpPr>
          <p:spPr bwMode="auto">
            <a:xfrm>
              <a:off x="4263" y="1526"/>
              <a:ext cx="1315" cy="1316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grpSp>
        <p:nvGrpSpPr>
          <p:cNvPr id="9" name="组合 10261"/>
          <p:cNvGrpSpPr>
            <a:grpSpLocks/>
          </p:cNvGrpSpPr>
          <p:nvPr/>
        </p:nvGrpSpPr>
        <p:grpSpPr bwMode="auto">
          <a:xfrm>
            <a:off x="2900363" y="1515667"/>
            <a:ext cx="2828925" cy="2783681"/>
            <a:chOff x="2064" y="754"/>
            <a:chExt cx="1769" cy="2495"/>
          </a:xfrm>
        </p:grpSpPr>
        <p:sp>
          <p:nvSpPr>
            <p:cNvPr id="7190" name="矩形 10262"/>
            <p:cNvSpPr>
              <a:spLocks noChangeArrowheads="1"/>
            </p:cNvSpPr>
            <p:nvPr/>
          </p:nvSpPr>
          <p:spPr bwMode="auto">
            <a:xfrm>
              <a:off x="2790" y="1933"/>
              <a:ext cx="363" cy="1316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7191" name="等腰三角形 10263"/>
            <p:cNvSpPr>
              <a:spLocks noChangeArrowheads="1"/>
            </p:cNvSpPr>
            <p:nvPr/>
          </p:nvSpPr>
          <p:spPr bwMode="auto">
            <a:xfrm>
              <a:off x="2064" y="1389"/>
              <a:ext cx="1769" cy="544"/>
            </a:xfrm>
            <a:prstGeom prst="triangle">
              <a:avLst>
                <a:gd name="adj" fmla="val 50000"/>
              </a:avLst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7192" name="等腰三角形 10264"/>
            <p:cNvSpPr>
              <a:spLocks noChangeArrowheads="1"/>
            </p:cNvSpPr>
            <p:nvPr/>
          </p:nvSpPr>
          <p:spPr bwMode="auto">
            <a:xfrm>
              <a:off x="2064" y="1071"/>
              <a:ext cx="1769" cy="544"/>
            </a:xfrm>
            <a:prstGeom prst="triangle">
              <a:avLst>
                <a:gd name="adj" fmla="val 50000"/>
              </a:avLst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7193" name="等腰三角形 10265"/>
            <p:cNvSpPr>
              <a:spLocks noChangeArrowheads="1"/>
            </p:cNvSpPr>
            <p:nvPr/>
          </p:nvSpPr>
          <p:spPr bwMode="auto">
            <a:xfrm>
              <a:off x="2064" y="754"/>
              <a:ext cx="1769" cy="544"/>
            </a:xfrm>
            <a:prstGeom prst="triangle">
              <a:avLst>
                <a:gd name="adj" fmla="val 50000"/>
              </a:avLst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sp>
        <p:nvSpPr>
          <p:cNvPr id="7194" name="TextBox 27"/>
          <p:cNvSpPr txBox="1">
            <a:spLocks noChangeArrowheads="1"/>
          </p:cNvSpPr>
          <p:nvPr/>
        </p:nvSpPr>
        <p:spPr bwMode="auto">
          <a:xfrm>
            <a:off x="1304925" y="785813"/>
            <a:ext cx="6571060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100" dirty="0">
                <a:latin typeface="微软雅黑" pitchFamily="34" charset="-122"/>
                <a:ea typeface="微软雅黑" pitchFamily="34" charset="-122"/>
              </a:rPr>
              <a:t>欣赏并说一说每一个图形是由哪些基本图形组成的。</a:t>
            </a: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701404" y="4480322"/>
            <a:ext cx="5873353" cy="394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 anchor="ctr">
            <a:spAutoFit/>
          </a:bodyPr>
          <a:lstStyle/>
          <a:p>
            <a:pPr eaLnBrk="0" hangingPunct="0"/>
            <a:r>
              <a:rPr lang="zh-CN" altLang="en-US" sz="2100" dirty="0">
                <a:latin typeface="微软雅黑" pitchFamily="34" charset="-122"/>
                <a:ea typeface="微软雅黑" pitchFamily="34" charset="-122"/>
              </a:rPr>
              <a:t>由几个简单的图形组合而成的图形叫</a:t>
            </a:r>
            <a:r>
              <a:rPr lang="zh-CN" altLang="en-US" sz="21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组合图形。</a:t>
            </a:r>
            <a:r>
              <a:rPr lang="zh-CN" altLang="en-US" sz="2100" b="1" dirty="0"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9"/>
          <p:cNvSpPr>
            <a:spLocks noChangeArrowheads="1"/>
          </p:cNvSpPr>
          <p:nvPr/>
        </p:nvSpPr>
        <p:spPr bwMode="auto">
          <a:xfrm>
            <a:off x="-101204" y="4841082"/>
            <a:ext cx="9245204" cy="302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eaLnBrk="0" hangingPunct="0"/>
            <a:endParaRPr lang="zh-CN" altLang="en-US"/>
          </a:p>
        </p:txBody>
      </p:sp>
      <p:grpSp>
        <p:nvGrpSpPr>
          <p:cNvPr id="9218" name="组合 52"/>
          <p:cNvGrpSpPr>
            <a:grpSpLocks/>
          </p:cNvGrpSpPr>
          <p:nvPr/>
        </p:nvGrpSpPr>
        <p:grpSpPr bwMode="auto">
          <a:xfrm>
            <a:off x="2364984" y="1537098"/>
            <a:ext cx="3666313" cy="2516160"/>
            <a:chOff x="4669901" y="1052736"/>
            <a:chExt cx="3664563" cy="3354097"/>
          </a:xfrm>
        </p:grpSpPr>
        <p:sp>
          <p:nvSpPr>
            <p:cNvPr id="25" name="任意多边形 24"/>
            <p:cNvSpPr/>
            <p:nvPr/>
          </p:nvSpPr>
          <p:spPr>
            <a:xfrm>
              <a:off x="5135999" y="1539984"/>
              <a:ext cx="2758551" cy="2374346"/>
            </a:xfrm>
            <a:custGeom>
              <a:avLst/>
              <a:gdLst>
                <a:gd name="connsiteX0" fmla="*/ 0 w 2757949"/>
                <a:gd name="connsiteY0" fmla="*/ 14748 h 2374490"/>
                <a:gd name="connsiteX1" fmla="*/ 1578078 w 2757949"/>
                <a:gd name="connsiteY1" fmla="*/ 0 h 2374490"/>
                <a:gd name="connsiteX2" fmla="*/ 1563330 w 2757949"/>
                <a:gd name="connsiteY2" fmla="*/ 1194619 h 2374490"/>
                <a:gd name="connsiteX3" fmla="*/ 2743200 w 2757949"/>
                <a:gd name="connsiteY3" fmla="*/ 1194619 h 2374490"/>
                <a:gd name="connsiteX4" fmla="*/ 2757949 w 2757949"/>
                <a:gd name="connsiteY4" fmla="*/ 2374490 h 2374490"/>
                <a:gd name="connsiteX5" fmla="*/ 14749 w 2757949"/>
                <a:gd name="connsiteY5" fmla="*/ 2374490 h 2374490"/>
                <a:gd name="connsiteX6" fmla="*/ 0 w 2757949"/>
                <a:gd name="connsiteY6" fmla="*/ 14748 h 2374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57949" h="2374490">
                  <a:moveTo>
                    <a:pt x="0" y="14748"/>
                  </a:moveTo>
                  <a:lnTo>
                    <a:pt x="1578078" y="0"/>
                  </a:lnTo>
                  <a:lnTo>
                    <a:pt x="1563330" y="1194619"/>
                  </a:lnTo>
                  <a:lnTo>
                    <a:pt x="2743200" y="1194619"/>
                  </a:lnTo>
                  <a:lnTo>
                    <a:pt x="2757949" y="2374490"/>
                  </a:lnTo>
                  <a:lnTo>
                    <a:pt x="14749" y="2374490"/>
                  </a:lnTo>
                  <a:cubicBezTo>
                    <a:pt x="9833" y="1587909"/>
                    <a:pt x="4916" y="801329"/>
                    <a:pt x="0" y="14748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/>
            </a:p>
          </p:txBody>
        </p:sp>
        <p:cxnSp>
          <p:nvCxnSpPr>
            <p:cNvPr id="27" name="直接连接符 26"/>
            <p:cNvCxnSpPr/>
            <p:nvPr/>
          </p:nvCxnSpPr>
          <p:spPr>
            <a:xfrm flipV="1">
              <a:off x="5134809" y="1278108"/>
              <a:ext cx="0" cy="28727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6712824" y="1251127"/>
              <a:ext cx="0" cy="28885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5157420" y="3915918"/>
              <a:ext cx="0" cy="28727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7899310" y="3915918"/>
              <a:ext cx="0" cy="28727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5400000" flipV="1">
              <a:off x="4993787" y="1411264"/>
              <a:ext cx="0" cy="28918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rot="5400000" flipV="1">
              <a:off x="5022348" y="3771327"/>
              <a:ext cx="0" cy="28918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rot="5400000" flipV="1">
              <a:off x="6865746" y="1396582"/>
              <a:ext cx="0" cy="28680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rot="5400000" flipV="1">
              <a:off x="8037952" y="3771327"/>
              <a:ext cx="0" cy="28918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箭头连接符 39"/>
            <p:cNvCxnSpPr/>
            <p:nvPr/>
          </p:nvCxnSpPr>
          <p:spPr>
            <a:xfrm>
              <a:off x="4801593" y="1395556"/>
              <a:ext cx="333216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none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箭头连接符 40"/>
            <p:cNvCxnSpPr/>
            <p:nvPr/>
          </p:nvCxnSpPr>
          <p:spPr>
            <a:xfrm>
              <a:off x="6966306" y="4111135"/>
              <a:ext cx="936575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none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箭头连接符 41"/>
            <p:cNvCxnSpPr/>
            <p:nvPr/>
          </p:nvCxnSpPr>
          <p:spPr>
            <a:xfrm flipH="1">
              <a:off x="6712824" y="1387620"/>
              <a:ext cx="334406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none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箭头连接符 42"/>
            <p:cNvCxnSpPr/>
            <p:nvPr/>
          </p:nvCxnSpPr>
          <p:spPr>
            <a:xfrm flipH="1">
              <a:off x="5166940" y="4114309"/>
              <a:ext cx="934195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none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箭头连接符 43"/>
            <p:cNvCxnSpPr/>
            <p:nvPr/>
          </p:nvCxnSpPr>
          <p:spPr>
            <a:xfrm rot="16200000" flipH="1">
              <a:off x="4577373" y="3520722"/>
              <a:ext cx="755474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none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箭头连接符 44"/>
            <p:cNvCxnSpPr/>
            <p:nvPr/>
          </p:nvCxnSpPr>
          <p:spPr>
            <a:xfrm rot="5400000" flipH="1" flipV="1">
              <a:off x="4570233" y="1943115"/>
              <a:ext cx="755474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none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箭头连接符 45"/>
            <p:cNvCxnSpPr/>
            <p:nvPr/>
          </p:nvCxnSpPr>
          <p:spPr>
            <a:xfrm rot="16200000">
              <a:off x="7913549" y="4082567"/>
              <a:ext cx="333297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none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rot="5400000" flipV="1">
              <a:off x="8034382" y="2590501"/>
              <a:ext cx="0" cy="28918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箭头连接符 47"/>
            <p:cNvCxnSpPr/>
            <p:nvPr/>
          </p:nvCxnSpPr>
          <p:spPr>
            <a:xfrm rot="5400000" flipV="1">
              <a:off x="7896095" y="2567652"/>
              <a:ext cx="334885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none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37" name="TextBox 48"/>
            <p:cNvSpPr txBox="1">
              <a:spLocks noChangeArrowheads="1"/>
            </p:cNvSpPr>
            <p:nvPr/>
          </p:nvSpPr>
          <p:spPr bwMode="auto">
            <a:xfrm>
              <a:off x="6201290" y="3852965"/>
              <a:ext cx="790915" cy="553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100"/>
                <a:t>7m</a:t>
              </a:r>
              <a:endParaRPr lang="zh-CN" altLang="en-US" sz="2100"/>
            </a:p>
          </p:txBody>
        </p:sp>
        <p:sp>
          <p:nvSpPr>
            <p:cNvPr id="9238" name="TextBox 49"/>
            <p:cNvSpPr txBox="1">
              <a:spLocks noChangeArrowheads="1"/>
            </p:cNvSpPr>
            <p:nvPr/>
          </p:nvSpPr>
          <p:spPr bwMode="auto">
            <a:xfrm>
              <a:off x="5584700" y="1052736"/>
              <a:ext cx="790915" cy="553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100"/>
                <a:t>4m</a:t>
              </a:r>
              <a:endParaRPr lang="zh-CN" altLang="en-US" sz="2100"/>
            </a:p>
          </p:txBody>
        </p:sp>
        <p:sp>
          <p:nvSpPr>
            <p:cNvPr id="9239" name="TextBox 50"/>
            <p:cNvSpPr txBox="1">
              <a:spLocks noChangeArrowheads="1"/>
            </p:cNvSpPr>
            <p:nvPr/>
          </p:nvSpPr>
          <p:spPr bwMode="auto">
            <a:xfrm rot="16200000">
              <a:off x="4482093" y="2453054"/>
              <a:ext cx="790915" cy="415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100"/>
                <a:t>6m</a:t>
              </a:r>
              <a:endParaRPr lang="zh-CN" altLang="en-US" sz="2100"/>
            </a:p>
          </p:txBody>
        </p:sp>
        <p:sp>
          <p:nvSpPr>
            <p:cNvPr id="9240" name="TextBox 51"/>
            <p:cNvSpPr txBox="1">
              <a:spLocks noChangeArrowheads="1"/>
            </p:cNvSpPr>
            <p:nvPr/>
          </p:nvSpPr>
          <p:spPr bwMode="auto">
            <a:xfrm rot="16200000">
              <a:off x="7731356" y="3095498"/>
              <a:ext cx="790915" cy="415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100"/>
                <a:t>3m</a:t>
              </a:r>
              <a:endParaRPr lang="zh-CN" altLang="en-US" sz="2100"/>
            </a:p>
          </p:txBody>
        </p:sp>
      </p:grpSp>
      <p:cxnSp>
        <p:nvCxnSpPr>
          <p:cNvPr id="61" name="直接连接符 60"/>
          <p:cNvCxnSpPr/>
          <p:nvPr/>
        </p:nvCxnSpPr>
        <p:spPr>
          <a:xfrm flipH="1">
            <a:off x="2852738" y="2797969"/>
            <a:ext cx="1543050" cy="1191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>
            <a:stCxn id="25" idx="2"/>
          </p:cNvCxnSpPr>
          <p:nvPr/>
        </p:nvCxnSpPr>
        <p:spPr>
          <a:xfrm>
            <a:off x="4395788" y="2797969"/>
            <a:ext cx="0" cy="887016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>
            <a:stCxn id="25" idx="2"/>
            <a:endCxn id="25" idx="5"/>
          </p:cNvCxnSpPr>
          <p:nvPr/>
        </p:nvCxnSpPr>
        <p:spPr>
          <a:xfrm flipH="1">
            <a:off x="2847975" y="2797969"/>
            <a:ext cx="1547813" cy="885825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>
            <a:stCxn id="25" idx="1"/>
            <a:endCxn id="25" idx="5"/>
          </p:cNvCxnSpPr>
          <p:nvPr/>
        </p:nvCxnSpPr>
        <p:spPr>
          <a:xfrm>
            <a:off x="4411266" y="1902619"/>
            <a:ext cx="1150144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>
            <a:stCxn id="25" idx="3"/>
            <a:endCxn id="25" idx="5"/>
          </p:cNvCxnSpPr>
          <p:nvPr/>
        </p:nvCxnSpPr>
        <p:spPr>
          <a:xfrm flipV="1">
            <a:off x="5576888" y="1902619"/>
            <a:ext cx="0" cy="89535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46" name="Rectangle 58"/>
          <p:cNvSpPr>
            <a:spLocks noChangeArrowheads="1"/>
          </p:cNvSpPr>
          <p:nvPr/>
        </p:nvSpPr>
        <p:spPr bwMode="auto">
          <a:xfrm>
            <a:off x="179785" y="2799160"/>
            <a:ext cx="13856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endParaRPr lang="en-US" altLang="zh-CN"/>
          </a:p>
        </p:txBody>
      </p:sp>
      <p:sp>
        <p:nvSpPr>
          <p:cNvPr id="9247" name="Rectangle 59"/>
          <p:cNvSpPr>
            <a:spLocks noChangeArrowheads="1"/>
          </p:cNvSpPr>
          <p:nvPr/>
        </p:nvSpPr>
        <p:spPr bwMode="auto">
          <a:xfrm>
            <a:off x="395287" y="2961085"/>
            <a:ext cx="13856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endParaRPr lang="en-US" altLang="zh-CN"/>
          </a:p>
        </p:txBody>
      </p:sp>
      <p:sp>
        <p:nvSpPr>
          <p:cNvPr id="9248" name="Rectangle 60"/>
          <p:cNvSpPr>
            <a:spLocks noChangeArrowheads="1"/>
          </p:cNvSpPr>
          <p:nvPr/>
        </p:nvSpPr>
        <p:spPr bwMode="auto">
          <a:xfrm>
            <a:off x="610791" y="3123010"/>
            <a:ext cx="13856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endParaRPr lang="en-US" altLang="zh-CN"/>
          </a:p>
        </p:txBody>
      </p:sp>
      <p:sp>
        <p:nvSpPr>
          <p:cNvPr id="9249" name="Rectangle 61"/>
          <p:cNvSpPr>
            <a:spLocks noChangeArrowheads="1"/>
          </p:cNvSpPr>
          <p:nvPr/>
        </p:nvSpPr>
        <p:spPr bwMode="auto">
          <a:xfrm>
            <a:off x="827485" y="3284935"/>
            <a:ext cx="13856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endParaRPr lang="en-US" altLang="zh-CN"/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1239441" y="1239441"/>
            <a:ext cx="4976813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估一估，客厅的面积大约有多大？</a:t>
            </a: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1294210" y="4246960"/>
            <a:ext cx="6880622" cy="439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想一想，算一算，智慧老人家客厅的面积有多大？</a:t>
            </a:r>
          </a:p>
        </p:txBody>
      </p:sp>
      <p:sp>
        <p:nvSpPr>
          <p:cNvPr id="9252" name="矩形 1"/>
          <p:cNvSpPr>
            <a:spLocks noChangeArrowheads="1"/>
          </p:cNvSpPr>
          <p:nvPr/>
        </p:nvSpPr>
        <p:spPr bwMode="auto">
          <a:xfrm>
            <a:off x="0" y="784622"/>
            <a:ext cx="1677591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1" eaLnBrk="0" hangingPunct="0">
              <a:buClr>
                <a:srgbClr val="C00000"/>
              </a:buClr>
              <a:buFont typeface="宋体" pitchFamily="2" charset="-122"/>
              <a:buChar char="◆"/>
            </a:pPr>
            <a:r>
              <a:rPr lang="zh-CN" altLang="en-US" sz="15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 探 究 新 知</a:t>
            </a:r>
            <a:endParaRPr lang="zh-CN" altLang="zh-CN" sz="24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  <p:bldP spid="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5" descr="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4797" y="1584722"/>
            <a:ext cx="2286000" cy="1660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extBox 6"/>
          <p:cNvSpPr txBox="1">
            <a:spLocks noChangeArrowheads="1"/>
          </p:cNvSpPr>
          <p:nvPr/>
        </p:nvSpPr>
        <p:spPr bwMode="auto">
          <a:xfrm>
            <a:off x="810816" y="3183732"/>
            <a:ext cx="342542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100" dirty="0">
                <a:latin typeface="微软雅黑" pitchFamily="34" charset="-122"/>
                <a:ea typeface="微软雅黑" pitchFamily="34" charset="-122"/>
              </a:rPr>
              <a:t>图形①的面积</a:t>
            </a:r>
            <a:r>
              <a:rPr lang="en-US" altLang="zh-CN" sz="2100" dirty="0">
                <a:latin typeface="微软雅黑" pitchFamily="34" charset="-122"/>
                <a:ea typeface="微软雅黑" pitchFamily="34" charset="-122"/>
              </a:rPr>
              <a:t>_______</a:t>
            </a:r>
            <a:r>
              <a:rPr lang="zh-CN" altLang="en-US" sz="21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7172" name="TextBox 7"/>
          <p:cNvSpPr txBox="1">
            <a:spLocks noChangeArrowheads="1"/>
          </p:cNvSpPr>
          <p:nvPr/>
        </p:nvSpPr>
        <p:spPr bwMode="auto">
          <a:xfrm>
            <a:off x="810817" y="3648076"/>
            <a:ext cx="3249215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100">
                <a:latin typeface="微软雅黑" pitchFamily="34" charset="-122"/>
                <a:ea typeface="微软雅黑" pitchFamily="34" charset="-122"/>
              </a:rPr>
              <a:t>图形②的面积</a:t>
            </a:r>
            <a:r>
              <a:rPr lang="en-US" altLang="zh-CN" sz="2100">
                <a:latin typeface="微软雅黑" pitchFamily="34" charset="-122"/>
                <a:ea typeface="微软雅黑" pitchFamily="34" charset="-122"/>
              </a:rPr>
              <a:t>_______</a:t>
            </a:r>
            <a:r>
              <a:rPr lang="zh-CN" altLang="en-US" sz="210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7173" name="TextBox 8"/>
          <p:cNvSpPr txBox="1">
            <a:spLocks noChangeArrowheads="1"/>
          </p:cNvSpPr>
          <p:nvPr/>
        </p:nvSpPr>
        <p:spPr bwMode="auto">
          <a:xfrm>
            <a:off x="810816" y="4076701"/>
            <a:ext cx="3613547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100">
                <a:latin typeface="微软雅黑" pitchFamily="34" charset="-122"/>
                <a:ea typeface="微软雅黑" pitchFamily="34" charset="-122"/>
              </a:rPr>
              <a:t>这个图形总面积</a:t>
            </a:r>
            <a:r>
              <a:rPr lang="en-US" altLang="zh-CN" sz="2100">
                <a:latin typeface="微软雅黑" pitchFamily="34" charset="-122"/>
                <a:ea typeface="微软雅黑" pitchFamily="34" charset="-122"/>
              </a:rPr>
              <a:t>_____</a:t>
            </a:r>
            <a:r>
              <a:rPr lang="zh-CN" altLang="en-US" sz="210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pic>
        <p:nvPicPr>
          <p:cNvPr id="7174" name="图片 9" descr="3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2063" y="1553766"/>
            <a:ext cx="2428875" cy="1635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5" name="云形标注 10"/>
          <p:cNvSpPr>
            <a:spLocks noChangeArrowheads="1"/>
          </p:cNvSpPr>
          <p:nvPr/>
        </p:nvSpPr>
        <p:spPr bwMode="auto">
          <a:xfrm>
            <a:off x="5214937" y="575073"/>
            <a:ext cx="3929063" cy="1139428"/>
          </a:xfrm>
          <a:prstGeom prst="cloudCallout">
            <a:avLst>
              <a:gd name="adj1" fmla="val 15931"/>
              <a:gd name="adj2" fmla="val 69380"/>
            </a:avLst>
          </a:prstGeom>
          <a:solidFill>
            <a:srgbClr val="FCD5B5"/>
          </a:solidFill>
          <a:ln w="25400">
            <a:solidFill>
              <a:srgbClr val="FFC000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0" hangingPunct="0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176" name="TextBox 11"/>
          <p:cNvSpPr txBox="1">
            <a:spLocks noChangeArrowheads="1"/>
          </p:cNvSpPr>
          <p:nvPr/>
        </p:nvSpPr>
        <p:spPr bwMode="auto">
          <a:xfrm>
            <a:off x="5486400" y="701279"/>
            <a:ext cx="3657600" cy="715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100" dirty="0">
                <a:latin typeface="微软雅黑" pitchFamily="34" charset="-122"/>
                <a:ea typeface="微软雅黑" pitchFamily="34" charset="-122"/>
              </a:rPr>
              <a:t>可以补上一个小的正方形，使它成为一个大的长方形。</a:t>
            </a:r>
          </a:p>
        </p:txBody>
      </p:sp>
      <p:sp>
        <p:nvSpPr>
          <p:cNvPr id="7177" name="TextBox 12"/>
          <p:cNvSpPr txBox="1">
            <a:spLocks noChangeArrowheads="1"/>
          </p:cNvSpPr>
          <p:nvPr/>
        </p:nvSpPr>
        <p:spPr bwMode="auto">
          <a:xfrm>
            <a:off x="4714875" y="3214688"/>
            <a:ext cx="4286250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100">
                <a:latin typeface="微软雅黑" pitchFamily="34" charset="-122"/>
                <a:ea typeface="微软雅黑" pitchFamily="34" charset="-122"/>
              </a:rPr>
              <a:t>大长方形的面积</a:t>
            </a:r>
            <a:r>
              <a:rPr lang="en-US" altLang="zh-CN" sz="2100">
                <a:latin typeface="微软雅黑" pitchFamily="34" charset="-122"/>
                <a:ea typeface="微软雅黑" pitchFamily="34" charset="-122"/>
              </a:rPr>
              <a:t>_______</a:t>
            </a:r>
            <a:r>
              <a:rPr lang="zh-CN" altLang="en-US" sz="210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7178" name="TextBox 13"/>
          <p:cNvSpPr txBox="1">
            <a:spLocks noChangeArrowheads="1"/>
          </p:cNvSpPr>
          <p:nvPr/>
        </p:nvSpPr>
        <p:spPr bwMode="auto">
          <a:xfrm>
            <a:off x="4714875" y="3625454"/>
            <a:ext cx="4286250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100">
                <a:latin typeface="微软雅黑" pitchFamily="34" charset="-122"/>
                <a:ea typeface="微软雅黑" pitchFamily="34" charset="-122"/>
              </a:rPr>
              <a:t>小正方形的面积</a:t>
            </a:r>
            <a:r>
              <a:rPr lang="en-US" altLang="zh-CN" sz="2100">
                <a:latin typeface="微软雅黑" pitchFamily="34" charset="-122"/>
                <a:ea typeface="微软雅黑" pitchFamily="34" charset="-122"/>
              </a:rPr>
              <a:t>_______</a:t>
            </a:r>
            <a:r>
              <a:rPr lang="zh-CN" altLang="en-US" sz="210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7179" name="TextBox 14"/>
          <p:cNvSpPr txBox="1">
            <a:spLocks noChangeArrowheads="1"/>
          </p:cNvSpPr>
          <p:nvPr/>
        </p:nvSpPr>
        <p:spPr bwMode="auto">
          <a:xfrm>
            <a:off x="4714875" y="4054079"/>
            <a:ext cx="4286250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100">
                <a:latin typeface="微软雅黑" pitchFamily="34" charset="-122"/>
                <a:ea typeface="微软雅黑" pitchFamily="34" charset="-122"/>
              </a:rPr>
              <a:t>这个图形总面积</a:t>
            </a:r>
            <a:r>
              <a:rPr lang="en-US" altLang="zh-CN" sz="2100">
                <a:latin typeface="微软雅黑" pitchFamily="34" charset="-122"/>
                <a:ea typeface="微软雅黑" pitchFamily="34" charset="-122"/>
              </a:rPr>
              <a:t>_______</a:t>
            </a:r>
            <a:r>
              <a:rPr lang="zh-CN" altLang="en-US" sz="210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7180" name="TextBox 15"/>
          <p:cNvSpPr txBox="1">
            <a:spLocks noChangeArrowheads="1"/>
          </p:cNvSpPr>
          <p:nvPr/>
        </p:nvSpPr>
        <p:spPr bwMode="auto">
          <a:xfrm>
            <a:off x="2543175" y="3127773"/>
            <a:ext cx="896541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100" b="1">
                <a:solidFill>
                  <a:srgbClr val="FF0000"/>
                </a:solidFill>
                <a:latin typeface="Times New Roman" pitchFamily="18" charset="0"/>
              </a:rPr>
              <a:t>12m</a:t>
            </a:r>
            <a:r>
              <a:rPr lang="en-US" altLang="zh-CN" sz="2100" b="1" baseline="30000">
                <a:solidFill>
                  <a:srgbClr val="FF0000"/>
                </a:solidFill>
                <a:latin typeface="Times New Roman" pitchFamily="18" charset="0"/>
              </a:rPr>
              <a:t>2</a:t>
            </a:r>
            <a:endParaRPr lang="zh-CN" altLang="en-US" sz="21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81" name="TextBox 17"/>
          <p:cNvSpPr txBox="1">
            <a:spLocks noChangeArrowheads="1"/>
          </p:cNvSpPr>
          <p:nvPr/>
        </p:nvSpPr>
        <p:spPr bwMode="auto">
          <a:xfrm>
            <a:off x="2631282" y="3581401"/>
            <a:ext cx="764381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100" b="1">
                <a:solidFill>
                  <a:srgbClr val="FF0000"/>
                </a:solidFill>
                <a:latin typeface="Times New Roman" pitchFamily="18" charset="0"/>
              </a:rPr>
              <a:t>21m</a:t>
            </a:r>
            <a:r>
              <a:rPr lang="en-US" altLang="zh-CN" sz="2100" b="1" baseline="30000">
                <a:solidFill>
                  <a:srgbClr val="FF0000"/>
                </a:solidFill>
                <a:latin typeface="Times New Roman" pitchFamily="18" charset="0"/>
              </a:rPr>
              <a:t>2</a:t>
            </a:r>
            <a:endParaRPr lang="zh-CN" altLang="en-US" sz="21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82" name="TextBox 19"/>
          <p:cNvSpPr txBox="1">
            <a:spLocks noChangeArrowheads="1"/>
          </p:cNvSpPr>
          <p:nvPr/>
        </p:nvSpPr>
        <p:spPr bwMode="auto">
          <a:xfrm>
            <a:off x="2822972" y="4010026"/>
            <a:ext cx="804863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100" b="1">
                <a:solidFill>
                  <a:srgbClr val="FF0000"/>
                </a:solidFill>
                <a:latin typeface="Times New Roman" pitchFamily="18" charset="0"/>
              </a:rPr>
              <a:t>33m</a:t>
            </a:r>
            <a:r>
              <a:rPr lang="en-US" altLang="zh-CN" sz="2100" b="1" baseline="30000">
                <a:solidFill>
                  <a:srgbClr val="FF0000"/>
                </a:solidFill>
                <a:latin typeface="Times New Roman" pitchFamily="18" charset="0"/>
              </a:rPr>
              <a:t>2</a:t>
            </a:r>
            <a:endParaRPr lang="zh-CN" altLang="en-US" sz="21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83" name="TextBox 21"/>
          <p:cNvSpPr txBox="1">
            <a:spLocks noChangeArrowheads="1"/>
          </p:cNvSpPr>
          <p:nvPr/>
        </p:nvSpPr>
        <p:spPr bwMode="auto">
          <a:xfrm>
            <a:off x="6704410" y="3130154"/>
            <a:ext cx="806053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100" b="1">
                <a:solidFill>
                  <a:srgbClr val="FF0000"/>
                </a:solidFill>
                <a:latin typeface="Times New Roman" pitchFamily="18" charset="0"/>
              </a:rPr>
              <a:t>42m</a:t>
            </a:r>
            <a:r>
              <a:rPr lang="en-US" altLang="zh-CN" sz="2100" b="1" baseline="30000">
                <a:solidFill>
                  <a:srgbClr val="FF0000"/>
                </a:solidFill>
                <a:latin typeface="Times New Roman" pitchFamily="18" charset="0"/>
              </a:rPr>
              <a:t>2</a:t>
            </a:r>
            <a:endParaRPr lang="zh-CN" altLang="en-US" sz="21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84" name="TextBox 23"/>
          <p:cNvSpPr txBox="1">
            <a:spLocks noChangeArrowheads="1"/>
          </p:cNvSpPr>
          <p:nvPr/>
        </p:nvSpPr>
        <p:spPr bwMode="auto">
          <a:xfrm>
            <a:off x="6763942" y="3521869"/>
            <a:ext cx="725090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100" b="1">
                <a:solidFill>
                  <a:srgbClr val="FF0000"/>
                </a:solidFill>
                <a:latin typeface="Times New Roman" pitchFamily="18" charset="0"/>
              </a:rPr>
              <a:t>9m</a:t>
            </a:r>
            <a:r>
              <a:rPr lang="en-US" altLang="zh-CN" sz="2100" b="1" baseline="30000">
                <a:solidFill>
                  <a:srgbClr val="FF0000"/>
                </a:solidFill>
                <a:latin typeface="Times New Roman" pitchFamily="18" charset="0"/>
              </a:rPr>
              <a:t>2</a:t>
            </a:r>
            <a:endParaRPr lang="zh-CN" altLang="en-US" sz="21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85" name="TextBox 25"/>
          <p:cNvSpPr txBox="1">
            <a:spLocks noChangeArrowheads="1"/>
          </p:cNvSpPr>
          <p:nvPr/>
        </p:nvSpPr>
        <p:spPr bwMode="auto">
          <a:xfrm>
            <a:off x="6780610" y="3954067"/>
            <a:ext cx="851297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100" b="1">
                <a:solidFill>
                  <a:srgbClr val="FF0000"/>
                </a:solidFill>
                <a:latin typeface="Times New Roman" pitchFamily="18" charset="0"/>
              </a:rPr>
              <a:t>33m</a:t>
            </a:r>
            <a:r>
              <a:rPr lang="en-US" altLang="zh-CN" sz="2100" b="1" baseline="30000">
                <a:solidFill>
                  <a:srgbClr val="FF0000"/>
                </a:solidFill>
                <a:latin typeface="Times New Roman" pitchFamily="18" charset="0"/>
              </a:rPr>
              <a:t>2</a:t>
            </a:r>
            <a:endParaRPr lang="zh-CN" altLang="en-US" sz="21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86" name="TextBox 27"/>
          <p:cNvSpPr txBox="1">
            <a:spLocks noChangeArrowheads="1"/>
          </p:cNvSpPr>
          <p:nvPr/>
        </p:nvSpPr>
        <p:spPr bwMode="auto">
          <a:xfrm>
            <a:off x="2727722" y="4563667"/>
            <a:ext cx="4008834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100" dirty="0">
                <a:latin typeface="微软雅黑" pitchFamily="34" charset="-122"/>
                <a:ea typeface="微软雅黑" pitchFamily="34" charset="-122"/>
              </a:rPr>
              <a:t>答：这个客厅的总面积为</a:t>
            </a:r>
            <a:r>
              <a:rPr lang="en-US" altLang="zh-CN" sz="2100" dirty="0">
                <a:latin typeface="微软雅黑" pitchFamily="34" charset="-122"/>
                <a:ea typeface="微软雅黑" pitchFamily="34" charset="-122"/>
              </a:rPr>
              <a:t>33m</a:t>
            </a:r>
            <a:r>
              <a:rPr lang="en-US" altLang="zh-CN" sz="2100" baseline="300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1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7187" name="云形标注 28"/>
          <p:cNvSpPr>
            <a:spLocks noChangeArrowheads="1"/>
          </p:cNvSpPr>
          <p:nvPr/>
        </p:nvSpPr>
        <p:spPr bwMode="auto">
          <a:xfrm>
            <a:off x="409575" y="1221581"/>
            <a:ext cx="2001441" cy="1001316"/>
          </a:xfrm>
          <a:prstGeom prst="cloudCallout">
            <a:avLst>
              <a:gd name="adj1" fmla="val -20833"/>
              <a:gd name="adj2" fmla="val 62500"/>
            </a:avLst>
          </a:prstGeom>
          <a:solidFill>
            <a:srgbClr val="FCD5B5"/>
          </a:solidFill>
          <a:ln w="25400">
            <a:solidFill>
              <a:srgbClr val="FFC000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0" hangingPunct="0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188" name="TextBox 29"/>
          <p:cNvSpPr txBox="1">
            <a:spLocks noChangeArrowheads="1"/>
          </p:cNvSpPr>
          <p:nvPr/>
        </p:nvSpPr>
        <p:spPr bwMode="auto">
          <a:xfrm>
            <a:off x="684610" y="1383506"/>
            <a:ext cx="1654969" cy="715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100" dirty="0">
                <a:latin typeface="微软雅黑" pitchFamily="34" charset="-122"/>
                <a:ea typeface="微软雅黑" pitchFamily="34" charset="-122"/>
              </a:rPr>
              <a:t>可以分成两个长方形。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10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1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10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1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0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9"/>
          <p:cNvSpPr>
            <a:spLocks noChangeArrowheads="1"/>
          </p:cNvSpPr>
          <p:nvPr/>
        </p:nvSpPr>
        <p:spPr bwMode="auto">
          <a:xfrm>
            <a:off x="-101204" y="4841082"/>
            <a:ext cx="9245204" cy="302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eaLnBrk="0" hangingPunct="0"/>
            <a:endParaRPr lang="zh-CN" altLang="en-US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2037" y="1803797"/>
            <a:ext cx="3558779" cy="230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57738" y="1758553"/>
            <a:ext cx="3317081" cy="230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65" name="TextBox 146"/>
          <p:cNvSpPr txBox="1">
            <a:spLocks noChangeArrowheads="1"/>
          </p:cNvSpPr>
          <p:nvPr/>
        </p:nvSpPr>
        <p:spPr bwMode="auto">
          <a:xfrm>
            <a:off x="3103960" y="2359819"/>
            <a:ext cx="567928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100">
                <a:solidFill>
                  <a:srgbClr val="FF0000"/>
                </a:solidFill>
              </a:rPr>
              <a:t>？</a:t>
            </a:r>
          </a:p>
        </p:txBody>
      </p:sp>
      <p:sp>
        <p:nvSpPr>
          <p:cNvPr id="6166" name="TextBox 147"/>
          <p:cNvSpPr txBox="1">
            <a:spLocks noChangeArrowheads="1"/>
          </p:cNvSpPr>
          <p:nvPr/>
        </p:nvSpPr>
        <p:spPr bwMode="auto">
          <a:xfrm>
            <a:off x="6746082" y="2296717"/>
            <a:ext cx="636985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100">
                <a:solidFill>
                  <a:srgbClr val="FF0000"/>
                </a:solidFill>
              </a:rPr>
              <a:t>？</a:t>
            </a:r>
          </a:p>
        </p:txBody>
      </p:sp>
      <p:sp>
        <p:nvSpPr>
          <p:cNvPr id="6167" name="TextBox 148"/>
          <p:cNvSpPr txBox="1">
            <a:spLocks noChangeArrowheads="1"/>
          </p:cNvSpPr>
          <p:nvPr/>
        </p:nvSpPr>
        <p:spPr bwMode="auto">
          <a:xfrm>
            <a:off x="7017544" y="2597944"/>
            <a:ext cx="635794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100">
                <a:solidFill>
                  <a:srgbClr val="FF0000"/>
                </a:solidFill>
              </a:rPr>
              <a:t>？</a:t>
            </a:r>
          </a:p>
        </p:txBody>
      </p:sp>
      <p:sp>
        <p:nvSpPr>
          <p:cNvPr id="12295" name="Rectangle 26"/>
          <p:cNvSpPr>
            <a:spLocks noChangeArrowheads="1"/>
          </p:cNvSpPr>
          <p:nvPr/>
        </p:nvSpPr>
        <p:spPr bwMode="auto">
          <a:xfrm>
            <a:off x="179785" y="2799160"/>
            <a:ext cx="13856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endParaRPr lang="en-US" altLang="zh-CN"/>
          </a:p>
        </p:txBody>
      </p:sp>
      <p:sp>
        <p:nvSpPr>
          <p:cNvPr id="12296" name="Rectangle 27"/>
          <p:cNvSpPr>
            <a:spLocks noChangeArrowheads="1"/>
          </p:cNvSpPr>
          <p:nvPr/>
        </p:nvSpPr>
        <p:spPr bwMode="auto">
          <a:xfrm>
            <a:off x="395287" y="2961085"/>
            <a:ext cx="13856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endParaRPr lang="en-US" altLang="zh-CN"/>
          </a:p>
        </p:txBody>
      </p:sp>
      <p:sp>
        <p:nvSpPr>
          <p:cNvPr id="12297" name="Rectangle 28"/>
          <p:cNvSpPr>
            <a:spLocks noChangeArrowheads="1"/>
          </p:cNvSpPr>
          <p:nvPr/>
        </p:nvSpPr>
        <p:spPr bwMode="auto">
          <a:xfrm>
            <a:off x="4537472" y="2293144"/>
            <a:ext cx="175022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/>
            <a:endParaRPr lang="en-US" altLang="zh-CN"/>
          </a:p>
        </p:txBody>
      </p:sp>
      <p:sp>
        <p:nvSpPr>
          <p:cNvPr id="12298" name="TextBox 20"/>
          <p:cNvSpPr txBox="1">
            <a:spLocks noChangeArrowheads="1"/>
          </p:cNvSpPr>
          <p:nvPr/>
        </p:nvSpPr>
        <p:spPr bwMode="auto">
          <a:xfrm>
            <a:off x="1493044" y="940594"/>
            <a:ext cx="606147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还有其他方法计算客厅的面积吗？试一试。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5" grpId="0"/>
      <p:bldP spid="6166" grpId="0"/>
      <p:bldP spid="61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Box 1"/>
          <p:cNvSpPr txBox="1">
            <a:spLocks noChangeArrowheads="1"/>
          </p:cNvSpPr>
          <p:nvPr/>
        </p:nvSpPr>
        <p:spPr bwMode="auto">
          <a:xfrm>
            <a:off x="0" y="1276350"/>
            <a:ext cx="91440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itchFamily="34" charset="-122"/>
                <a:ea typeface="微软雅黑" pitchFamily="34" charset="-122"/>
              </a:rPr>
              <a:t>   中国少年先锋队的中队旗是五角星加火炬的红旗，如右图。（单位：</a:t>
            </a:r>
            <a:r>
              <a:rPr lang="en-US" altLang="zh-CN" sz="2100" i="1" dirty="0">
                <a:latin typeface="微软雅黑" pitchFamily="34" charset="-122"/>
                <a:ea typeface="微软雅黑" pitchFamily="34" charset="-122"/>
              </a:rPr>
              <a:t>cm</a:t>
            </a:r>
            <a:r>
              <a:rPr lang="zh-CN" altLang="en-US" sz="2100" dirty="0"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pic>
        <p:nvPicPr>
          <p:cNvPr id="13314" name="Picture 1" descr="C:\Users\songxu.IFLYTEK\Desktop\QQ截图20140711091420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20879" y="2040732"/>
            <a:ext cx="3390900" cy="2221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Box 4"/>
          <p:cNvSpPr txBox="1">
            <a:spLocks noChangeArrowheads="1"/>
          </p:cNvSpPr>
          <p:nvPr/>
        </p:nvSpPr>
        <p:spPr bwMode="auto">
          <a:xfrm>
            <a:off x="285750" y="1982391"/>
            <a:ext cx="4786313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1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100" dirty="0">
                <a:latin typeface="微软雅黑" pitchFamily="34" charset="-122"/>
                <a:ea typeface="微软雅黑" pitchFamily="34" charset="-122"/>
              </a:rPr>
              <a:t>）估一估，这面中队旗的面积大约有多大？与同伴交流你的想法。</a:t>
            </a:r>
          </a:p>
        </p:txBody>
      </p:sp>
      <p:sp>
        <p:nvSpPr>
          <p:cNvPr id="8198" name="TextBox 5"/>
          <p:cNvSpPr txBox="1">
            <a:spLocks noChangeArrowheads="1"/>
          </p:cNvSpPr>
          <p:nvPr/>
        </p:nvSpPr>
        <p:spPr bwMode="auto">
          <a:xfrm>
            <a:off x="285750" y="3214688"/>
            <a:ext cx="4786313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1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100" dirty="0">
                <a:latin typeface="微软雅黑" pitchFamily="34" charset="-122"/>
                <a:ea typeface="微软雅黑" pitchFamily="34" charset="-122"/>
              </a:rPr>
              <a:t>）计算中队旗的面积，说一说你是怎么想的。</a:t>
            </a:r>
          </a:p>
        </p:txBody>
      </p:sp>
      <p:sp>
        <p:nvSpPr>
          <p:cNvPr id="13317" name="圆角矩形 15"/>
          <p:cNvSpPr>
            <a:spLocks noChangeArrowheads="1"/>
          </p:cNvSpPr>
          <p:nvPr/>
        </p:nvSpPr>
        <p:spPr bwMode="auto">
          <a:xfrm>
            <a:off x="172641" y="827485"/>
            <a:ext cx="1807369" cy="329803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sy="23000" kx="-1199993" algn="bl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lvl="1" eaLnBrk="0" hangingPunct="0">
              <a:buClr>
                <a:srgbClr val="C00000"/>
              </a:buClr>
              <a:buFont typeface="宋体" pitchFamily="2" charset="-122"/>
              <a:buChar char="◆"/>
            </a:pPr>
            <a:r>
              <a:rPr lang="zh-CN" altLang="en-US" sz="15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 巩 固 练 习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  <p:bldP spid="819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C:\Users\songxu.IFLYTEK\Desktop\QQ截图20140711091420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4831" y="1181101"/>
            <a:ext cx="3390900" cy="2221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等腰三角形 3"/>
          <p:cNvSpPr>
            <a:spLocks noChangeArrowheads="1"/>
          </p:cNvSpPr>
          <p:nvPr/>
        </p:nvSpPr>
        <p:spPr bwMode="auto">
          <a:xfrm rot="16200000">
            <a:off x="3761184" y="1960960"/>
            <a:ext cx="1607344" cy="71437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25400">
            <a:solidFill>
              <a:srgbClr val="385D8A"/>
            </a:solidFill>
            <a:miter lim="800000"/>
            <a:headEnd/>
            <a:tailEnd/>
          </a:ln>
        </p:spPr>
        <p:txBody>
          <a:bodyPr lIns="68580" tIns="34290" rIns="68580" bIns="34290" anchor="ctr"/>
          <a:lstStyle/>
          <a:p>
            <a:pPr algn="ctr" eaLnBrk="0" hangingPunct="0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5363" name="TextBox 5"/>
          <p:cNvSpPr txBox="1">
            <a:spLocks noChangeArrowheads="1"/>
          </p:cNvSpPr>
          <p:nvPr/>
        </p:nvSpPr>
        <p:spPr bwMode="auto">
          <a:xfrm>
            <a:off x="773906" y="796529"/>
            <a:ext cx="7143750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100" dirty="0">
                <a:latin typeface="微软雅黑" pitchFamily="34" charset="-122"/>
                <a:ea typeface="微软雅黑" pitchFamily="34" charset="-122"/>
              </a:rPr>
              <a:t>我们可以先把中队旗的图案转换成我们熟悉的图形的组合。</a:t>
            </a:r>
          </a:p>
        </p:txBody>
      </p:sp>
      <p:sp>
        <p:nvSpPr>
          <p:cNvPr id="9221" name="云形标注 8"/>
          <p:cNvSpPr>
            <a:spLocks noChangeArrowheads="1"/>
          </p:cNvSpPr>
          <p:nvPr/>
        </p:nvSpPr>
        <p:spPr bwMode="auto">
          <a:xfrm>
            <a:off x="4960144" y="1394222"/>
            <a:ext cx="3995738" cy="1890713"/>
          </a:xfrm>
          <a:prstGeom prst="cloudCallout">
            <a:avLst>
              <a:gd name="adj1" fmla="val 20903"/>
              <a:gd name="adj2" fmla="val 61000"/>
            </a:avLst>
          </a:prstGeom>
          <a:solidFill>
            <a:srgbClr val="FCD5B5"/>
          </a:solidFill>
          <a:ln w="25400">
            <a:solidFill>
              <a:srgbClr val="FFC000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0" hangingPunct="0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222" name="TextBox 10"/>
          <p:cNvSpPr txBox="1">
            <a:spLocks noChangeArrowheads="1"/>
          </p:cNvSpPr>
          <p:nvPr/>
        </p:nvSpPr>
        <p:spPr bwMode="auto">
          <a:xfrm>
            <a:off x="5417344" y="1582341"/>
            <a:ext cx="3471863" cy="1523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itchFamily="34" charset="-122"/>
                <a:ea typeface="微软雅黑" pitchFamily="34" charset="-122"/>
              </a:rPr>
              <a:t>在右边补上一个</a:t>
            </a:r>
            <a:r>
              <a:rPr lang="zh-CN" altLang="en-US" sz="21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三角形</a:t>
            </a:r>
            <a:r>
              <a:rPr lang="zh-CN" altLang="en-US" sz="2100" dirty="0">
                <a:latin typeface="微软雅黑" pitchFamily="34" charset="-122"/>
                <a:ea typeface="微软雅黑" pitchFamily="34" charset="-122"/>
              </a:rPr>
              <a:t>，由图可知：三角形的</a:t>
            </a:r>
            <a:r>
              <a:rPr lang="zh-CN" altLang="en-US" sz="21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底</a:t>
            </a:r>
            <a:r>
              <a:rPr lang="zh-CN" altLang="en-US" sz="2100" dirty="0">
                <a:latin typeface="微软雅黑" pitchFamily="34" charset="-122"/>
                <a:ea typeface="微软雅黑" pitchFamily="34" charset="-122"/>
              </a:rPr>
              <a:t>边长为</a:t>
            </a:r>
            <a:r>
              <a:rPr lang="en-US" altLang="zh-CN" sz="2100" dirty="0">
                <a:latin typeface="微软雅黑" pitchFamily="34" charset="-122"/>
                <a:ea typeface="微软雅黑" pitchFamily="34" charset="-122"/>
              </a:rPr>
              <a:t>60</a:t>
            </a:r>
            <a:r>
              <a:rPr lang="en-US" altLang="zh-CN" sz="2100" i="1" dirty="0">
                <a:latin typeface="微软雅黑" pitchFamily="34" charset="-122"/>
                <a:ea typeface="微软雅黑" pitchFamily="34" charset="-122"/>
              </a:rPr>
              <a:t>cm</a:t>
            </a:r>
            <a:r>
              <a:rPr lang="zh-CN" altLang="en-US" sz="21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1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高</a:t>
            </a:r>
            <a:r>
              <a:rPr lang="zh-CN" altLang="en-US" sz="2100" dirty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sz="2100" dirty="0"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en-US" altLang="zh-CN" sz="2100" i="1" dirty="0">
                <a:latin typeface="微软雅黑" pitchFamily="34" charset="-122"/>
                <a:ea typeface="微软雅黑" pitchFamily="34" charset="-122"/>
              </a:rPr>
              <a:t>cm</a:t>
            </a:r>
            <a:r>
              <a:rPr lang="zh-CN" altLang="en-US" sz="21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73906" y="3506392"/>
            <a:ext cx="5354241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100" dirty="0">
                <a:latin typeface="微软雅黑" pitchFamily="34" charset="-122"/>
                <a:ea typeface="微软雅黑" pitchFamily="34" charset="-122"/>
              </a:rPr>
              <a:t>长方形的面积＝</a:t>
            </a:r>
            <a:r>
              <a:rPr lang="en-US" altLang="zh-CN" sz="2100" dirty="0">
                <a:latin typeface="微软雅黑" pitchFamily="34" charset="-122"/>
                <a:ea typeface="微软雅黑" pitchFamily="34" charset="-122"/>
              </a:rPr>
              <a:t>60 ×80 </a:t>
            </a:r>
            <a:r>
              <a:rPr lang="zh-CN" altLang="en-US" sz="2100" dirty="0">
                <a:latin typeface="微软雅黑" pitchFamily="34" charset="-122"/>
                <a:ea typeface="微软雅黑" pitchFamily="34" charset="-122"/>
              </a:rPr>
              <a:t>＝</a:t>
            </a:r>
            <a:r>
              <a:rPr lang="en-US" altLang="zh-CN" sz="2100" dirty="0">
                <a:latin typeface="微软雅黑" pitchFamily="34" charset="-122"/>
                <a:ea typeface="微软雅黑" pitchFamily="34" charset="-122"/>
              </a:rPr>
              <a:t>4800</a:t>
            </a:r>
            <a:r>
              <a:rPr lang="zh-CN" altLang="en-US" sz="21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100" dirty="0">
                <a:latin typeface="微软雅黑" pitchFamily="34" charset="-122"/>
                <a:ea typeface="微软雅黑" pitchFamily="34" charset="-122"/>
              </a:rPr>
              <a:t>cm²</a:t>
            </a:r>
            <a:r>
              <a:rPr lang="zh-CN" altLang="en-US" sz="2100" dirty="0"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807244" y="4014788"/>
            <a:ext cx="5342335" cy="670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100" dirty="0">
                <a:latin typeface="微软雅黑" pitchFamily="34" charset="-122"/>
                <a:ea typeface="微软雅黑" pitchFamily="34" charset="-122"/>
              </a:rPr>
              <a:t>三角形的面积＝</a:t>
            </a:r>
            <a:r>
              <a:rPr lang="en-US" altLang="zh-CN" sz="2100" dirty="0">
                <a:latin typeface="微软雅黑" pitchFamily="34" charset="-122"/>
                <a:ea typeface="微软雅黑" pitchFamily="34" charset="-122"/>
              </a:rPr>
              <a:t>60 ×20 ÷2 </a:t>
            </a:r>
            <a:r>
              <a:rPr lang="zh-CN" altLang="en-US" sz="2100" dirty="0">
                <a:latin typeface="微软雅黑" pitchFamily="34" charset="-122"/>
                <a:ea typeface="微软雅黑" pitchFamily="34" charset="-122"/>
              </a:rPr>
              <a:t>＝</a:t>
            </a:r>
            <a:r>
              <a:rPr lang="en-US" altLang="zh-CN" sz="2100" dirty="0">
                <a:latin typeface="微软雅黑" pitchFamily="34" charset="-122"/>
                <a:ea typeface="微软雅黑" pitchFamily="34" charset="-122"/>
              </a:rPr>
              <a:t>600</a:t>
            </a:r>
            <a:r>
              <a:rPr lang="zh-CN" altLang="en-US" sz="21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100" dirty="0">
                <a:latin typeface="微软雅黑" pitchFamily="34" charset="-122"/>
                <a:ea typeface="微软雅黑" pitchFamily="34" charset="-122"/>
              </a:rPr>
              <a:t>cm²</a:t>
            </a:r>
            <a:r>
              <a:rPr lang="zh-CN" altLang="en-US" sz="2100" dirty="0"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96529" y="4480323"/>
            <a:ext cx="5940028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100" dirty="0">
                <a:latin typeface="微软雅黑" pitchFamily="34" charset="-122"/>
                <a:ea typeface="微软雅黑" pitchFamily="34" charset="-122"/>
              </a:rPr>
              <a:t>中队旗的面积＝</a:t>
            </a:r>
            <a:r>
              <a:rPr lang="en-US" altLang="zh-CN" sz="2100" dirty="0">
                <a:latin typeface="微软雅黑" pitchFamily="34" charset="-122"/>
                <a:ea typeface="微软雅黑" pitchFamily="34" charset="-122"/>
              </a:rPr>
              <a:t>4800</a:t>
            </a:r>
            <a:r>
              <a:rPr lang="zh-CN" altLang="en-US" sz="2100" dirty="0">
                <a:latin typeface="微软雅黑" pitchFamily="34" charset="-122"/>
                <a:ea typeface="微软雅黑" pitchFamily="34" charset="-122"/>
              </a:rPr>
              <a:t>－</a:t>
            </a:r>
            <a:r>
              <a:rPr lang="en-US" altLang="zh-CN" sz="2100" dirty="0">
                <a:latin typeface="微软雅黑" pitchFamily="34" charset="-122"/>
                <a:ea typeface="微软雅黑" pitchFamily="34" charset="-122"/>
              </a:rPr>
              <a:t>600</a:t>
            </a:r>
            <a:r>
              <a:rPr lang="zh-CN" altLang="en-US" sz="2100" dirty="0">
                <a:latin typeface="微软雅黑" pitchFamily="34" charset="-122"/>
                <a:ea typeface="微软雅黑" pitchFamily="34" charset="-122"/>
              </a:rPr>
              <a:t>＝</a:t>
            </a:r>
            <a:r>
              <a:rPr lang="en-US" altLang="zh-CN" sz="2100" dirty="0">
                <a:latin typeface="微软雅黑" pitchFamily="34" charset="-122"/>
                <a:ea typeface="微软雅黑" pitchFamily="34" charset="-122"/>
              </a:rPr>
              <a:t>4200</a:t>
            </a:r>
            <a:r>
              <a:rPr lang="zh-CN" altLang="en-US" sz="2100" dirty="0">
                <a:latin typeface="微软雅黑" pitchFamily="34" charset="-122"/>
                <a:ea typeface="微软雅黑" pitchFamily="34" charset="-122"/>
              </a:rPr>
              <a:t> （</a:t>
            </a:r>
            <a:r>
              <a:rPr lang="en-US" altLang="zh-CN" sz="2100" dirty="0">
                <a:latin typeface="微软雅黑" pitchFamily="34" charset="-122"/>
                <a:ea typeface="微软雅黑" pitchFamily="34" charset="-122"/>
              </a:rPr>
              <a:t>cm²</a:t>
            </a:r>
            <a:r>
              <a:rPr lang="zh-CN" altLang="en-US" sz="2100" dirty="0"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061472" y="3882629"/>
            <a:ext cx="2732484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>
                <a:latin typeface="微软雅黑" pitchFamily="34" charset="-122"/>
                <a:ea typeface="微软雅黑" pitchFamily="34" charset="-122"/>
              </a:rPr>
              <a:t>答：中队旗的面积是</a:t>
            </a:r>
            <a:r>
              <a:rPr lang="en-US" altLang="zh-CN" sz="2100">
                <a:latin typeface="微软雅黑" pitchFamily="34" charset="-122"/>
                <a:ea typeface="微软雅黑" pitchFamily="34" charset="-122"/>
              </a:rPr>
              <a:t>4200 cm²</a:t>
            </a:r>
            <a:r>
              <a:rPr lang="zh-CN" altLang="en-US" sz="210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90915E-7 -3.7037E-6 L -0.11467 -0.0020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700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nimBg="1"/>
      <p:bldP spid="9221" grpId="0" animBg="1"/>
      <p:bldP spid="9222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37254"/>
          <p:cNvSpPr txBox="1"/>
          <p:nvPr/>
        </p:nvSpPr>
        <p:spPr>
          <a:xfrm>
            <a:off x="269081" y="751285"/>
            <a:ext cx="8502254" cy="11772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noProof="1">
                <a:effectLst>
                  <a:outerShdw blurRad="38100" dist="38100" dir="2700000">
                    <a:srgbClr val="FFFFFF"/>
                  </a:outerShdw>
                </a:effectLst>
                <a:cs typeface="+mn-ea"/>
                <a:sym typeface="+mn-ea"/>
              </a:rPr>
              <a:t>      </a:t>
            </a:r>
            <a:r>
              <a:rPr lang="zh-CN" altLang="en-US" sz="2400" noProof="1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某小学有一块菜地</a:t>
            </a:r>
            <a:r>
              <a:rPr lang="en-US" altLang="zh-CN" sz="2400" noProof="1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,</a:t>
            </a:r>
            <a:r>
              <a:rPr lang="zh-CN" altLang="en-US" sz="2400" noProof="1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形状如下。算出这块菜地的面积是多少平方米。</a:t>
            </a:r>
            <a:endParaRPr lang="zh-CN" altLang="en-US" sz="2400" noProof="1"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7410" name="组合 437269"/>
          <p:cNvGrpSpPr>
            <a:grpSpLocks/>
          </p:cNvGrpSpPr>
          <p:nvPr/>
        </p:nvGrpSpPr>
        <p:grpSpPr bwMode="auto">
          <a:xfrm>
            <a:off x="3109913" y="1628775"/>
            <a:ext cx="3132535" cy="1216819"/>
            <a:chOff x="612" y="1604"/>
            <a:chExt cx="2631" cy="1022"/>
          </a:xfrm>
        </p:grpSpPr>
        <p:sp>
          <p:nvSpPr>
            <p:cNvPr id="17411" name="直接连接符 437270"/>
            <p:cNvSpPr>
              <a:spLocks noChangeShapeType="1"/>
            </p:cNvSpPr>
            <p:nvPr/>
          </p:nvSpPr>
          <p:spPr bwMode="auto">
            <a:xfrm>
              <a:off x="621" y="2626"/>
              <a:ext cx="149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2" name="直接连接符 437271"/>
            <p:cNvSpPr>
              <a:spLocks noChangeShapeType="1"/>
            </p:cNvSpPr>
            <p:nvPr/>
          </p:nvSpPr>
          <p:spPr bwMode="auto">
            <a:xfrm flipH="1">
              <a:off x="612" y="1616"/>
              <a:ext cx="505" cy="101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3" name="直接连接符 437272"/>
            <p:cNvSpPr>
              <a:spLocks noChangeShapeType="1"/>
            </p:cNvSpPr>
            <p:nvPr/>
          </p:nvSpPr>
          <p:spPr bwMode="auto">
            <a:xfrm>
              <a:off x="1111" y="1604"/>
              <a:ext cx="147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4" name="直接连接符 437273"/>
            <p:cNvSpPr>
              <a:spLocks noChangeShapeType="1"/>
            </p:cNvSpPr>
            <p:nvPr/>
          </p:nvSpPr>
          <p:spPr bwMode="auto">
            <a:xfrm flipV="1">
              <a:off x="2106" y="2424"/>
              <a:ext cx="1137" cy="1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5" name="直接连接符 437274"/>
            <p:cNvSpPr>
              <a:spLocks noChangeShapeType="1"/>
            </p:cNvSpPr>
            <p:nvPr/>
          </p:nvSpPr>
          <p:spPr bwMode="auto">
            <a:xfrm>
              <a:off x="2608" y="1604"/>
              <a:ext cx="635" cy="8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组合 437286"/>
          <p:cNvGrpSpPr>
            <a:grpSpLocks/>
          </p:cNvGrpSpPr>
          <p:nvPr/>
        </p:nvGrpSpPr>
        <p:grpSpPr bwMode="auto">
          <a:xfrm>
            <a:off x="3109912" y="1582341"/>
            <a:ext cx="2376488" cy="1226344"/>
            <a:chOff x="2789" y="1310"/>
            <a:chExt cx="1996" cy="1030"/>
          </a:xfrm>
        </p:grpSpPr>
        <p:sp>
          <p:nvSpPr>
            <p:cNvPr id="17417" name="平行四边形 437280"/>
            <p:cNvSpPr>
              <a:spLocks noChangeArrowheads="1"/>
            </p:cNvSpPr>
            <p:nvPr/>
          </p:nvSpPr>
          <p:spPr bwMode="auto">
            <a:xfrm>
              <a:off x="2789" y="1320"/>
              <a:ext cx="1996" cy="1020"/>
            </a:xfrm>
            <a:prstGeom prst="parallelogram">
              <a:avLst>
                <a:gd name="adj" fmla="val 48922"/>
              </a:avLst>
            </a:prstGeom>
            <a:solidFill>
              <a:srgbClr val="99CCFF">
                <a:alpha val="49019"/>
              </a:srgbClr>
            </a:solidFill>
            <a:ln w="1270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7418" name="直接连接符 437282"/>
            <p:cNvSpPr>
              <a:spLocks noChangeShapeType="1"/>
            </p:cNvSpPr>
            <p:nvPr/>
          </p:nvSpPr>
          <p:spPr bwMode="auto">
            <a:xfrm>
              <a:off x="3288" y="1310"/>
              <a:ext cx="0" cy="10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9" name="矩形 437283"/>
            <p:cNvSpPr>
              <a:spLocks noChangeArrowheads="1"/>
            </p:cNvSpPr>
            <p:nvPr/>
          </p:nvSpPr>
          <p:spPr bwMode="auto">
            <a:xfrm>
              <a:off x="3197" y="2249"/>
              <a:ext cx="91" cy="91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grpSp>
        <p:nvGrpSpPr>
          <p:cNvPr id="13" name="组合 437287"/>
          <p:cNvGrpSpPr>
            <a:grpSpLocks/>
          </p:cNvGrpSpPr>
          <p:nvPr/>
        </p:nvGrpSpPr>
        <p:grpSpPr bwMode="auto">
          <a:xfrm>
            <a:off x="5136356" y="1756173"/>
            <a:ext cx="1106091" cy="1350169"/>
            <a:chOff x="4491" y="1456"/>
            <a:chExt cx="929" cy="1134"/>
          </a:xfrm>
        </p:grpSpPr>
        <p:sp>
          <p:nvSpPr>
            <p:cNvPr id="17421" name="等腰三角形 437281"/>
            <p:cNvSpPr>
              <a:spLocks noChangeArrowheads="1"/>
            </p:cNvSpPr>
            <p:nvPr/>
          </p:nvSpPr>
          <p:spPr bwMode="auto">
            <a:xfrm rot="17730735" flipV="1">
              <a:off x="4387" y="1556"/>
              <a:ext cx="1134" cy="929"/>
            </a:xfrm>
            <a:prstGeom prst="triangle">
              <a:avLst>
                <a:gd name="adj" fmla="val 58468"/>
              </a:avLst>
            </a:prstGeom>
            <a:solidFill>
              <a:srgbClr val="99CCFF">
                <a:alpha val="49019"/>
              </a:srgbClr>
            </a:solidFill>
            <a:ln w="1270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7422" name="直接连接符 437284"/>
            <p:cNvSpPr>
              <a:spLocks noChangeShapeType="1"/>
            </p:cNvSpPr>
            <p:nvPr/>
          </p:nvSpPr>
          <p:spPr bwMode="auto">
            <a:xfrm flipH="1" flipV="1">
              <a:off x="4558" y="1740"/>
              <a:ext cx="862" cy="40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3" name="矩形 437285"/>
            <p:cNvSpPr>
              <a:spLocks noChangeArrowheads="1"/>
            </p:cNvSpPr>
            <p:nvPr/>
          </p:nvSpPr>
          <p:spPr bwMode="auto">
            <a:xfrm rot="1446096">
              <a:off x="4545" y="1766"/>
              <a:ext cx="91" cy="91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sp>
        <p:nvSpPr>
          <p:cNvPr id="17424" name="文本框 437288"/>
          <p:cNvSpPr txBox="1">
            <a:spLocks noChangeArrowheads="1"/>
          </p:cNvSpPr>
          <p:nvPr/>
        </p:nvSpPr>
        <p:spPr bwMode="auto">
          <a:xfrm>
            <a:off x="3744516" y="2818210"/>
            <a:ext cx="541734" cy="29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1500"/>
              <a:t>50</a:t>
            </a:r>
            <a:r>
              <a:rPr lang="zh-CN" altLang="en-US" sz="1500"/>
              <a:t>米</a:t>
            </a:r>
          </a:p>
        </p:txBody>
      </p:sp>
      <p:sp>
        <p:nvSpPr>
          <p:cNvPr id="17425" name="文本框 437289"/>
          <p:cNvSpPr txBox="1">
            <a:spLocks noChangeArrowheads="1"/>
          </p:cNvSpPr>
          <p:nvPr/>
        </p:nvSpPr>
        <p:spPr bwMode="auto">
          <a:xfrm rot="1609099">
            <a:off x="5331619" y="2246710"/>
            <a:ext cx="435769" cy="29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1500"/>
              <a:t>2</a:t>
            </a:r>
            <a:r>
              <a:rPr lang="zh-CN" altLang="en-US" sz="1500"/>
              <a:t>米</a:t>
            </a:r>
          </a:p>
        </p:txBody>
      </p:sp>
      <p:sp>
        <p:nvSpPr>
          <p:cNvPr id="17426" name="文本框 437290"/>
          <p:cNvSpPr txBox="1">
            <a:spLocks noChangeArrowheads="1"/>
          </p:cNvSpPr>
          <p:nvPr/>
        </p:nvSpPr>
        <p:spPr bwMode="auto">
          <a:xfrm rot="6682679">
            <a:off x="4749999" y="2027040"/>
            <a:ext cx="541735" cy="29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1500"/>
              <a:t>35</a:t>
            </a:r>
            <a:r>
              <a:rPr lang="zh-CN" altLang="en-US" sz="1500"/>
              <a:t>米</a:t>
            </a:r>
          </a:p>
        </p:txBody>
      </p:sp>
      <p:sp>
        <p:nvSpPr>
          <p:cNvPr id="17427" name="文本框 437291"/>
          <p:cNvSpPr txBox="1">
            <a:spLocks noChangeArrowheads="1"/>
          </p:cNvSpPr>
          <p:nvPr/>
        </p:nvSpPr>
        <p:spPr bwMode="auto">
          <a:xfrm rot="5400000">
            <a:off x="3309938" y="2176463"/>
            <a:ext cx="540544" cy="29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1500"/>
              <a:t>33</a:t>
            </a:r>
            <a:r>
              <a:rPr lang="zh-CN" altLang="en-US" sz="1500"/>
              <a:t>米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2994423" y="3063478"/>
            <a:ext cx="1212056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50×33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3955256" y="3040856"/>
            <a:ext cx="6619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＋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4217194" y="3064669"/>
            <a:ext cx="2125266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35×2÷2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2686051" y="3463529"/>
            <a:ext cx="3040856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＝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1650</a:t>
            </a: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＋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35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2688431" y="3926681"/>
            <a:ext cx="3201591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＝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1685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（平方米）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2289572" y="4413647"/>
            <a:ext cx="5320903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答：这块菜地的面积是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1685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平方米。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6闪色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4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4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4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933</Words>
  <Characters>0</Characters>
  <Application>Microsoft Office PowerPoint</Application>
  <DocSecurity>0</DocSecurity>
  <PresentationFormat>全屏显示(16:9)</PresentationFormat>
  <Lines>0</Lines>
  <Paragraphs>105</Paragraphs>
  <Slides>11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Calibri</vt:lpstr>
      <vt:lpstr>微软雅黑</vt:lpstr>
      <vt:lpstr>黑体</vt:lpstr>
      <vt:lpstr>Times New Roman</vt:lpstr>
      <vt:lpstr>Arial Unicode MS</vt:lpstr>
      <vt:lpstr>第一PPT模板网-WWW.1PPT.COM</vt:lpstr>
      <vt:lpstr>Office 主题</vt:lpstr>
      <vt:lpstr>PowerPoint 演示文稿</vt:lpstr>
      <vt:lpstr>已经学过的几种平面图形的面积计算公式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401</cp:revision>
  <dcterms:created xsi:type="dcterms:W3CDTF">2013-07-01T03:05:00Z</dcterms:created>
  <dcterms:modified xsi:type="dcterms:W3CDTF">2020-07-15T07:12:07Z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