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2"/>
  </p:sldMasterIdLst>
  <p:notesMasterIdLst>
    <p:notesMasterId r:id="rId20"/>
  </p:notesMasterIdLst>
  <p:sldIdLst>
    <p:sldId id="274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6" r:id="rId19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8355"/>
    <a:srgbClr val="48CEFC"/>
    <a:srgbClr val="ABE9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-78" y="-624"/>
      </p:cViewPr>
      <p:guideLst>
        <p:guide orient="horz" pos="480"/>
        <p:guide orient="horz" pos="534"/>
        <p:guide orient="horz" pos="2930"/>
        <p:guide orient="horz" pos="2913"/>
        <p:guide pos="3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32FB9976-0288-432E-A469-1DBBF09C9963}" type="datetimeFigureOut">
              <a:rPr lang="zh-CN" altLang="en-US" smtClean="0"/>
              <a:t>2020/9/22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543BE0F4-F33D-4906-914D-F4219F007C52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6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4BD80-458D-41D4-A242-ED0B44164974}" type="datetimeFigureOut">
              <a:rPr lang="zh-CN" altLang="en-US" smtClean="0"/>
              <a:t>2020/9/22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6123B-AFAF-48DD-8EB9-A59BFA4910F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332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1441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801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1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箭头: V 形 2"/>
          <p:cNvSpPr/>
          <p:nvPr userDrawn="1"/>
        </p:nvSpPr>
        <p:spPr>
          <a:xfrm>
            <a:off x="428625" y="285750"/>
            <a:ext cx="342900" cy="342900"/>
          </a:xfrm>
          <a:prstGeom prst="chevron">
            <a:avLst/>
          </a:prstGeom>
          <a:solidFill>
            <a:srgbClr val="87835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  <p:sp>
        <p:nvSpPr>
          <p:cNvPr id="4" name="箭头: V 形 3"/>
          <p:cNvSpPr/>
          <p:nvPr userDrawn="1"/>
        </p:nvSpPr>
        <p:spPr>
          <a:xfrm>
            <a:off x="695325" y="285750"/>
            <a:ext cx="342900" cy="342900"/>
          </a:xfrm>
          <a:prstGeom prst="chevron">
            <a:avLst/>
          </a:prstGeom>
          <a:solidFill>
            <a:srgbClr val="87835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230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959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624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028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240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822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575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C7A4BD80-458D-41D4-A242-ED0B44164974}" type="datetimeFigureOut">
              <a:rPr lang="zh-CN" altLang="en-US" smtClean="0"/>
              <a:t>2020/9/22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C1A6123B-AFAF-48DD-8EB9-A59BFA4910FB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FandolFang R" panose="00000500000000000000" pitchFamily="50" charset="-122"/>
          <a:ea typeface="FandolFang R" panose="00000500000000000000" pitchFamily="50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FandolFang R" panose="00000500000000000000" pitchFamily="50" charset="-122"/>
          <a:ea typeface="FandolFang R" panose="00000500000000000000" pitchFamily="50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andolFang R" panose="00000500000000000000" pitchFamily="50" charset="-122"/>
          <a:ea typeface="FandolFang R" panose="00000500000000000000" pitchFamily="50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FandolFang R" panose="00000500000000000000" pitchFamily="50" charset="-122"/>
          <a:ea typeface="FandolFang R" panose="00000500000000000000" pitchFamily="50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FandolFang R" panose="00000500000000000000" pitchFamily="50" charset="-122"/>
          <a:ea typeface="FandolFang R" panose="00000500000000000000" pitchFamily="50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FandolFang R" panose="00000500000000000000" pitchFamily="50" charset="-122"/>
          <a:ea typeface="FandolFang R" panose="00000500000000000000" pitchFamily="50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2020/9/22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294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054" y="709806"/>
            <a:ext cx="3358186" cy="3358187"/>
          </a:xfrm>
          <a:custGeom>
            <a:avLst/>
            <a:gdLst>
              <a:gd name="connsiteX0" fmla="*/ 3144897 w 4477581"/>
              <a:gd name="connsiteY0" fmla="*/ 0 h 4477582"/>
              <a:gd name="connsiteX1" fmla="*/ 4460674 w 4477581"/>
              <a:gd name="connsiteY1" fmla="*/ 1291983 h 4477582"/>
              <a:gd name="connsiteX2" fmla="*/ 3542669 w 4477581"/>
              <a:gd name="connsiteY2" fmla="*/ 2226894 h 4477582"/>
              <a:gd name="connsiteX3" fmla="*/ 4477581 w 4477581"/>
              <a:gd name="connsiteY3" fmla="*/ 3144899 h 4477582"/>
              <a:gd name="connsiteX4" fmla="*/ 3185598 w 4477581"/>
              <a:gd name="connsiteY4" fmla="*/ 4460676 h 4477582"/>
              <a:gd name="connsiteX5" fmla="*/ 2250686 w 4477581"/>
              <a:gd name="connsiteY5" fmla="*/ 3542670 h 4477582"/>
              <a:gd name="connsiteX6" fmla="*/ 1332680 w 4477581"/>
              <a:gd name="connsiteY6" fmla="*/ 4477582 h 4477582"/>
              <a:gd name="connsiteX7" fmla="*/ 16904 w 4477581"/>
              <a:gd name="connsiteY7" fmla="*/ 3185598 h 4477582"/>
              <a:gd name="connsiteX8" fmla="*/ 934910 w 4477581"/>
              <a:gd name="connsiteY8" fmla="*/ 2250687 h 4477582"/>
              <a:gd name="connsiteX9" fmla="*/ 0 w 4477581"/>
              <a:gd name="connsiteY9" fmla="*/ 1332682 h 4477582"/>
              <a:gd name="connsiteX10" fmla="*/ 1291983 w 4477581"/>
              <a:gd name="connsiteY10" fmla="*/ 16906 h 4477582"/>
              <a:gd name="connsiteX11" fmla="*/ 2226893 w 4477581"/>
              <a:gd name="connsiteY11" fmla="*/ 934911 h 447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77581" h="4477582">
                <a:moveTo>
                  <a:pt x="3144897" y="0"/>
                </a:moveTo>
                <a:lnTo>
                  <a:pt x="4460674" y="1291983"/>
                </a:lnTo>
                <a:lnTo>
                  <a:pt x="3542669" y="2226894"/>
                </a:lnTo>
                <a:lnTo>
                  <a:pt x="4477581" y="3144899"/>
                </a:lnTo>
                <a:lnTo>
                  <a:pt x="3185598" y="4460676"/>
                </a:lnTo>
                <a:lnTo>
                  <a:pt x="2250686" y="3542670"/>
                </a:lnTo>
                <a:lnTo>
                  <a:pt x="1332680" y="4477582"/>
                </a:lnTo>
                <a:lnTo>
                  <a:pt x="16904" y="3185598"/>
                </a:lnTo>
                <a:lnTo>
                  <a:pt x="934910" y="2250687"/>
                </a:lnTo>
                <a:lnTo>
                  <a:pt x="0" y="1332682"/>
                </a:lnTo>
                <a:lnTo>
                  <a:pt x="1291983" y="16906"/>
                </a:lnTo>
                <a:lnTo>
                  <a:pt x="2226893" y="934911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>
            <a:off x="3506249" y="1590480"/>
            <a:ext cx="5352252" cy="2173885"/>
            <a:chOff x="6147269" y="2844265"/>
            <a:chExt cx="5112385" cy="2076459"/>
          </a:xfrm>
        </p:grpSpPr>
        <p:grpSp>
          <p:nvGrpSpPr>
            <p:cNvPr id="7" name="组合 6"/>
            <p:cNvGrpSpPr/>
            <p:nvPr/>
          </p:nvGrpSpPr>
          <p:grpSpPr>
            <a:xfrm>
              <a:off x="6147269" y="3331609"/>
              <a:ext cx="5033250" cy="1589115"/>
              <a:chOff x="-4714868" y="2110674"/>
              <a:chExt cx="5033250" cy="1589115"/>
            </a:xfrm>
          </p:grpSpPr>
          <p:sp>
            <p:nvSpPr>
              <p:cNvPr id="9" name="矩形: 圆角 21"/>
              <p:cNvSpPr/>
              <p:nvPr/>
            </p:nvSpPr>
            <p:spPr>
              <a:xfrm>
                <a:off x="-4648332" y="3345066"/>
                <a:ext cx="3562392" cy="354723"/>
              </a:xfrm>
              <a:prstGeom prst="roundRect">
                <a:avLst>
                  <a:gd name="adj" fmla="val 50000"/>
                </a:avLst>
              </a:prstGeom>
              <a:solidFill>
                <a:srgbClr val="87835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257175" indent="-257175" algn="ctr" fontAlgn="base">
                  <a:lnSpc>
                    <a:spcPct val="11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500" kern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第一</a:t>
                </a:r>
                <a:r>
                  <a:rPr lang="en-US" altLang="zh-CN" sz="1500" kern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500" kern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模板网</a:t>
                </a:r>
                <a:r>
                  <a:rPr lang="en-US" altLang="zh-CN" sz="1500" kern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-WWW.1PPT.COM</a:t>
                </a:r>
                <a:endParaRPr lang="en-US" altLang="zh-CN" sz="15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-4714868" y="2110674"/>
                <a:ext cx="5033250" cy="1050721"/>
                <a:chOff x="-4714868" y="2110674"/>
                <a:chExt cx="5033250" cy="1050721"/>
              </a:xfrm>
            </p:grpSpPr>
            <p:sp>
              <p:nvSpPr>
                <p:cNvPr id="11" name="文本框 10"/>
                <p:cNvSpPr txBox="1"/>
                <p:nvPr/>
              </p:nvSpPr>
              <p:spPr>
                <a:xfrm>
                  <a:off x="-4714868" y="2808615"/>
                  <a:ext cx="5033249" cy="35278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lnSpc>
                      <a:spcPct val="150000"/>
                    </a:lnSpc>
                    <a:defRPr/>
                  </a:pPr>
                  <a:r>
                    <a:rPr lang="en-US" altLang="zh-CN" sz="1200" kern="0" dirty="0">
                      <a:solidFill>
                        <a:schemeClr val="bg1">
                          <a:lumMod val="50000"/>
                        </a:schemeClr>
                      </a:solidFill>
                      <a:latin typeface="Arial" panose="020B0604020202020204" pitchFamily="34" charset="0"/>
                      <a:ea typeface="思源黑体 CN Regular" panose="020B0500000000000000" pitchFamily="34" charset="-122"/>
                      <a:cs typeface="+mn-ea"/>
                      <a:sym typeface="Arial" panose="020B0604020202020204" pitchFamily="34" charset="0"/>
                    </a:rPr>
                    <a:t>MENTAL HEALTH COUNSELING PPT</a:t>
                  </a:r>
                </a:p>
              </p:txBody>
            </p:sp>
            <p:cxnSp>
              <p:nvCxnSpPr>
                <p:cNvPr id="12" name="直接连接符 11"/>
                <p:cNvCxnSpPr/>
                <p:nvPr/>
              </p:nvCxnSpPr>
              <p:spPr>
                <a:xfrm>
                  <a:off x="-4634728" y="2789746"/>
                  <a:ext cx="4953109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ysClr val="windowText" lastClr="000000">
                      <a:lumMod val="65000"/>
                      <a:lumOff val="35000"/>
                    </a:sys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3" name="文本占位符 19"/>
                <p:cNvSpPr txBox="1"/>
                <p:nvPr/>
              </p:nvSpPr>
              <p:spPr>
                <a:xfrm>
                  <a:off x="-4708756" y="2110674"/>
                  <a:ext cx="5027138" cy="660203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dist">
                    <a:buNone/>
                    <a:defRPr/>
                  </a:pPr>
                  <a:r>
                    <a:rPr lang="en-US" altLang="zh-CN" sz="3600" b="1" dirty="0">
                      <a:solidFill>
                        <a:srgbClr val="878355"/>
                      </a:solidFill>
                      <a:latin typeface="Arial" panose="020B0604020202020204" pitchFamily="34" charset="0"/>
                      <a:ea typeface="思源黑体 CN Regular" panose="020B0500000000000000" pitchFamily="34" charset="-122"/>
                      <a:cs typeface="+mn-ea"/>
                      <a:sym typeface="Arial" panose="020B0604020202020204" pitchFamily="34" charset="0"/>
                    </a:rPr>
                    <a:t>1.4 </a:t>
                  </a:r>
                  <a:r>
                    <a:rPr lang="zh-CN" altLang="en-US" sz="3600" b="1" dirty="0">
                      <a:solidFill>
                        <a:srgbClr val="878355"/>
                      </a:solidFill>
                      <a:latin typeface="Arial" panose="020B0604020202020204" pitchFamily="34" charset="0"/>
                      <a:ea typeface="思源黑体 CN Regular" panose="020B0500000000000000" pitchFamily="34" charset="-122"/>
                      <a:cs typeface="+mn-ea"/>
                      <a:sym typeface="Arial" panose="020B0604020202020204" pitchFamily="34" charset="0"/>
                    </a:rPr>
                    <a:t>选用合适的长度单位</a:t>
                  </a:r>
                </a:p>
              </p:txBody>
            </p:sp>
          </p:grpSp>
        </p:grpSp>
        <p:sp>
          <p:nvSpPr>
            <p:cNvPr id="8" name="文本占位符 20"/>
            <p:cNvSpPr txBox="1"/>
            <p:nvPr/>
          </p:nvSpPr>
          <p:spPr>
            <a:xfrm>
              <a:off x="6147269" y="2844265"/>
              <a:ext cx="5112385" cy="42354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85800">
                <a:spcBef>
                  <a:spcPts val="750"/>
                </a:spcBef>
                <a:buNone/>
                <a:defRPr/>
              </a:pPr>
              <a:r>
                <a:rPr lang="zh-CN" altLang="en-US" sz="2400" dirty="0">
                  <a:latin typeface="Arial" panose="020B0604020202020204" pitchFamily="34" charset="0"/>
                  <a:ea typeface="思源黑体 CN Regular" panose="020B0500000000000000" pitchFamily="34" charset="-122"/>
                  <a:cs typeface="+mn-ea"/>
                  <a:sym typeface="Arial" panose="020B0604020202020204" pitchFamily="34" charset="0"/>
                </a:rPr>
                <a:t>第一单元  长度单位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7170811" y="439917"/>
            <a:ext cx="3046757" cy="225731"/>
          </a:xfrm>
          <a:prstGeom prst="rect">
            <a:avLst/>
          </a:prstGeom>
          <a:solidFill>
            <a:srgbClr val="878355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txBody>
          <a:bodyPr spcFirstLastPara="1" wrap="square" lIns="43194" tIns="43194" rIns="43194" bIns="43194" spcCol="28575" anchor="ctr">
            <a:spAutoFit/>
          </a:bodyPr>
          <a:lstStyle/>
          <a:p>
            <a:pPr defTabSz="863918" latinLnBrk="1">
              <a:defRPr/>
            </a:pPr>
            <a:r>
              <a:rPr lang="zh-CN" altLang="en-US" sz="900" kern="0" spc="225" dirty="0">
                <a:solidFill>
                  <a:prstClr val="white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+mn-ea"/>
                <a:sym typeface="Arial" panose="020B0604020202020204" pitchFamily="34" charset="0"/>
              </a:rPr>
              <a:t>人教版小学数学二年级上册</a:t>
            </a:r>
          </a:p>
        </p:txBody>
      </p:sp>
      <p:sp>
        <p:nvSpPr>
          <p:cNvPr id="17" name="L 形 16"/>
          <p:cNvSpPr/>
          <p:nvPr/>
        </p:nvSpPr>
        <p:spPr>
          <a:xfrm rot="18857103">
            <a:off x="1344376" y="537822"/>
            <a:ext cx="694529" cy="695710"/>
          </a:xfrm>
          <a:prstGeom prst="corner">
            <a:avLst>
              <a:gd name="adj1" fmla="val 10003"/>
              <a:gd name="adj2" fmla="val 10606"/>
            </a:avLst>
          </a:prstGeom>
          <a:solidFill>
            <a:srgbClr val="F0C0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  <p:sp>
        <p:nvSpPr>
          <p:cNvPr id="18" name="L 形 17"/>
          <p:cNvSpPr/>
          <p:nvPr/>
        </p:nvSpPr>
        <p:spPr>
          <a:xfrm rot="2684896">
            <a:off x="2875912" y="1991818"/>
            <a:ext cx="631831" cy="711326"/>
          </a:xfrm>
          <a:prstGeom prst="corner">
            <a:avLst>
              <a:gd name="adj1" fmla="val 10003"/>
              <a:gd name="adj2" fmla="val 10606"/>
            </a:avLst>
          </a:prstGeom>
          <a:solidFill>
            <a:srgbClr val="F0C0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  <p:sp>
        <p:nvSpPr>
          <p:cNvPr id="19" name="L 形 18"/>
          <p:cNvSpPr/>
          <p:nvPr/>
        </p:nvSpPr>
        <p:spPr>
          <a:xfrm rot="2687501" flipV="1">
            <a:off x="1368526" y="3542352"/>
            <a:ext cx="675237" cy="698861"/>
          </a:xfrm>
          <a:prstGeom prst="corner">
            <a:avLst>
              <a:gd name="adj1" fmla="val 8377"/>
              <a:gd name="adj2" fmla="val 8409"/>
            </a:avLst>
          </a:prstGeom>
          <a:solidFill>
            <a:srgbClr val="F0C0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  <p:sp>
        <p:nvSpPr>
          <p:cNvPr id="20" name="L 形 19"/>
          <p:cNvSpPr/>
          <p:nvPr/>
        </p:nvSpPr>
        <p:spPr>
          <a:xfrm rot="8072699" flipV="1">
            <a:off x="-132317" y="2039469"/>
            <a:ext cx="675237" cy="698861"/>
          </a:xfrm>
          <a:prstGeom prst="corner">
            <a:avLst>
              <a:gd name="adj1" fmla="val 8377"/>
              <a:gd name="adj2" fmla="val 8409"/>
            </a:avLst>
          </a:prstGeom>
          <a:solidFill>
            <a:srgbClr val="F0C0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4762610"/>
            <a:ext cx="9144000" cy="387003"/>
          </a:xfrm>
          <a:prstGeom prst="rect">
            <a:avLst/>
          </a:prstGeom>
          <a:solidFill>
            <a:srgbClr val="878355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1"/>
          <p:cNvSpPr>
            <a:spLocks noChangeArrowheads="1"/>
          </p:cNvSpPr>
          <p:nvPr/>
        </p:nvSpPr>
        <p:spPr bwMode="auto">
          <a:xfrm>
            <a:off x="468949" y="896416"/>
            <a:ext cx="7993063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/>
            <a:r>
              <a:rPr lang="zh-CN" altLang="en-US" sz="1800" kern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测量下列事物该选用哪种长度单位？分一分。</a:t>
            </a:r>
          </a:p>
        </p:txBody>
      </p:sp>
      <p:grpSp>
        <p:nvGrpSpPr>
          <p:cNvPr id="18434" name="组合 5"/>
          <p:cNvGrpSpPr/>
          <p:nvPr/>
        </p:nvGrpSpPr>
        <p:grpSpPr bwMode="auto">
          <a:xfrm>
            <a:off x="930911" y="1319428"/>
            <a:ext cx="7069138" cy="1635125"/>
            <a:chOff x="984956" y="960313"/>
            <a:chExt cx="7068371" cy="1635646"/>
          </a:xfrm>
        </p:grpSpPr>
        <p:pic>
          <p:nvPicPr>
            <p:cNvPr id="18445" name="图片 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4956" y="1251404"/>
              <a:ext cx="1263147" cy="1344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46" name="图片 8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3808" y="1602071"/>
              <a:ext cx="1417512" cy="776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47" name="图片 1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7025" y="1450991"/>
              <a:ext cx="1279084" cy="10787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48" name="图片 12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2539" y="960313"/>
              <a:ext cx="1610788" cy="16356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435" name="矩形 14"/>
          <p:cNvSpPr>
            <a:spLocks noChangeArrowheads="1"/>
          </p:cNvSpPr>
          <p:nvPr/>
        </p:nvSpPr>
        <p:spPr bwMode="auto">
          <a:xfrm>
            <a:off x="1464630" y="3031317"/>
            <a:ext cx="6480175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/>
            <a:r>
              <a:rPr lang="en-US" altLang="zh-CN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①                           ②                          ③                         ④    </a:t>
            </a:r>
            <a:endParaRPr lang="zh-CN" altLang="en-US" sz="1800" kern="0" dirty="0">
              <a:solidFill>
                <a:srgbClr val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grpSp>
        <p:nvGrpSpPr>
          <p:cNvPr id="18436" name="组合 13"/>
          <p:cNvGrpSpPr/>
          <p:nvPr/>
        </p:nvGrpSpPr>
        <p:grpSpPr bwMode="auto">
          <a:xfrm>
            <a:off x="1633990" y="3520529"/>
            <a:ext cx="6366059" cy="1103129"/>
            <a:chOff x="1475075" y="3520097"/>
            <a:chExt cx="6365087" cy="1103300"/>
          </a:xfrm>
        </p:grpSpPr>
        <p:sp>
          <p:nvSpPr>
            <p:cNvPr id="18441" name="矩形 15"/>
            <p:cNvSpPr>
              <a:spLocks noChangeArrowheads="1"/>
            </p:cNvSpPr>
            <p:nvPr/>
          </p:nvSpPr>
          <p:spPr bwMode="auto">
            <a:xfrm>
              <a:off x="1662688" y="4254008"/>
              <a:ext cx="2173239" cy="3693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914400"/>
              <a:r>
                <a:rPr lang="zh-CN" altLang="en-US" sz="1800" kern="0" dirty="0">
                  <a:solidFill>
                    <a:srgbClr val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用厘米作单位</a:t>
              </a:r>
            </a:p>
          </p:txBody>
        </p:sp>
        <p:sp>
          <p:nvSpPr>
            <p:cNvPr id="18442" name="矩形 16"/>
            <p:cNvSpPr>
              <a:spLocks noChangeArrowheads="1"/>
            </p:cNvSpPr>
            <p:nvPr/>
          </p:nvSpPr>
          <p:spPr bwMode="auto">
            <a:xfrm>
              <a:off x="5666923" y="4254007"/>
              <a:ext cx="2173239" cy="3693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914400"/>
              <a:r>
                <a:rPr lang="zh-CN" altLang="en-US" sz="1800" kern="0" dirty="0">
                  <a:solidFill>
                    <a:srgbClr val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用米作单位</a:t>
              </a:r>
            </a:p>
          </p:txBody>
        </p:sp>
        <p:sp>
          <p:nvSpPr>
            <p:cNvPr id="18" name="矩形: 圆角 11"/>
            <p:cNvSpPr/>
            <p:nvPr/>
          </p:nvSpPr>
          <p:spPr>
            <a:xfrm>
              <a:off x="1475075" y="3520097"/>
              <a:ext cx="1872964" cy="67002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矩形: 圆角 18"/>
            <p:cNvSpPr/>
            <p:nvPr/>
          </p:nvSpPr>
          <p:spPr>
            <a:xfrm>
              <a:off x="5303541" y="3520097"/>
              <a:ext cx="1871376" cy="643036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060075" y="3647262"/>
            <a:ext cx="496887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/>
            <a:r>
              <a:rPr lang="en-US" altLang="zh-CN" sz="1800" kern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②</a:t>
            </a:r>
            <a:endParaRPr lang="zh-CN" altLang="en-US" sz="1800" kern="0">
              <a:solidFill>
                <a:srgbClr val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741112" y="3637737"/>
            <a:ext cx="484188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/>
            <a:r>
              <a:rPr lang="en-US" altLang="zh-CN" sz="1800" kern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③</a:t>
            </a:r>
            <a:endParaRPr lang="zh-CN" altLang="en-US" sz="1800" kern="0">
              <a:solidFill>
                <a:srgbClr val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5865313" y="3647262"/>
            <a:ext cx="392113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/>
            <a:r>
              <a:rPr lang="en-US" altLang="zh-CN" sz="1800" kern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①     </a:t>
            </a:r>
            <a:endParaRPr lang="zh-CN" altLang="en-US" sz="1800" kern="0">
              <a:solidFill>
                <a:srgbClr val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6535237" y="3637737"/>
            <a:ext cx="700088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/>
            <a:r>
              <a:rPr lang="en-US" altLang="zh-CN" sz="1800" kern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④   </a:t>
            </a:r>
            <a:endParaRPr lang="zh-CN" altLang="en-US" sz="1800" kern="0">
              <a:solidFill>
                <a:srgbClr val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0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课堂练习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1"/>
          <p:cNvSpPr>
            <a:spLocks noChangeArrowheads="1"/>
          </p:cNvSpPr>
          <p:nvPr/>
        </p:nvSpPr>
        <p:spPr bwMode="auto">
          <a:xfrm>
            <a:off x="495300" y="847725"/>
            <a:ext cx="6191250" cy="28392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zh-CN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在括号里填上“厘米”或“米”。</a:t>
            </a:r>
          </a:p>
          <a:p>
            <a:pPr defTabSz="914400">
              <a:lnSpc>
                <a:spcPct val="200000"/>
              </a:lnSpc>
            </a:pP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    </a:t>
            </a:r>
            <a:r>
              <a:rPr lang="zh-CN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</a:t>
            </a:r>
            <a:r>
              <a:rPr lang="zh-CN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）房子高约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4</a:t>
            </a:r>
            <a:r>
              <a:rPr lang="zh-CN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 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         </a:t>
            </a:r>
            <a:r>
              <a:rPr lang="zh-CN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）。</a:t>
            </a:r>
          </a:p>
          <a:p>
            <a:pPr defTabSz="914400">
              <a:lnSpc>
                <a:spcPct val="200000"/>
              </a:lnSpc>
            </a:pP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    </a:t>
            </a:r>
            <a:r>
              <a:rPr lang="zh-CN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2</a:t>
            </a:r>
            <a:r>
              <a:rPr lang="zh-CN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）教室宽约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7</a:t>
            </a:r>
            <a:r>
              <a:rPr lang="zh-CN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          </a:t>
            </a:r>
            <a:r>
              <a:rPr lang="zh-CN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）。</a:t>
            </a:r>
            <a:endParaRPr lang="en-US" altLang="zh-CN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  <a:p>
            <a:pPr defTabSz="914400">
              <a:lnSpc>
                <a:spcPct val="200000"/>
              </a:lnSpc>
            </a:pP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    </a:t>
            </a:r>
            <a:r>
              <a:rPr lang="zh-CN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3</a:t>
            </a:r>
            <a:r>
              <a:rPr lang="zh-CN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）杯子高约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10</a:t>
            </a:r>
            <a:r>
              <a:rPr lang="zh-CN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 </a:t>
            </a:r>
            <a:r>
              <a:rPr lang="zh-CN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 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       </a:t>
            </a:r>
            <a:r>
              <a:rPr lang="zh-CN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）。</a:t>
            </a:r>
          </a:p>
          <a:p>
            <a:pPr defTabSz="914400">
              <a:lnSpc>
                <a:spcPct val="200000"/>
              </a:lnSpc>
            </a:pP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    </a:t>
            </a:r>
            <a:r>
              <a:rPr lang="zh-CN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4</a:t>
            </a:r>
            <a:r>
              <a:rPr lang="zh-CN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）黄瓜长约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20</a:t>
            </a:r>
            <a:r>
              <a:rPr lang="zh-CN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 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        </a:t>
            </a:r>
            <a:r>
              <a:rPr lang="zh-CN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）。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799716" y="1372870"/>
            <a:ext cx="369332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zh-CN" altLang="zh-CN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米</a:t>
            </a: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2799716" y="1955721"/>
            <a:ext cx="369332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zh-CN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米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799716" y="2490783"/>
            <a:ext cx="600164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厘</a:t>
            </a:r>
            <a:r>
              <a:rPr lang="zh-CN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米</a:t>
            </a: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799716" y="3038560"/>
            <a:ext cx="600164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厘</a:t>
            </a:r>
            <a:r>
              <a:rPr lang="zh-CN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米</a:t>
            </a:r>
          </a:p>
        </p:txBody>
      </p:sp>
      <p:sp>
        <p:nvSpPr>
          <p:cNvPr id="7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课堂练习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22"/>
          <p:cNvSpPr txBox="1">
            <a:spLocks noChangeArrowheads="1"/>
          </p:cNvSpPr>
          <p:nvPr/>
        </p:nvSpPr>
        <p:spPr bwMode="auto">
          <a:xfrm>
            <a:off x="403656" y="1012834"/>
            <a:ext cx="5302250" cy="4016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539591" indent="-539591" defTabSz="914400">
              <a:lnSpc>
                <a:spcPct val="120000"/>
              </a:lnSpc>
              <a:spcBef>
                <a:spcPct val="50000"/>
              </a:spcBef>
            </a:pPr>
            <a:r>
              <a:rPr lang="zh-CN" altLang="en-US" sz="1800" kern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在合适的答案后面画“√”</a:t>
            </a:r>
            <a:r>
              <a:rPr lang="en-US" altLang="zh-CN" sz="1800" kern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                               </a:t>
            </a:r>
          </a:p>
        </p:txBody>
      </p:sp>
      <p:sp>
        <p:nvSpPr>
          <p:cNvPr id="19462" name="文本框 22"/>
          <p:cNvSpPr txBox="1">
            <a:spLocks noChangeArrowheads="1"/>
          </p:cNvSpPr>
          <p:nvPr/>
        </p:nvSpPr>
        <p:spPr bwMode="auto">
          <a:xfrm>
            <a:off x="3972878" y="1841819"/>
            <a:ext cx="4725987" cy="17312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桌子高：</a:t>
            </a:r>
            <a:endParaRPr lang="en-US" altLang="zh-CN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8  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厘米      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(        )</a:t>
            </a:r>
          </a:p>
          <a:p>
            <a:pPr defTabSz="914400">
              <a:lnSpc>
                <a:spcPct val="150000"/>
              </a:lnSpc>
            </a:pP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80 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厘米      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(        )</a:t>
            </a:r>
          </a:p>
          <a:p>
            <a:pPr defTabSz="914400">
              <a:lnSpc>
                <a:spcPct val="150000"/>
              </a:lnSpc>
            </a:pP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8  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米        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(        )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368291" y="2786841"/>
            <a:ext cx="264737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√</a:t>
            </a: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531496" y="1717041"/>
            <a:ext cx="2902585" cy="2298700"/>
            <a:chOff x="1308" y="2380"/>
            <a:chExt cx="4571" cy="3620"/>
          </a:xfrm>
        </p:grpSpPr>
        <p:pic>
          <p:nvPicPr>
            <p:cNvPr id="20485" name="图片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 flipH="1">
              <a:off x="1308" y="3297"/>
              <a:ext cx="1755" cy="2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6" name="图片 7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8" y="3793"/>
              <a:ext cx="1748" cy="22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矩形标注 3"/>
            <p:cNvSpPr/>
            <p:nvPr/>
          </p:nvSpPr>
          <p:spPr>
            <a:xfrm>
              <a:off x="3146" y="2380"/>
              <a:ext cx="2733" cy="917"/>
            </a:xfrm>
            <a:prstGeom prst="wedgeRectCallout">
              <a:avLst>
                <a:gd name="adj1" fmla="val -67935"/>
                <a:gd name="adj2" fmla="val 48422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</a:bodyPr>
            <a:lstStyle/>
            <a:p>
              <a:pPr algn="ctr" defTabSz="914400">
                <a:defRPr/>
              </a:pPr>
              <a:r>
                <a:rPr lang="zh-CN" altLang="en-US" sz="1800" kern="0" dirty="0">
                  <a:solidFill>
                    <a:schemeClr val="tx1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 我</a:t>
              </a:r>
              <a:r>
                <a:rPr lang="en-US" altLang="zh-CN" sz="1800" kern="0" dirty="0">
                  <a:solidFill>
                    <a:schemeClr val="tx1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1</a:t>
              </a:r>
              <a:r>
                <a:rPr lang="zh-CN" altLang="en-US" sz="1800" kern="0" dirty="0">
                  <a:solidFill>
                    <a:schemeClr val="tx1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米高。</a:t>
              </a:r>
            </a:p>
          </p:txBody>
        </p:sp>
      </p:grpSp>
      <p:sp>
        <p:nvSpPr>
          <p:cNvPr id="9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课堂练习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2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 descr="E:\R二数上\resource\U01\doc\小男孩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1439" y="3219451"/>
            <a:ext cx="16668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" descr="E:\R二数上\resource\U01\doc\小男孩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1439" y="2817814"/>
            <a:ext cx="166687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 descr="E:\R二数上\resource\U01\doc\小男孩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7789" y="2414589"/>
            <a:ext cx="168275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" descr="E:\R二数上\resource\U01\doc\小男孩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7789" y="2012951"/>
            <a:ext cx="16827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" descr="E:\R二数上\resource\U01\doc\小男孩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8901" y="1606551"/>
            <a:ext cx="166688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" descr="E:\R二数上\resource\U01\doc\小男孩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8901" y="1203326"/>
            <a:ext cx="166688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" descr="E:\R二数上\resource\U01\doc\小男孩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8264" y="4017964"/>
            <a:ext cx="168275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2" descr="E:\R二数上\resource\U01\doc\小男孩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8264" y="3616326"/>
            <a:ext cx="16827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95589" y="917576"/>
            <a:ext cx="655637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AutoShape 12"/>
          <p:cNvSpPr>
            <a:spLocks noChangeArrowheads="1"/>
          </p:cNvSpPr>
          <p:nvPr/>
        </p:nvSpPr>
        <p:spPr bwMode="auto">
          <a:xfrm>
            <a:off x="1156813" y="3517265"/>
            <a:ext cx="1368107" cy="383084"/>
          </a:xfrm>
          <a:prstGeom prst="wedgeRoundRectCallout">
            <a:avLst>
              <a:gd name="adj1" fmla="val 43829"/>
              <a:gd name="adj2" fmla="val 103444"/>
              <a:gd name="adj3" fmla="val 16667"/>
            </a:avLst>
          </a:prstGeom>
          <a:noFill/>
          <a:ln w="19050">
            <a:solidFill>
              <a:schemeClr val="accent1"/>
            </a:solidFill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914400"/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我身高</a:t>
            </a:r>
            <a:r>
              <a:rPr lang="en-US" altLang="zh-CN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</a:t>
            </a:r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米。</a:t>
            </a:r>
          </a:p>
        </p:txBody>
      </p:sp>
      <p:sp>
        <p:nvSpPr>
          <p:cNvPr id="21515" name="文本框 22"/>
          <p:cNvSpPr txBox="1">
            <a:spLocks noChangeArrowheads="1"/>
          </p:cNvSpPr>
          <p:nvPr/>
        </p:nvSpPr>
        <p:spPr bwMode="auto">
          <a:xfrm>
            <a:off x="4301809" y="1951194"/>
            <a:ext cx="4605337" cy="17312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树高：</a:t>
            </a:r>
            <a:endParaRPr lang="en-US" altLang="zh-CN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8  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厘米      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(       )</a:t>
            </a:r>
          </a:p>
          <a:p>
            <a:pPr defTabSz="914400">
              <a:lnSpc>
                <a:spcPct val="150000"/>
              </a:lnSpc>
            </a:pP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80 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厘米      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(       )</a:t>
            </a:r>
          </a:p>
          <a:p>
            <a:pPr defTabSz="914400">
              <a:lnSpc>
                <a:spcPct val="150000"/>
              </a:lnSpc>
            </a:pP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8  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米        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(       )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529580" y="3291032"/>
            <a:ext cx="264737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√</a:t>
            </a:r>
          </a:p>
        </p:txBody>
      </p:sp>
      <p:sp>
        <p:nvSpPr>
          <p:cNvPr id="14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课堂练习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4"/>
          <p:cNvSpPr txBox="1">
            <a:spLocks noChangeArrowheads="1"/>
          </p:cNvSpPr>
          <p:nvPr/>
        </p:nvSpPr>
        <p:spPr bwMode="auto">
          <a:xfrm>
            <a:off x="430849" y="958851"/>
            <a:ext cx="8023225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355759" indent="-355759" defTabSz="914400">
              <a:lnSpc>
                <a:spcPct val="150000"/>
              </a:lnSpc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一条绳子长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米，剪掉了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30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厘米，还剩下多少厘米？</a:t>
            </a:r>
          </a:p>
        </p:txBody>
      </p:sp>
      <p:sp>
        <p:nvSpPr>
          <p:cNvPr id="27" name="文本框 5"/>
          <p:cNvSpPr txBox="1">
            <a:spLocks noChangeArrowheads="1"/>
          </p:cNvSpPr>
          <p:nvPr/>
        </p:nvSpPr>
        <p:spPr bwMode="auto">
          <a:xfrm>
            <a:off x="2847975" y="2249886"/>
            <a:ext cx="4559300" cy="4293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en-US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100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-30=70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（厘米）</a:t>
            </a:r>
            <a:endParaRPr lang="en-US" altLang="zh-CN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2847976" y="1747232"/>
            <a:ext cx="4559300" cy="4293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en-US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米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=100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厘米</a:t>
            </a:r>
          </a:p>
        </p:txBody>
      </p:sp>
      <p:sp>
        <p:nvSpPr>
          <p:cNvPr id="29" name="文本框 5"/>
          <p:cNvSpPr txBox="1">
            <a:spLocks noChangeArrowheads="1"/>
          </p:cNvSpPr>
          <p:nvPr/>
        </p:nvSpPr>
        <p:spPr bwMode="auto">
          <a:xfrm>
            <a:off x="2847975" y="2752540"/>
            <a:ext cx="4559300" cy="4293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答：还剩下</a:t>
            </a:r>
            <a:r>
              <a:rPr lang="en-US" altLang="zh-CN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70</a:t>
            </a:r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厘米。</a:t>
            </a:r>
          </a:p>
        </p:txBody>
      </p:sp>
      <p:sp>
        <p:nvSpPr>
          <p:cNvPr id="6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课堂练习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495300" y="916116"/>
            <a:ext cx="3370154" cy="34624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defTabSz="914400">
              <a:defRPr/>
            </a:pPr>
            <a:r>
              <a:rPr lang="zh-CN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这节课你们都学会了哪些知识？</a:t>
            </a:r>
            <a:endParaRPr lang="zh-CN" altLang="en-US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90775" y="1744575"/>
            <a:ext cx="6916738" cy="1177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1.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选择长度单位时，</a:t>
            </a:r>
            <a:endParaRPr lang="en-US" altLang="zh-CN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15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</a:t>
            </a:r>
            <a:r>
              <a:rPr lang="en-US" altLang="zh-CN" sz="15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</a:t>
            </a:r>
            <a:r>
              <a:rPr lang="zh-CN" altLang="en-US" sz="15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）利用</a:t>
            </a:r>
            <a:r>
              <a:rPr lang="zh-CN" altLang="en-US" sz="1500" kern="0" dirty="0">
                <a:solidFill>
                  <a:srgbClr val="0066FF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单位</a:t>
            </a:r>
            <a:r>
              <a:rPr lang="zh-CN" altLang="en-US" sz="15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和</a:t>
            </a:r>
            <a:r>
              <a:rPr lang="zh-CN" altLang="en-US" sz="1500" kern="0" dirty="0">
                <a:solidFill>
                  <a:srgbClr val="0066FF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数据</a:t>
            </a:r>
            <a:r>
              <a:rPr lang="zh-CN" altLang="en-US" sz="15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相结合的方法；</a:t>
            </a:r>
            <a:endParaRPr lang="en-US" altLang="zh-CN" sz="15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15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</a:t>
            </a:r>
            <a:r>
              <a:rPr lang="en-US" altLang="zh-CN" sz="15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2</a:t>
            </a:r>
            <a:r>
              <a:rPr lang="zh-CN" altLang="en-US" sz="15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）借助参照物去判断。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90776" y="3020175"/>
            <a:ext cx="7569071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914400"/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2.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表示较</a:t>
            </a:r>
            <a:r>
              <a:rPr lang="zh-CN" altLang="en-US" sz="1800" kern="0" dirty="0">
                <a:solidFill>
                  <a:srgbClr val="0066FF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短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的物体用“</a:t>
            </a:r>
            <a:r>
              <a:rPr lang="zh-CN" altLang="en-US" sz="1800" kern="0" dirty="0">
                <a:solidFill>
                  <a:srgbClr val="0066FF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厘米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”作单位，表示较</a:t>
            </a:r>
            <a:r>
              <a:rPr lang="zh-CN" altLang="en-US" sz="1800" kern="0" dirty="0">
                <a:solidFill>
                  <a:srgbClr val="0066FF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长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的物体用“</a:t>
            </a:r>
            <a:r>
              <a:rPr lang="zh-CN" altLang="en-US" sz="1800" kern="0" dirty="0">
                <a:solidFill>
                  <a:srgbClr val="0066FF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米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”作单位。</a:t>
            </a:r>
          </a:p>
        </p:txBody>
      </p:sp>
      <p:sp>
        <p:nvSpPr>
          <p:cNvPr id="23559" name="矩形 1"/>
          <p:cNvSpPr>
            <a:spLocks noChangeArrowheads="1"/>
          </p:cNvSpPr>
          <p:nvPr/>
        </p:nvSpPr>
        <p:spPr bwMode="auto">
          <a:xfrm>
            <a:off x="495301" y="1321014"/>
            <a:ext cx="2215991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 defTabSz="914400"/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选用合适的长度单位</a:t>
            </a: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4840289" y="1906814"/>
            <a:ext cx="2451100" cy="668757"/>
            <a:chOff x="1944705" y="1095597"/>
            <a:chExt cx="5688965" cy="1167221"/>
          </a:xfrm>
        </p:grpSpPr>
        <p:sp>
          <p:nvSpPr>
            <p:cNvPr id="23561" name="矩形 6"/>
            <p:cNvSpPr>
              <a:spLocks noChangeArrowheads="1"/>
            </p:cNvSpPr>
            <p:nvPr/>
          </p:nvSpPr>
          <p:spPr bwMode="auto">
            <a:xfrm>
              <a:off x="3531889" y="1618201"/>
              <a:ext cx="2095410" cy="6446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en-US" altLang="zh-CN" sz="1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20</a:t>
              </a:r>
              <a:r>
                <a:rPr lang="zh-CN" altLang="en-US" sz="1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厘米</a:t>
              </a:r>
            </a:p>
          </p:txBody>
        </p:sp>
        <p:pic>
          <p:nvPicPr>
            <p:cNvPr id="23562" name="图片 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4705" y="1095597"/>
              <a:ext cx="5688965" cy="7835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054" y="709806"/>
            <a:ext cx="3358186" cy="3358187"/>
          </a:xfrm>
          <a:custGeom>
            <a:avLst/>
            <a:gdLst>
              <a:gd name="connsiteX0" fmla="*/ 3144897 w 4477581"/>
              <a:gd name="connsiteY0" fmla="*/ 0 h 4477582"/>
              <a:gd name="connsiteX1" fmla="*/ 4460674 w 4477581"/>
              <a:gd name="connsiteY1" fmla="*/ 1291983 h 4477582"/>
              <a:gd name="connsiteX2" fmla="*/ 3542669 w 4477581"/>
              <a:gd name="connsiteY2" fmla="*/ 2226894 h 4477582"/>
              <a:gd name="connsiteX3" fmla="*/ 4477581 w 4477581"/>
              <a:gd name="connsiteY3" fmla="*/ 3144899 h 4477582"/>
              <a:gd name="connsiteX4" fmla="*/ 3185598 w 4477581"/>
              <a:gd name="connsiteY4" fmla="*/ 4460676 h 4477582"/>
              <a:gd name="connsiteX5" fmla="*/ 2250686 w 4477581"/>
              <a:gd name="connsiteY5" fmla="*/ 3542670 h 4477582"/>
              <a:gd name="connsiteX6" fmla="*/ 1332680 w 4477581"/>
              <a:gd name="connsiteY6" fmla="*/ 4477582 h 4477582"/>
              <a:gd name="connsiteX7" fmla="*/ 16904 w 4477581"/>
              <a:gd name="connsiteY7" fmla="*/ 3185598 h 4477582"/>
              <a:gd name="connsiteX8" fmla="*/ 934910 w 4477581"/>
              <a:gd name="connsiteY8" fmla="*/ 2250687 h 4477582"/>
              <a:gd name="connsiteX9" fmla="*/ 0 w 4477581"/>
              <a:gd name="connsiteY9" fmla="*/ 1332682 h 4477582"/>
              <a:gd name="connsiteX10" fmla="*/ 1291983 w 4477581"/>
              <a:gd name="connsiteY10" fmla="*/ 16906 h 4477582"/>
              <a:gd name="connsiteX11" fmla="*/ 2226893 w 4477581"/>
              <a:gd name="connsiteY11" fmla="*/ 934911 h 447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77581" h="4477582">
                <a:moveTo>
                  <a:pt x="3144897" y="0"/>
                </a:moveTo>
                <a:lnTo>
                  <a:pt x="4460674" y="1291983"/>
                </a:lnTo>
                <a:lnTo>
                  <a:pt x="3542669" y="2226894"/>
                </a:lnTo>
                <a:lnTo>
                  <a:pt x="4477581" y="3144899"/>
                </a:lnTo>
                <a:lnTo>
                  <a:pt x="3185598" y="4460676"/>
                </a:lnTo>
                <a:lnTo>
                  <a:pt x="2250686" y="3542670"/>
                </a:lnTo>
                <a:lnTo>
                  <a:pt x="1332680" y="4477582"/>
                </a:lnTo>
                <a:lnTo>
                  <a:pt x="16904" y="3185598"/>
                </a:lnTo>
                <a:lnTo>
                  <a:pt x="934910" y="2250687"/>
                </a:lnTo>
                <a:lnTo>
                  <a:pt x="0" y="1332682"/>
                </a:lnTo>
                <a:lnTo>
                  <a:pt x="1291983" y="16906"/>
                </a:lnTo>
                <a:lnTo>
                  <a:pt x="2226893" y="934911"/>
                </a:lnTo>
                <a:close/>
              </a:path>
            </a:pathLst>
          </a:custGeom>
        </p:spPr>
      </p:pic>
      <p:grpSp>
        <p:nvGrpSpPr>
          <p:cNvPr id="10" name="组合 9"/>
          <p:cNvGrpSpPr/>
          <p:nvPr/>
        </p:nvGrpSpPr>
        <p:grpSpPr>
          <a:xfrm>
            <a:off x="3506249" y="2100689"/>
            <a:ext cx="5269404" cy="1100020"/>
            <a:chOff x="-4714868" y="2110674"/>
            <a:chExt cx="5033250" cy="1050721"/>
          </a:xfrm>
        </p:grpSpPr>
        <p:sp>
          <p:nvSpPr>
            <p:cNvPr id="11" name="文本框 10"/>
            <p:cNvSpPr txBox="1"/>
            <p:nvPr/>
          </p:nvSpPr>
          <p:spPr>
            <a:xfrm>
              <a:off x="-4714868" y="2808615"/>
              <a:ext cx="5033249" cy="352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  <a:defRPr/>
              </a:pPr>
              <a:r>
                <a:rPr lang="en-US" altLang="zh-CN" sz="1200" kern="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+mn-ea"/>
                  <a:sym typeface="Arial" panose="020B0604020202020204" pitchFamily="34" charset="0"/>
                </a:rPr>
                <a:t>MENTAL HEALTH COUNSELING PPT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4634728" y="2789746"/>
              <a:ext cx="4953109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13" name="文本占位符 19"/>
            <p:cNvSpPr txBox="1"/>
            <p:nvPr/>
          </p:nvSpPr>
          <p:spPr>
            <a:xfrm>
              <a:off x="-4708756" y="2110674"/>
              <a:ext cx="5027138" cy="66020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dist">
                <a:buNone/>
                <a:defRPr/>
              </a:pPr>
              <a:r>
                <a:rPr lang="zh-CN" altLang="en-US" sz="4100" b="1" dirty="0">
                  <a:solidFill>
                    <a:srgbClr val="878355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+mn-ea"/>
                  <a:sym typeface="Arial" panose="020B0604020202020204" pitchFamily="34" charset="0"/>
                </a:rPr>
                <a:t>感谢你的聆听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7170811" y="439917"/>
            <a:ext cx="3046757" cy="225731"/>
          </a:xfrm>
          <a:prstGeom prst="rect">
            <a:avLst/>
          </a:prstGeom>
          <a:solidFill>
            <a:srgbClr val="878355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txBody>
          <a:bodyPr spcFirstLastPara="1" wrap="square" lIns="43194" tIns="43194" rIns="43194" bIns="43194" spcCol="28575" anchor="ctr">
            <a:spAutoFit/>
          </a:bodyPr>
          <a:lstStyle/>
          <a:p>
            <a:pPr defTabSz="863918" latinLnBrk="1">
              <a:defRPr/>
            </a:pPr>
            <a:r>
              <a:rPr lang="zh-CN" altLang="en-US" sz="900" kern="0" spc="225" dirty="0">
                <a:solidFill>
                  <a:prstClr val="white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+mn-ea"/>
                <a:sym typeface="Arial" panose="020B0604020202020204" pitchFamily="34" charset="0"/>
              </a:rPr>
              <a:t>人教版小学数学二年级上册</a:t>
            </a:r>
          </a:p>
        </p:txBody>
      </p:sp>
      <p:sp>
        <p:nvSpPr>
          <p:cNvPr id="17" name="L 形 16"/>
          <p:cNvSpPr/>
          <p:nvPr/>
        </p:nvSpPr>
        <p:spPr>
          <a:xfrm rot="18857103">
            <a:off x="1344376" y="537822"/>
            <a:ext cx="694529" cy="695710"/>
          </a:xfrm>
          <a:prstGeom prst="corner">
            <a:avLst>
              <a:gd name="adj1" fmla="val 10003"/>
              <a:gd name="adj2" fmla="val 10606"/>
            </a:avLst>
          </a:prstGeom>
          <a:solidFill>
            <a:srgbClr val="F0C0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  <p:sp>
        <p:nvSpPr>
          <p:cNvPr id="18" name="L 形 17"/>
          <p:cNvSpPr/>
          <p:nvPr/>
        </p:nvSpPr>
        <p:spPr>
          <a:xfrm rot="2684896">
            <a:off x="2875912" y="1991818"/>
            <a:ext cx="631831" cy="711326"/>
          </a:xfrm>
          <a:prstGeom prst="corner">
            <a:avLst>
              <a:gd name="adj1" fmla="val 10003"/>
              <a:gd name="adj2" fmla="val 10606"/>
            </a:avLst>
          </a:prstGeom>
          <a:solidFill>
            <a:srgbClr val="F0C0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  <p:sp>
        <p:nvSpPr>
          <p:cNvPr id="19" name="L 形 18"/>
          <p:cNvSpPr/>
          <p:nvPr/>
        </p:nvSpPr>
        <p:spPr>
          <a:xfrm rot="2687501" flipV="1">
            <a:off x="1368526" y="3542352"/>
            <a:ext cx="675237" cy="698861"/>
          </a:xfrm>
          <a:prstGeom prst="corner">
            <a:avLst>
              <a:gd name="adj1" fmla="val 8377"/>
              <a:gd name="adj2" fmla="val 8409"/>
            </a:avLst>
          </a:prstGeom>
          <a:solidFill>
            <a:srgbClr val="F0C0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  <p:sp>
        <p:nvSpPr>
          <p:cNvPr id="20" name="L 形 19"/>
          <p:cNvSpPr/>
          <p:nvPr/>
        </p:nvSpPr>
        <p:spPr>
          <a:xfrm rot="8072699" flipV="1">
            <a:off x="-132317" y="2039469"/>
            <a:ext cx="675237" cy="698861"/>
          </a:xfrm>
          <a:prstGeom prst="corner">
            <a:avLst>
              <a:gd name="adj1" fmla="val 8377"/>
              <a:gd name="adj2" fmla="val 8409"/>
            </a:avLst>
          </a:prstGeom>
          <a:solidFill>
            <a:srgbClr val="F0C0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4756497"/>
            <a:ext cx="9144000" cy="387003"/>
          </a:xfrm>
          <a:prstGeom prst="rect">
            <a:avLst/>
          </a:prstGeom>
          <a:solidFill>
            <a:srgbClr val="878355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71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10" y="2323011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1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110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646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35014" y="2710456"/>
            <a:ext cx="1151901" cy="1642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742898" y="3282195"/>
            <a:ext cx="6811963" cy="4016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举手发言：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测量上面物品的长度用什么长度单位比较合适。</a:t>
            </a:r>
          </a:p>
        </p:txBody>
      </p:sp>
      <p:pic>
        <p:nvPicPr>
          <p:cNvPr id="10243" name="图片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5428" y="1221464"/>
            <a:ext cx="892940" cy="112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图片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60000">
            <a:off x="4001833" y="1066265"/>
            <a:ext cx="971375" cy="113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图片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5298" y="1521122"/>
            <a:ext cx="741100" cy="525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/>
          <p:nvPr/>
        </p:nvSpPr>
        <p:spPr>
          <a:xfrm>
            <a:off x="1469229" y="2585634"/>
            <a:ext cx="1322718" cy="3462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defTabSz="914400">
              <a:defRPr/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课桌的长度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826162" y="2585634"/>
            <a:ext cx="1322718" cy="3462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defTabSz="914400">
              <a:defRPr/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铅笔的长度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183095" y="2585633"/>
            <a:ext cx="1322718" cy="3462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defTabSz="914400">
              <a:defRPr/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橡皮的长度</a:t>
            </a:r>
          </a:p>
        </p:txBody>
      </p:sp>
      <p:sp>
        <p:nvSpPr>
          <p:cNvPr id="10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课前导入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9"/>
          <p:cNvSpPr txBox="1">
            <a:spLocks noChangeArrowheads="1"/>
          </p:cNvSpPr>
          <p:nvPr/>
        </p:nvSpPr>
        <p:spPr bwMode="auto">
          <a:xfrm>
            <a:off x="495301" y="1121999"/>
            <a:ext cx="7342187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/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一根旗杆的高度是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13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厘米还是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13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米？</a:t>
            </a:r>
          </a:p>
        </p:txBody>
      </p:sp>
      <p:pic>
        <p:nvPicPr>
          <p:cNvPr id="11" name="Picture 14" descr="旗杆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8407" y="1431943"/>
            <a:ext cx="792162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3" name="文本框 2"/>
          <p:cNvSpPr txBox="1">
            <a:spLocks noChangeArrowheads="1"/>
          </p:cNvSpPr>
          <p:nvPr/>
        </p:nvSpPr>
        <p:spPr bwMode="auto">
          <a:xfrm>
            <a:off x="4217139" y="1121998"/>
            <a:ext cx="2033249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 defTabSz="914400"/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要解决什么问题？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466696" y="2656253"/>
            <a:ext cx="1003103" cy="1315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组合 8"/>
          <p:cNvGrpSpPr/>
          <p:nvPr/>
        </p:nvGrpSpPr>
        <p:grpSpPr bwMode="auto">
          <a:xfrm>
            <a:off x="1626717" y="2416296"/>
            <a:ext cx="3166348" cy="459852"/>
            <a:chOff x="1628260" y="2026508"/>
            <a:chExt cx="4834255" cy="786199"/>
          </a:xfrm>
        </p:grpSpPr>
        <p:sp>
          <p:nvSpPr>
            <p:cNvPr id="6" name="文本框 5"/>
            <p:cNvSpPr txBox="1"/>
            <p:nvPr/>
          </p:nvSpPr>
          <p:spPr>
            <a:xfrm>
              <a:off x="1688588" y="2039194"/>
              <a:ext cx="4713597" cy="7735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4400">
                <a:lnSpc>
                  <a:spcPct val="130000"/>
                </a:lnSpc>
                <a:defRPr/>
              </a:pPr>
              <a:r>
                <a:rPr lang="zh-CN" altLang="en-US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+mn-ea"/>
                  <a:sym typeface="Arial" panose="020B0604020202020204" pitchFamily="34" charset="0"/>
                </a:rPr>
                <a:t>判断旗杆高</a:t>
              </a:r>
              <a:r>
                <a:rPr lang="en-US" altLang="zh-CN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+mn-ea"/>
                  <a:sym typeface="Arial" panose="020B0604020202020204" pitchFamily="34" charset="0"/>
                </a:rPr>
                <a:t>13</a:t>
              </a:r>
              <a:r>
                <a:rPr lang="zh-CN" altLang="en-US" sz="1800" kern="0" dirty="0">
                  <a:solidFill>
                    <a:srgbClr val="FF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+mn-ea"/>
                  <a:sym typeface="Arial" panose="020B0604020202020204" pitchFamily="34" charset="0"/>
                </a:rPr>
                <a:t>厘米</a:t>
              </a:r>
              <a:r>
                <a:rPr lang="zh-CN" altLang="en-US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+mn-ea"/>
                  <a:sym typeface="Arial" panose="020B0604020202020204" pitchFamily="34" charset="0"/>
                </a:rPr>
                <a:t>还是</a:t>
              </a:r>
              <a:r>
                <a:rPr lang="en-US" altLang="zh-CN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+mn-ea"/>
                  <a:sym typeface="Arial" panose="020B0604020202020204" pitchFamily="34" charset="0"/>
                </a:rPr>
                <a:t>13</a:t>
              </a:r>
              <a:r>
                <a:rPr lang="zh-CN" altLang="en-US" sz="1800" kern="0" dirty="0">
                  <a:solidFill>
                    <a:srgbClr val="FF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+mn-ea"/>
                  <a:sym typeface="Arial" panose="020B0604020202020204" pitchFamily="34" charset="0"/>
                </a:rPr>
                <a:t>米</a:t>
              </a:r>
              <a:r>
                <a:rPr lang="zh-CN" altLang="en-US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圆角矩形标注 7"/>
            <p:cNvSpPr/>
            <p:nvPr/>
          </p:nvSpPr>
          <p:spPr>
            <a:xfrm>
              <a:off x="1628260" y="2026508"/>
              <a:ext cx="4834255" cy="713517"/>
            </a:xfrm>
            <a:prstGeom prst="wedgeRoundRectCallout">
              <a:avLst>
                <a:gd name="adj1" fmla="val -56385"/>
                <a:gd name="adj2" fmla="val 43849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小组讨论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4" descr="旗杆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2817" y="1479199"/>
            <a:ext cx="999209" cy="2931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082255" y="2271542"/>
            <a:ext cx="3738563" cy="689551"/>
          </a:xfrm>
          <a:prstGeom prst="wedgeRoundRectCallout">
            <a:avLst>
              <a:gd name="adj1" fmla="val 59416"/>
              <a:gd name="adj2" fmla="val -30233"/>
              <a:gd name="adj3" fmla="val 16667"/>
            </a:avLst>
          </a:prstGeom>
          <a:noFill/>
          <a:ln w="19050">
            <a:solidFill>
              <a:srgbClr val="00B0F0"/>
            </a:solidFill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/>
            <a:r>
              <a:rPr lang="en-US" altLang="zh-CN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13</a:t>
            </a:r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厘米很短，大约是一拃的长度，旗杆不可能这么矮。</a:t>
            </a:r>
          </a:p>
        </p:txBody>
      </p:sp>
      <p:pic>
        <p:nvPicPr>
          <p:cNvPr id="50" name="Picture 2" descr="E:\R二数上\resource\U01\doc\手指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6548" y="3612087"/>
            <a:ext cx="6985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8" name="组合 57"/>
          <p:cNvGrpSpPr/>
          <p:nvPr/>
        </p:nvGrpSpPr>
        <p:grpSpPr bwMode="auto">
          <a:xfrm>
            <a:off x="6072434" y="4062937"/>
            <a:ext cx="142875" cy="53975"/>
            <a:chOff x="3707904" y="3723878"/>
            <a:chExt cx="720080" cy="72008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3707904" y="3795886"/>
              <a:ext cx="72008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3707904" y="3723878"/>
              <a:ext cx="0" cy="720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4427984" y="3723878"/>
              <a:ext cx="0" cy="720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组合 99"/>
          <p:cNvGrpSpPr/>
          <p:nvPr/>
        </p:nvGrpSpPr>
        <p:grpSpPr bwMode="auto">
          <a:xfrm>
            <a:off x="6072435" y="4259788"/>
            <a:ext cx="1887538" cy="53975"/>
            <a:chOff x="3563888" y="3435846"/>
            <a:chExt cx="1888001" cy="53588"/>
          </a:xfrm>
        </p:grpSpPr>
        <p:grpSp>
          <p:nvGrpSpPr>
            <p:cNvPr id="12303" name="组合 58"/>
            <p:cNvGrpSpPr/>
            <p:nvPr/>
          </p:nvGrpSpPr>
          <p:grpSpPr bwMode="auto">
            <a:xfrm>
              <a:off x="3563888" y="3435846"/>
              <a:ext cx="144016" cy="53588"/>
              <a:chOff x="3707904" y="3723878"/>
              <a:chExt cx="720080" cy="72008"/>
            </a:xfrm>
          </p:grpSpPr>
          <p:cxnSp>
            <p:nvCxnSpPr>
              <p:cNvPr id="60" name="直接连接符 59"/>
              <p:cNvCxnSpPr/>
              <p:nvPr/>
            </p:nvCxnSpPr>
            <p:spPr>
              <a:xfrm>
                <a:off x="3707904" y="3795886"/>
                <a:ext cx="72249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>
                <a:off x="3707904" y="3723878"/>
                <a:ext cx="0" cy="7200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>
                <a:off x="4430395" y="3723878"/>
                <a:ext cx="0" cy="7200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04" name="组合 62"/>
            <p:cNvGrpSpPr/>
            <p:nvPr/>
          </p:nvGrpSpPr>
          <p:grpSpPr bwMode="auto">
            <a:xfrm>
              <a:off x="3707904" y="3435846"/>
              <a:ext cx="144016" cy="53588"/>
              <a:chOff x="3707904" y="3723878"/>
              <a:chExt cx="720080" cy="72008"/>
            </a:xfrm>
          </p:grpSpPr>
          <p:cxnSp>
            <p:nvCxnSpPr>
              <p:cNvPr id="64" name="直接连接符 63"/>
              <p:cNvCxnSpPr/>
              <p:nvPr/>
            </p:nvCxnSpPr>
            <p:spPr>
              <a:xfrm>
                <a:off x="3710315" y="3795886"/>
                <a:ext cx="71454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>
                <a:off x="4424863" y="3723878"/>
                <a:ext cx="0" cy="7200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05" name="组合 66"/>
            <p:cNvGrpSpPr/>
            <p:nvPr/>
          </p:nvGrpSpPr>
          <p:grpSpPr bwMode="auto">
            <a:xfrm>
              <a:off x="3851919" y="3435846"/>
              <a:ext cx="144016" cy="53588"/>
              <a:chOff x="3707904" y="3723878"/>
              <a:chExt cx="720080" cy="72008"/>
            </a:xfrm>
          </p:grpSpPr>
          <p:cxnSp>
            <p:nvCxnSpPr>
              <p:cNvPr id="68" name="直接连接符 67"/>
              <p:cNvCxnSpPr/>
              <p:nvPr/>
            </p:nvCxnSpPr>
            <p:spPr>
              <a:xfrm>
                <a:off x="3704793" y="3795886"/>
                <a:ext cx="72248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4427279" y="3723878"/>
                <a:ext cx="0" cy="7200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06" name="组合 69"/>
            <p:cNvGrpSpPr/>
            <p:nvPr/>
          </p:nvGrpSpPr>
          <p:grpSpPr bwMode="auto">
            <a:xfrm>
              <a:off x="3996417" y="3435846"/>
              <a:ext cx="144016" cy="53588"/>
              <a:chOff x="3707904" y="3723878"/>
              <a:chExt cx="720080" cy="72008"/>
            </a:xfrm>
          </p:grpSpPr>
          <p:cxnSp>
            <p:nvCxnSpPr>
              <p:cNvPr id="71" name="直接连接符 70"/>
              <p:cNvCxnSpPr/>
              <p:nvPr/>
            </p:nvCxnSpPr>
            <p:spPr>
              <a:xfrm>
                <a:off x="3704788" y="3795886"/>
                <a:ext cx="72249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4427279" y="3723878"/>
                <a:ext cx="0" cy="7200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07" name="组合 72"/>
            <p:cNvGrpSpPr/>
            <p:nvPr/>
          </p:nvGrpSpPr>
          <p:grpSpPr bwMode="auto">
            <a:xfrm>
              <a:off x="4139468" y="3435846"/>
              <a:ext cx="144016" cy="53588"/>
              <a:chOff x="3707904" y="3723878"/>
              <a:chExt cx="720080" cy="72008"/>
            </a:xfrm>
          </p:grpSpPr>
          <p:cxnSp>
            <p:nvCxnSpPr>
              <p:cNvPr id="74" name="直接连接符 73"/>
              <p:cNvCxnSpPr/>
              <p:nvPr/>
            </p:nvCxnSpPr>
            <p:spPr>
              <a:xfrm>
                <a:off x="3704083" y="3795886"/>
                <a:ext cx="72249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>
                <a:off x="4426574" y="3723878"/>
                <a:ext cx="0" cy="7200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08" name="组合 75"/>
            <p:cNvGrpSpPr/>
            <p:nvPr/>
          </p:nvGrpSpPr>
          <p:grpSpPr bwMode="auto">
            <a:xfrm>
              <a:off x="4283483" y="3435846"/>
              <a:ext cx="144016" cy="53588"/>
              <a:chOff x="3707904" y="3723878"/>
              <a:chExt cx="720080" cy="72008"/>
            </a:xfrm>
          </p:grpSpPr>
          <p:cxnSp>
            <p:nvCxnSpPr>
              <p:cNvPr id="77" name="直接连接符 76"/>
              <p:cNvCxnSpPr/>
              <p:nvPr/>
            </p:nvCxnSpPr>
            <p:spPr>
              <a:xfrm>
                <a:off x="3706499" y="3795886"/>
                <a:ext cx="72248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>
                <a:off x="4428984" y="3723878"/>
                <a:ext cx="0" cy="7200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09" name="组合 78"/>
            <p:cNvGrpSpPr/>
            <p:nvPr/>
          </p:nvGrpSpPr>
          <p:grpSpPr bwMode="auto">
            <a:xfrm>
              <a:off x="4427981" y="3435846"/>
              <a:ext cx="144016" cy="53588"/>
              <a:chOff x="3707904" y="3723878"/>
              <a:chExt cx="720080" cy="72008"/>
            </a:xfrm>
          </p:grpSpPr>
          <p:cxnSp>
            <p:nvCxnSpPr>
              <p:cNvPr id="80" name="直接连接符 79"/>
              <p:cNvCxnSpPr/>
              <p:nvPr/>
            </p:nvCxnSpPr>
            <p:spPr>
              <a:xfrm>
                <a:off x="3706499" y="3795886"/>
                <a:ext cx="72249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>
                <a:off x="4428989" y="3723878"/>
                <a:ext cx="0" cy="7200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10" name="组合 81"/>
            <p:cNvGrpSpPr/>
            <p:nvPr/>
          </p:nvGrpSpPr>
          <p:grpSpPr bwMode="auto">
            <a:xfrm>
              <a:off x="4583159" y="3435846"/>
              <a:ext cx="144016" cy="53588"/>
              <a:chOff x="3707904" y="3723878"/>
              <a:chExt cx="720080" cy="72008"/>
            </a:xfrm>
          </p:grpSpPr>
          <p:cxnSp>
            <p:nvCxnSpPr>
              <p:cNvPr id="83" name="直接连接符 82"/>
              <p:cNvCxnSpPr/>
              <p:nvPr/>
            </p:nvCxnSpPr>
            <p:spPr>
              <a:xfrm>
                <a:off x="3708674" y="3795886"/>
                <a:ext cx="72249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>
                <a:off x="4431165" y="3723878"/>
                <a:ext cx="0" cy="7200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11" name="组合 84"/>
            <p:cNvGrpSpPr/>
            <p:nvPr/>
          </p:nvGrpSpPr>
          <p:grpSpPr bwMode="auto">
            <a:xfrm>
              <a:off x="4727174" y="3435846"/>
              <a:ext cx="144016" cy="53588"/>
              <a:chOff x="3707904" y="3723878"/>
              <a:chExt cx="720080" cy="72008"/>
            </a:xfrm>
          </p:grpSpPr>
          <p:cxnSp>
            <p:nvCxnSpPr>
              <p:cNvPr id="86" name="直接连接符 85"/>
              <p:cNvCxnSpPr/>
              <p:nvPr/>
            </p:nvCxnSpPr>
            <p:spPr>
              <a:xfrm>
                <a:off x="3711090" y="3795886"/>
                <a:ext cx="71454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>
                <a:off x="4425638" y="3723878"/>
                <a:ext cx="0" cy="7200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12" name="组合 87"/>
            <p:cNvGrpSpPr/>
            <p:nvPr/>
          </p:nvGrpSpPr>
          <p:grpSpPr bwMode="auto">
            <a:xfrm>
              <a:off x="4871672" y="3435846"/>
              <a:ext cx="144016" cy="53588"/>
              <a:chOff x="3707904" y="3723878"/>
              <a:chExt cx="720080" cy="72008"/>
            </a:xfrm>
          </p:grpSpPr>
          <p:cxnSp>
            <p:nvCxnSpPr>
              <p:cNvPr id="89" name="直接连接符 88"/>
              <p:cNvCxnSpPr/>
              <p:nvPr/>
            </p:nvCxnSpPr>
            <p:spPr>
              <a:xfrm>
                <a:off x="3711090" y="3795886"/>
                <a:ext cx="71454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>
                <a:off x="4425638" y="3723878"/>
                <a:ext cx="0" cy="7200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13" name="组合 90"/>
            <p:cNvGrpSpPr/>
            <p:nvPr/>
          </p:nvGrpSpPr>
          <p:grpSpPr bwMode="auto">
            <a:xfrm>
              <a:off x="5019360" y="3435846"/>
              <a:ext cx="144016" cy="53588"/>
              <a:chOff x="3707904" y="3723878"/>
              <a:chExt cx="720080" cy="72008"/>
            </a:xfrm>
          </p:grpSpPr>
          <p:cxnSp>
            <p:nvCxnSpPr>
              <p:cNvPr id="92" name="直接连接符 91"/>
              <p:cNvCxnSpPr/>
              <p:nvPr/>
            </p:nvCxnSpPr>
            <p:spPr>
              <a:xfrm>
                <a:off x="3711020" y="3795886"/>
                <a:ext cx="71454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>
                <a:off x="4425568" y="3723878"/>
                <a:ext cx="0" cy="7200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14" name="组合 93"/>
            <p:cNvGrpSpPr/>
            <p:nvPr/>
          </p:nvGrpSpPr>
          <p:grpSpPr bwMode="auto">
            <a:xfrm>
              <a:off x="5163375" y="3435846"/>
              <a:ext cx="144016" cy="53588"/>
              <a:chOff x="3707904" y="3723878"/>
              <a:chExt cx="720080" cy="72008"/>
            </a:xfrm>
          </p:grpSpPr>
          <p:cxnSp>
            <p:nvCxnSpPr>
              <p:cNvPr id="95" name="直接连接符 94"/>
              <p:cNvCxnSpPr/>
              <p:nvPr/>
            </p:nvCxnSpPr>
            <p:spPr>
              <a:xfrm>
                <a:off x="3705493" y="3795886"/>
                <a:ext cx="72248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>
                <a:off x="4427979" y="3723878"/>
                <a:ext cx="0" cy="7200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15" name="组合 96"/>
            <p:cNvGrpSpPr/>
            <p:nvPr/>
          </p:nvGrpSpPr>
          <p:grpSpPr bwMode="auto">
            <a:xfrm>
              <a:off x="5307873" y="3435846"/>
              <a:ext cx="144016" cy="53588"/>
              <a:chOff x="3707904" y="3723878"/>
              <a:chExt cx="720080" cy="72008"/>
            </a:xfrm>
          </p:grpSpPr>
          <p:cxnSp>
            <p:nvCxnSpPr>
              <p:cNvPr id="98" name="直接连接符 97"/>
              <p:cNvCxnSpPr/>
              <p:nvPr/>
            </p:nvCxnSpPr>
            <p:spPr>
              <a:xfrm>
                <a:off x="3705493" y="3795886"/>
                <a:ext cx="72249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>
                <a:off x="4427984" y="3723878"/>
                <a:ext cx="0" cy="7200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302" name="文本框 2"/>
          <p:cNvSpPr txBox="1">
            <a:spLocks noChangeArrowheads="1"/>
          </p:cNvSpPr>
          <p:nvPr/>
        </p:nvSpPr>
        <p:spPr bwMode="auto">
          <a:xfrm>
            <a:off x="369558" y="972703"/>
            <a:ext cx="1322717" cy="346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 defTabSz="914400"/>
            <a:r>
              <a:rPr lang="zh-CN" altLang="en-US" sz="1800" kern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怎样解答？</a:t>
            </a: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250273" y="1666435"/>
            <a:ext cx="1104899" cy="167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 bwMode="auto">
          <a:xfrm>
            <a:off x="5229970" y="1308959"/>
            <a:ext cx="1783723" cy="830238"/>
            <a:chOff x="4366920" y="867449"/>
            <a:chExt cx="2527813" cy="1176290"/>
          </a:xfrm>
        </p:grpSpPr>
        <p:pic>
          <p:nvPicPr>
            <p:cNvPr id="6" name="Picture 2" descr="E:\R二数上\resource\U01\doc\手指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1888" y="1475470"/>
              <a:ext cx="699171" cy="450468"/>
            </a:xfrm>
            <a:prstGeom prst="wedgeRectCallout">
              <a:avLst/>
            </a:prstGeom>
            <a:noFill/>
            <a:ln>
              <a:noFill/>
            </a:ln>
          </p:spPr>
        </p:pic>
        <p:grpSp>
          <p:nvGrpSpPr>
            <p:cNvPr id="12298" name="组合 9"/>
            <p:cNvGrpSpPr/>
            <p:nvPr/>
          </p:nvGrpSpPr>
          <p:grpSpPr bwMode="auto">
            <a:xfrm>
              <a:off x="4366920" y="867449"/>
              <a:ext cx="2527813" cy="1176290"/>
              <a:chOff x="4335960" y="989714"/>
              <a:chExt cx="2527813" cy="719157"/>
            </a:xfrm>
          </p:grpSpPr>
          <p:sp>
            <p:nvSpPr>
              <p:cNvPr id="12299" name="矩形 7"/>
              <p:cNvSpPr>
                <a:spLocks noChangeArrowheads="1"/>
              </p:cNvSpPr>
              <p:nvPr/>
            </p:nvSpPr>
            <p:spPr bwMode="auto">
              <a:xfrm>
                <a:off x="4376800" y="1087682"/>
                <a:ext cx="2406190" cy="31991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defTabSz="914400"/>
                <a:r>
                  <a:rPr lang="en-US" altLang="zh-CN" sz="1800" kern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cs typeface="楷体" panose="02010609060101010101" charset="-122"/>
                    <a:sym typeface="Arial" panose="020B0604020202020204" pitchFamily="34" charset="0"/>
                  </a:rPr>
                  <a:t>1</a:t>
                </a:r>
                <a:r>
                  <a:rPr lang="zh-CN" altLang="en-US" sz="1800" kern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cs typeface="楷体" panose="02010609060101010101" charset="-122"/>
                    <a:sym typeface="Arial" panose="020B0604020202020204" pitchFamily="34" charset="0"/>
                  </a:rPr>
                  <a:t>厘米这么长。</a:t>
                </a:r>
                <a:endParaRPr lang="en-US" altLang="zh-CN" sz="1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圆角矩形标注 8"/>
              <p:cNvSpPr/>
              <p:nvPr/>
            </p:nvSpPr>
            <p:spPr>
              <a:xfrm>
                <a:off x="4335960" y="989714"/>
                <a:ext cx="2527813" cy="719157"/>
              </a:xfrm>
              <a:prstGeom prst="wedgeRoundRectCallout">
                <a:avLst>
                  <a:gd name="adj1" fmla="val 61276"/>
                  <a:gd name="adj2" fmla="val -502"/>
                  <a:gd name="adj3" fmla="val 16667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>
                  <a:defRPr/>
                </a:pPr>
                <a:endParaRPr lang="zh-CN" altLang="en-US" sz="1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9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小组讨论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4" descr="旗杆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7541" y="955186"/>
            <a:ext cx="1001634" cy="3721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2" descr="E:\R二数上\resource\U01\doc\小男孩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4128" y="1436322"/>
            <a:ext cx="152548" cy="36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2" descr="E:\R二数上\resource\U01\doc\小男孩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6347" y="1057654"/>
            <a:ext cx="152548" cy="36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AutoShape 12"/>
          <p:cNvSpPr>
            <a:spLocks noChangeArrowheads="1"/>
          </p:cNvSpPr>
          <p:nvPr/>
        </p:nvSpPr>
        <p:spPr bwMode="auto">
          <a:xfrm>
            <a:off x="1617684" y="2623495"/>
            <a:ext cx="3973511" cy="697155"/>
          </a:xfrm>
          <a:prstGeom prst="wedgeRoundRectCallout">
            <a:avLst>
              <a:gd name="adj1" fmla="val 58611"/>
              <a:gd name="adj2" fmla="val -7046"/>
              <a:gd name="adj3" fmla="val 16667"/>
            </a:avLst>
          </a:prstGeom>
          <a:noFill/>
          <a:ln w="19050">
            <a:solidFill>
              <a:srgbClr val="00B0F0"/>
            </a:solidFill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914400"/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我身高</a:t>
            </a:r>
            <a:r>
              <a:rPr lang="en-US" altLang="zh-CN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</a:t>
            </a:r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米多，才到旗杆的这个高度，旗杆比我高很多。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58117" y="3100514"/>
            <a:ext cx="921729" cy="1394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E:\R二数上\resource\U01\doc\小男孩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7929" y="3582318"/>
            <a:ext cx="152548" cy="36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E:\R二数上\resource\U01\doc\小男孩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7929" y="3208544"/>
            <a:ext cx="152548" cy="36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E:\R二数上\resource\U01\doc\小男孩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15866" y="2835509"/>
            <a:ext cx="151109" cy="36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 descr="E:\R二数上\resource\U01\doc\小男孩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5390" y="2476748"/>
            <a:ext cx="151109" cy="365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 descr="E:\R二数上\resource\U01\doc\小男孩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5390" y="2133782"/>
            <a:ext cx="151109" cy="36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 descr="E:\R二数上\resource\U01\doc\小男孩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5390" y="1796172"/>
            <a:ext cx="151109" cy="365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 descr="E:\R二数上\resource\U01\doc\小男孩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15866" y="4312675"/>
            <a:ext cx="151109" cy="36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 descr="E:\R二数上\resource\U01\doc\小男孩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7929" y="3947137"/>
            <a:ext cx="151109" cy="365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 bwMode="auto">
          <a:xfrm>
            <a:off x="1654987" y="1179905"/>
            <a:ext cx="4032250" cy="646331"/>
            <a:chOff x="2179794" y="1410295"/>
            <a:chExt cx="4032448" cy="902791"/>
          </a:xfrm>
        </p:grpSpPr>
        <p:sp>
          <p:nvSpPr>
            <p:cNvPr id="13329" name="矩形 31"/>
            <p:cNvSpPr>
              <a:spLocks noChangeArrowheads="1"/>
            </p:cNvSpPr>
            <p:nvPr/>
          </p:nvSpPr>
          <p:spPr bwMode="auto">
            <a:xfrm>
              <a:off x="2179794" y="1410295"/>
              <a:ext cx="4032448" cy="902791"/>
            </a:xfrm>
            <a:prstGeom prst="rect">
              <a:avLst/>
            </a:prstGeom>
            <a:noFill/>
            <a:ln w="222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914400"/>
              <a:r>
                <a:rPr lang="en-US" altLang="zh-CN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10</a:t>
              </a:r>
              <a:r>
                <a:rPr lang="zh-CN" altLang="en-US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个小朋友的身高加起来差不多和旗杆一样高。</a:t>
              </a:r>
            </a:p>
          </p:txBody>
        </p:sp>
        <p:sp>
          <p:nvSpPr>
            <p:cNvPr id="2" name="圆角矩形标注 1"/>
            <p:cNvSpPr/>
            <p:nvPr/>
          </p:nvSpPr>
          <p:spPr>
            <a:xfrm>
              <a:off x="2205195" y="1416851"/>
              <a:ext cx="3948306" cy="878529"/>
            </a:xfrm>
            <a:prstGeom prst="wedgeRoundRectCallout">
              <a:avLst>
                <a:gd name="adj1" fmla="val -62147"/>
                <a:gd name="adj2" fmla="val -13371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小组讨论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4" descr="旗杆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9240" y="948295"/>
            <a:ext cx="982980" cy="365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" descr="E:\R二数上\resource\U01\doc\小男孩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3027" y="4188460"/>
            <a:ext cx="166688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AutoShape 12"/>
          <p:cNvSpPr>
            <a:spLocks noChangeArrowheads="1"/>
          </p:cNvSpPr>
          <p:nvPr/>
        </p:nvSpPr>
        <p:spPr bwMode="auto">
          <a:xfrm>
            <a:off x="3435985" y="2070418"/>
            <a:ext cx="2568575" cy="383084"/>
          </a:xfrm>
          <a:prstGeom prst="wedgeRoundRectCallout">
            <a:avLst>
              <a:gd name="adj1" fmla="val 58634"/>
              <a:gd name="adj2" fmla="val -3523"/>
              <a:gd name="adj3" fmla="val 16667"/>
            </a:avLst>
          </a:prstGeom>
          <a:noFill/>
          <a:ln w="19050">
            <a:solidFill>
              <a:srgbClr val="00B0F0"/>
            </a:solidFill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914400"/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旗杆的高度应该是</a:t>
            </a:r>
            <a:r>
              <a:rPr lang="en-US" altLang="zh-CN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13</a:t>
            </a:r>
            <a:r>
              <a:rPr lang="zh-CN" altLang="en-US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米</a:t>
            </a:r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。</a:t>
            </a:r>
          </a:p>
        </p:txBody>
      </p:sp>
      <p:pic>
        <p:nvPicPr>
          <p:cNvPr id="14340" name="图片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551672" y="2238270"/>
            <a:ext cx="986096" cy="1491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小组讨论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116389" y="1879600"/>
            <a:ext cx="869469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20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厘米</a:t>
            </a:r>
          </a:p>
        </p:txBody>
      </p:sp>
      <p:pic>
        <p:nvPicPr>
          <p:cNvPr id="15362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4689" y="1095376"/>
            <a:ext cx="56896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95300" y="2352309"/>
            <a:ext cx="5447645" cy="4847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举手发言：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怎样根据铅笔的长度验证判断的正确性？</a:t>
            </a:r>
          </a:p>
        </p:txBody>
      </p:sp>
      <p:sp>
        <p:nvSpPr>
          <p:cNvPr id="15370" name="文本框 2"/>
          <p:cNvSpPr txBox="1">
            <a:spLocks noChangeArrowheads="1"/>
          </p:cNvSpPr>
          <p:nvPr/>
        </p:nvSpPr>
        <p:spPr bwMode="auto">
          <a:xfrm>
            <a:off x="88900" y="931618"/>
            <a:ext cx="2264096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 defTabSz="914400"/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解答合理吗？</a:t>
            </a: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1752600" y="2918361"/>
            <a:ext cx="5400676" cy="792580"/>
            <a:chOff x="953932" y="3202664"/>
            <a:chExt cx="6074600" cy="972065"/>
          </a:xfrm>
        </p:grpSpPr>
        <p:sp>
          <p:nvSpPr>
            <p:cNvPr id="15367" name="Rectangle 2"/>
            <p:cNvSpPr>
              <a:spLocks noChangeArrowheads="1"/>
            </p:cNvSpPr>
            <p:nvPr/>
          </p:nvSpPr>
          <p:spPr bwMode="auto">
            <a:xfrm>
              <a:off x="953932" y="3202664"/>
              <a:ext cx="6074600" cy="972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defTabSz="914400">
                <a:lnSpc>
                  <a:spcPct val="90000"/>
                </a:lnSpc>
              </a:pPr>
              <a:r>
                <a:rPr lang="zh-CN" altLang="en-US" sz="1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一支新铅笔的长度不止</a:t>
              </a:r>
              <a:r>
                <a:rPr lang="en-US" altLang="zh-CN" sz="1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13</a:t>
              </a:r>
              <a:r>
                <a:rPr lang="zh-CN" altLang="en-US" sz="1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厘米，旗杆高度比铅笔高得多，所以应该是</a:t>
              </a:r>
              <a:r>
                <a:rPr lang="en-US" altLang="zh-CN" sz="1800" kern="0">
                  <a:solidFill>
                    <a:srgbClr val="FF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13</a:t>
              </a:r>
              <a:r>
                <a:rPr lang="zh-CN" altLang="en-US" sz="1800" kern="0">
                  <a:solidFill>
                    <a:srgbClr val="FF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米</a:t>
              </a:r>
              <a:r>
                <a:rPr lang="zh-CN" altLang="en-US" sz="1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。</a:t>
              </a:r>
            </a:p>
          </p:txBody>
        </p:sp>
        <p:sp>
          <p:nvSpPr>
            <p:cNvPr id="4" name="圆角矩形标注 3"/>
            <p:cNvSpPr/>
            <p:nvPr/>
          </p:nvSpPr>
          <p:spPr>
            <a:xfrm>
              <a:off x="996800" y="3202664"/>
              <a:ext cx="5988863" cy="972065"/>
            </a:xfrm>
            <a:prstGeom prst="wedgeRoundRectCallout">
              <a:avLst>
                <a:gd name="adj1" fmla="val 56196"/>
                <a:gd name="adj2" fmla="val -4449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400611" y="3268967"/>
            <a:ext cx="780413" cy="1180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小组讨论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4"/>
          <p:cNvSpPr>
            <a:spLocks noChangeArrowheads="1"/>
          </p:cNvSpPr>
          <p:nvPr/>
        </p:nvSpPr>
        <p:spPr bwMode="auto">
          <a:xfrm>
            <a:off x="448311" y="898806"/>
            <a:ext cx="4962525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/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在括号里填上厘米或米。</a:t>
            </a:r>
          </a:p>
        </p:txBody>
      </p:sp>
      <p:pic>
        <p:nvPicPr>
          <p:cNvPr id="16386" name="Picture 3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6045" y="1413193"/>
            <a:ext cx="1994055" cy="1414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2562" y="1690027"/>
            <a:ext cx="931297" cy="1173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文本框 9"/>
          <p:cNvSpPr txBox="1">
            <a:spLocks noChangeArrowheads="1"/>
          </p:cNvSpPr>
          <p:nvPr/>
        </p:nvSpPr>
        <p:spPr bwMode="auto">
          <a:xfrm>
            <a:off x="1255714" y="3135210"/>
            <a:ext cx="1534315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长</a:t>
            </a:r>
            <a:r>
              <a:rPr lang="en-US" altLang="zh-CN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60</a:t>
            </a:r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       ）</a:t>
            </a:r>
          </a:p>
        </p:txBody>
      </p:sp>
      <p:sp>
        <p:nvSpPr>
          <p:cNvPr id="16389" name="文本框 10"/>
          <p:cNvSpPr txBox="1">
            <a:spLocks noChangeArrowheads="1"/>
          </p:cNvSpPr>
          <p:nvPr/>
        </p:nvSpPr>
        <p:spPr bwMode="auto">
          <a:xfrm>
            <a:off x="3266046" y="3135210"/>
            <a:ext cx="1533112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长</a:t>
            </a:r>
            <a:r>
              <a:rPr lang="en-US" altLang="zh-CN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</a:t>
            </a:r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         ）</a:t>
            </a:r>
          </a:p>
        </p:txBody>
      </p:sp>
      <p:sp>
        <p:nvSpPr>
          <p:cNvPr id="16390" name="文本框 11"/>
          <p:cNvSpPr txBox="1">
            <a:spLocks noChangeArrowheads="1"/>
          </p:cNvSpPr>
          <p:nvPr/>
        </p:nvSpPr>
        <p:spPr bwMode="auto">
          <a:xfrm>
            <a:off x="6022288" y="3258192"/>
            <a:ext cx="1598033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长</a:t>
            </a:r>
            <a:r>
              <a:rPr lang="en-US" altLang="zh-CN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28</a:t>
            </a:r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        ）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14656" y="3815078"/>
            <a:ext cx="6502400" cy="346249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/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说说你是怎样确定括号里的长度单位的。</a:t>
            </a: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1957035" y="3135210"/>
            <a:ext cx="600164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厘米</a:t>
            </a: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3962991" y="3145927"/>
            <a:ext cx="600164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厘米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6917056" y="3258513"/>
            <a:ext cx="369332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米</a:t>
            </a:r>
          </a:p>
        </p:txBody>
      </p:sp>
      <p:pic>
        <p:nvPicPr>
          <p:cNvPr id="16395" name="Picture 3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22287" y="1535023"/>
            <a:ext cx="2384759" cy="1414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课堂练习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" grpId="0"/>
      <p:bldP spid="27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4"/>
          <p:cNvSpPr>
            <a:spLocks noChangeArrowheads="1"/>
          </p:cNvSpPr>
          <p:nvPr/>
        </p:nvSpPr>
        <p:spPr bwMode="auto">
          <a:xfrm>
            <a:off x="396877" y="1018541"/>
            <a:ext cx="3455987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/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圈出合适的答案。</a:t>
            </a:r>
          </a:p>
        </p:txBody>
      </p:sp>
      <p:sp>
        <p:nvSpPr>
          <p:cNvPr id="17410" name="矩形 4"/>
          <p:cNvSpPr>
            <a:spLocks noChangeArrowheads="1"/>
          </p:cNvSpPr>
          <p:nvPr/>
        </p:nvSpPr>
        <p:spPr bwMode="auto">
          <a:xfrm>
            <a:off x="2105026" y="3062947"/>
            <a:ext cx="1871663" cy="9002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/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   比</a:t>
            </a:r>
            <a:r>
              <a:rPr lang="en-US" altLang="zh-CN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</a:t>
            </a:r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米</a:t>
            </a:r>
            <a:endParaRPr lang="en-US" altLang="zh-CN" sz="1800" kern="0" dirty="0">
              <a:solidFill>
                <a:srgbClr val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  <a:p>
            <a:pPr defTabSz="914400"/>
            <a:endParaRPr lang="en-US" altLang="zh-CN" sz="1800" kern="0" dirty="0">
              <a:solidFill>
                <a:srgbClr val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  <a:p>
            <a:pPr defTabSz="914400"/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（高   矮）</a:t>
            </a:r>
          </a:p>
        </p:txBody>
      </p:sp>
      <p:sp>
        <p:nvSpPr>
          <p:cNvPr id="17411" name="矩形 4"/>
          <p:cNvSpPr>
            <a:spLocks noChangeArrowheads="1"/>
          </p:cNvSpPr>
          <p:nvPr/>
        </p:nvSpPr>
        <p:spPr bwMode="auto">
          <a:xfrm>
            <a:off x="5483226" y="3062947"/>
            <a:ext cx="1873250" cy="9002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/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   比</a:t>
            </a:r>
            <a:r>
              <a:rPr lang="en-US" altLang="zh-CN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</a:t>
            </a:r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米</a:t>
            </a:r>
            <a:endParaRPr lang="en-US" altLang="zh-CN" sz="1800" kern="0" dirty="0">
              <a:solidFill>
                <a:srgbClr val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  <a:p>
            <a:pPr defTabSz="914400"/>
            <a:endParaRPr lang="en-US" altLang="zh-CN" sz="1800" kern="0" dirty="0">
              <a:solidFill>
                <a:srgbClr val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  <a:p>
            <a:pPr defTabSz="914400"/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（长   短）</a:t>
            </a:r>
          </a:p>
        </p:txBody>
      </p:sp>
      <p:pic>
        <p:nvPicPr>
          <p:cNvPr id="17412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0747" y="1684020"/>
            <a:ext cx="1113221" cy="135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7860" y="1368141"/>
            <a:ext cx="1546971" cy="1546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椭圆 13"/>
          <p:cNvSpPr/>
          <p:nvPr/>
        </p:nvSpPr>
        <p:spPr>
          <a:xfrm>
            <a:off x="2269546" y="3589139"/>
            <a:ext cx="431800" cy="3740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143712" y="3549948"/>
            <a:ext cx="431800" cy="4524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课堂练习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920</Words>
  <Application>Microsoft Office PowerPoint</Application>
  <PresentationFormat>全屏显示(16:9)</PresentationFormat>
  <Paragraphs>125</Paragraphs>
  <Slides>17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</cp:revision>
  <dcterms:created xsi:type="dcterms:W3CDTF">2020-06-22T09:52:52Z</dcterms:created>
  <dcterms:modified xsi:type="dcterms:W3CDTF">2020-09-22T08:31:13Z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