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8"/>
  </p:notesMasterIdLst>
  <p:sldIdLst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-84" y="-6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13" Type="http://schemas.openxmlformats.org/officeDocument/2006/relationships/image" Target="../media/image49.wmf"/><Relationship Id="rId3" Type="http://schemas.openxmlformats.org/officeDocument/2006/relationships/image" Target="../media/image42.wmf"/><Relationship Id="rId7" Type="http://schemas.openxmlformats.org/officeDocument/2006/relationships/image" Target="../media/image43.wmf"/><Relationship Id="rId12" Type="http://schemas.openxmlformats.org/officeDocument/2006/relationships/image" Target="../media/image48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11" Type="http://schemas.openxmlformats.org/officeDocument/2006/relationships/image" Target="../media/image47.wmf"/><Relationship Id="rId5" Type="http://schemas.openxmlformats.org/officeDocument/2006/relationships/image" Target="../media/image22.wmf"/><Relationship Id="rId10" Type="http://schemas.openxmlformats.org/officeDocument/2006/relationships/image" Target="../media/image46.wmf"/><Relationship Id="rId4" Type="http://schemas.openxmlformats.org/officeDocument/2006/relationships/image" Target="../media/image21.wmf"/><Relationship Id="rId9" Type="http://schemas.openxmlformats.org/officeDocument/2006/relationships/image" Target="../media/image45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Relationship Id="rId4" Type="http://schemas.openxmlformats.org/officeDocument/2006/relationships/image" Target="../media/image53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Relationship Id="rId5" Type="http://schemas.openxmlformats.org/officeDocument/2006/relationships/image" Target="../media/image60.wmf"/><Relationship Id="rId4" Type="http://schemas.openxmlformats.org/officeDocument/2006/relationships/image" Target="../media/image59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wmf"/><Relationship Id="rId2" Type="http://schemas.openxmlformats.org/officeDocument/2006/relationships/image" Target="../media/image62.wmf"/><Relationship Id="rId1" Type="http://schemas.openxmlformats.org/officeDocument/2006/relationships/image" Target="../media/image61.wmf"/><Relationship Id="rId6" Type="http://schemas.openxmlformats.org/officeDocument/2006/relationships/image" Target="../media/image66.wmf"/><Relationship Id="rId5" Type="http://schemas.openxmlformats.org/officeDocument/2006/relationships/image" Target="../media/image65.wmf"/><Relationship Id="rId4" Type="http://schemas.openxmlformats.org/officeDocument/2006/relationships/image" Target="../media/image64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69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Relationship Id="rId4" Type="http://schemas.openxmlformats.org/officeDocument/2006/relationships/image" Target="../media/image70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73.wmf"/><Relationship Id="rId2" Type="http://schemas.openxmlformats.org/officeDocument/2006/relationships/image" Target="../media/image72.wmf"/><Relationship Id="rId1" Type="http://schemas.openxmlformats.org/officeDocument/2006/relationships/image" Target="../media/image71.wmf"/><Relationship Id="rId6" Type="http://schemas.openxmlformats.org/officeDocument/2006/relationships/image" Target="../media/image76.wmf"/><Relationship Id="rId5" Type="http://schemas.openxmlformats.org/officeDocument/2006/relationships/image" Target="../media/image75.wmf"/><Relationship Id="rId4" Type="http://schemas.openxmlformats.org/officeDocument/2006/relationships/image" Target="../media/image74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79.wmf"/><Relationship Id="rId2" Type="http://schemas.openxmlformats.org/officeDocument/2006/relationships/image" Target="../media/image78.wmf"/><Relationship Id="rId1" Type="http://schemas.openxmlformats.org/officeDocument/2006/relationships/image" Target="../media/image7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image" Target="../media/image20.wmf"/><Relationship Id="rId7" Type="http://schemas.openxmlformats.org/officeDocument/2006/relationships/image" Target="../media/image24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Relationship Id="rId9" Type="http://schemas.openxmlformats.org/officeDocument/2006/relationships/image" Target="../media/image26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image" Target="../media/image27.wmf"/><Relationship Id="rId7" Type="http://schemas.openxmlformats.org/officeDocument/2006/relationships/image" Target="../media/image28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10" Type="http://schemas.openxmlformats.org/officeDocument/2006/relationships/image" Target="../media/image31.wmf"/><Relationship Id="rId4" Type="http://schemas.openxmlformats.org/officeDocument/2006/relationships/image" Target="../media/image21.wmf"/><Relationship Id="rId9" Type="http://schemas.openxmlformats.org/officeDocument/2006/relationships/image" Target="../media/image30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image" Target="../media/image27.wmf"/><Relationship Id="rId7" Type="http://schemas.openxmlformats.org/officeDocument/2006/relationships/image" Target="../media/image28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11" Type="http://schemas.openxmlformats.org/officeDocument/2006/relationships/image" Target="../media/image33.wmf"/><Relationship Id="rId5" Type="http://schemas.openxmlformats.org/officeDocument/2006/relationships/image" Target="../media/image22.wmf"/><Relationship Id="rId10" Type="http://schemas.openxmlformats.org/officeDocument/2006/relationships/image" Target="../media/image32.wmf"/><Relationship Id="rId4" Type="http://schemas.openxmlformats.org/officeDocument/2006/relationships/image" Target="../media/image21.wmf"/><Relationship Id="rId9" Type="http://schemas.openxmlformats.org/officeDocument/2006/relationships/image" Target="../media/image30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image" Target="../media/image34.wmf"/><Relationship Id="rId7" Type="http://schemas.openxmlformats.org/officeDocument/2006/relationships/image" Target="../media/image35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Relationship Id="rId9" Type="http://schemas.openxmlformats.org/officeDocument/2006/relationships/image" Target="../media/image37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image" Target="../media/image34.wmf"/><Relationship Id="rId7" Type="http://schemas.openxmlformats.org/officeDocument/2006/relationships/image" Target="../media/image35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10" Type="http://schemas.openxmlformats.org/officeDocument/2006/relationships/image" Target="../media/image39.wmf"/><Relationship Id="rId4" Type="http://schemas.openxmlformats.org/officeDocument/2006/relationships/image" Target="../media/image21.wmf"/><Relationship Id="rId9" Type="http://schemas.openxmlformats.org/officeDocument/2006/relationships/image" Target="../media/image38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image" Target="../media/image34.wmf"/><Relationship Id="rId7" Type="http://schemas.openxmlformats.org/officeDocument/2006/relationships/image" Target="../media/image35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10" Type="http://schemas.openxmlformats.org/officeDocument/2006/relationships/image" Target="../media/image41.wmf"/><Relationship Id="rId4" Type="http://schemas.openxmlformats.org/officeDocument/2006/relationships/image" Target="../media/image21.wmf"/><Relationship Id="rId9" Type="http://schemas.openxmlformats.org/officeDocument/2006/relationships/image" Target="../media/image4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5C8716-7FC7-4F36-8229-C0C830BBD449}" type="datetimeFigureOut">
              <a:rPr lang="zh-CN" altLang="en-US" smtClean="0"/>
              <a:t>2020/6/18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E9F012-D3EF-46EB-8691-5A0E4C316E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320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om/jianli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5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excel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word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9F012-D3EF-46EB-8691-5A0E4C316E5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283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11DDE-01DD-42FC-B122-A1B57C04FAEE}" type="datetimeFigureOut">
              <a:rPr lang="zh-CN" altLang="en-US" smtClean="0"/>
              <a:t>2020/6/18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293-FCD2-425F-A4CC-70E2CFB7E6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478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11DDE-01DD-42FC-B122-A1B57C04FAEE}" type="datetimeFigureOut">
              <a:rPr lang="zh-CN" altLang="en-US" smtClean="0"/>
              <a:t>2020/6/18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293-FCD2-425F-A4CC-70E2CFB7E6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7737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11DDE-01DD-42FC-B122-A1B57C04FAEE}" type="datetimeFigureOut">
              <a:rPr lang="zh-CN" altLang="en-US" smtClean="0"/>
              <a:t>2020/6/18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293-FCD2-425F-A4CC-70E2CFB7E6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5446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5307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2368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5619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5244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3017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9655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9785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547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11DDE-01DD-42FC-B122-A1B57C04FAEE}" type="datetimeFigureOut">
              <a:rPr lang="zh-CN" altLang="en-US" smtClean="0"/>
              <a:t>2020/6/18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293-FCD2-425F-A4CC-70E2CFB7E6C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</a:p>
        </p:txBody>
      </p:sp>
    </p:spTree>
    <p:extLst>
      <p:ext uri="{BB962C8B-B14F-4D97-AF65-F5344CB8AC3E}">
        <p14:creationId xmlns:p14="http://schemas.microsoft.com/office/powerpoint/2010/main" val="4981651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8694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4751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469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11DDE-01DD-42FC-B122-A1B57C04FAEE}" type="datetimeFigureOut">
              <a:rPr lang="zh-CN" altLang="en-US" smtClean="0"/>
              <a:t>2020/6/18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293-FCD2-425F-A4CC-70E2CFB7E6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328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11DDE-01DD-42FC-B122-A1B57C04FAEE}" type="datetimeFigureOut">
              <a:rPr lang="zh-CN" altLang="en-US" smtClean="0"/>
              <a:t>2020/6/18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293-FCD2-425F-A4CC-70E2CFB7E6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2834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11DDE-01DD-42FC-B122-A1B57C04FAEE}" type="datetimeFigureOut">
              <a:rPr lang="zh-CN" altLang="en-US" smtClean="0"/>
              <a:t>2020/6/18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293-FCD2-425F-A4CC-70E2CFB7E6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485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11DDE-01DD-42FC-B122-A1B57C04FAEE}" type="datetimeFigureOut">
              <a:rPr lang="zh-CN" altLang="en-US" smtClean="0"/>
              <a:t>2020/6/18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293-FCD2-425F-A4CC-70E2CFB7E6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561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11DDE-01DD-42FC-B122-A1B57C04FAEE}" type="datetimeFigureOut">
              <a:rPr lang="zh-CN" altLang="en-US" smtClean="0"/>
              <a:t>2020/6/18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293-FCD2-425F-A4CC-70E2CFB7E6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6993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11DDE-01DD-42FC-B122-A1B57C04FAEE}" type="datetimeFigureOut">
              <a:rPr lang="zh-CN" altLang="en-US" smtClean="0"/>
              <a:t>2020/6/18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293-FCD2-425F-A4CC-70E2CFB7E6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242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11DDE-01DD-42FC-B122-A1B57C04FAEE}" type="datetimeFigureOut">
              <a:rPr lang="zh-CN" altLang="en-US" smtClean="0"/>
              <a:t>2020/6/18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293-FCD2-425F-A4CC-70E2CFB7E6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236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311DDE-01DD-42FC-B122-A1B57C04FAEE}" type="datetimeFigureOut">
              <a:rPr lang="zh-CN" altLang="en-US" smtClean="0"/>
              <a:t>2020/6/18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B97293-FCD2-425F-A4CC-70E2CFB7E6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87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2020/6/18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81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13" Type="http://schemas.openxmlformats.org/officeDocument/2006/relationships/oleObject" Target="../embeddings/oleObject55.bin"/><Relationship Id="rId18" Type="http://schemas.openxmlformats.org/officeDocument/2006/relationships/image" Target="../media/image36.wmf"/><Relationship Id="rId3" Type="http://schemas.openxmlformats.org/officeDocument/2006/relationships/oleObject" Target="../embeddings/oleObject50.bin"/><Relationship Id="rId7" Type="http://schemas.openxmlformats.org/officeDocument/2006/relationships/oleObject" Target="../embeddings/oleObject52.bin"/><Relationship Id="rId12" Type="http://schemas.openxmlformats.org/officeDocument/2006/relationships/image" Target="../media/image22.wmf"/><Relationship Id="rId17" Type="http://schemas.openxmlformats.org/officeDocument/2006/relationships/oleObject" Target="../embeddings/oleObject5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5.wmf"/><Relationship Id="rId20" Type="http://schemas.openxmlformats.org/officeDocument/2006/relationships/image" Target="../media/image37.wmf"/><Relationship Id="rId1" Type="http://schemas.openxmlformats.org/officeDocument/2006/relationships/vmlDrawing" Target="../drawings/vmlDrawing7.v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54.bin"/><Relationship Id="rId5" Type="http://schemas.openxmlformats.org/officeDocument/2006/relationships/oleObject" Target="../embeddings/oleObject51.bin"/><Relationship Id="rId15" Type="http://schemas.openxmlformats.org/officeDocument/2006/relationships/oleObject" Target="../embeddings/oleObject56.bin"/><Relationship Id="rId10" Type="http://schemas.openxmlformats.org/officeDocument/2006/relationships/image" Target="../media/image21.wmf"/><Relationship Id="rId19" Type="http://schemas.openxmlformats.org/officeDocument/2006/relationships/oleObject" Target="../embeddings/oleObject58.bin"/><Relationship Id="rId4" Type="http://schemas.openxmlformats.org/officeDocument/2006/relationships/image" Target="../media/image18.wmf"/><Relationship Id="rId9" Type="http://schemas.openxmlformats.org/officeDocument/2006/relationships/oleObject" Target="../embeddings/oleObject53.bin"/><Relationship Id="rId14" Type="http://schemas.openxmlformats.org/officeDocument/2006/relationships/image" Target="../media/image23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13" Type="http://schemas.openxmlformats.org/officeDocument/2006/relationships/oleObject" Target="../embeddings/oleObject64.bin"/><Relationship Id="rId18" Type="http://schemas.openxmlformats.org/officeDocument/2006/relationships/image" Target="../media/image36.wmf"/><Relationship Id="rId3" Type="http://schemas.openxmlformats.org/officeDocument/2006/relationships/oleObject" Target="../embeddings/oleObject59.bin"/><Relationship Id="rId21" Type="http://schemas.openxmlformats.org/officeDocument/2006/relationships/oleObject" Target="../embeddings/oleObject68.bin"/><Relationship Id="rId7" Type="http://schemas.openxmlformats.org/officeDocument/2006/relationships/oleObject" Target="../embeddings/oleObject61.bin"/><Relationship Id="rId12" Type="http://schemas.openxmlformats.org/officeDocument/2006/relationships/image" Target="../media/image22.wmf"/><Relationship Id="rId17" Type="http://schemas.openxmlformats.org/officeDocument/2006/relationships/oleObject" Target="../embeddings/oleObject6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5.wmf"/><Relationship Id="rId20" Type="http://schemas.openxmlformats.org/officeDocument/2006/relationships/image" Target="../media/image38.wmf"/><Relationship Id="rId1" Type="http://schemas.openxmlformats.org/officeDocument/2006/relationships/vmlDrawing" Target="../drawings/vmlDrawing8.v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63.bin"/><Relationship Id="rId5" Type="http://schemas.openxmlformats.org/officeDocument/2006/relationships/oleObject" Target="../embeddings/oleObject60.bin"/><Relationship Id="rId15" Type="http://schemas.openxmlformats.org/officeDocument/2006/relationships/oleObject" Target="../embeddings/oleObject65.bin"/><Relationship Id="rId10" Type="http://schemas.openxmlformats.org/officeDocument/2006/relationships/image" Target="../media/image21.wmf"/><Relationship Id="rId19" Type="http://schemas.openxmlformats.org/officeDocument/2006/relationships/oleObject" Target="../embeddings/oleObject67.bin"/><Relationship Id="rId4" Type="http://schemas.openxmlformats.org/officeDocument/2006/relationships/image" Target="../media/image18.wmf"/><Relationship Id="rId9" Type="http://schemas.openxmlformats.org/officeDocument/2006/relationships/oleObject" Target="../embeddings/oleObject62.bin"/><Relationship Id="rId14" Type="http://schemas.openxmlformats.org/officeDocument/2006/relationships/image" Target="../media/image23.wmf"/><Relationship Id="rId22" Type="http://schemas.openxmlformats.org/officeDocument/2006/relationships/image" Target="../media/image39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13" Type="http://schemas.openxmlformats.org/officeDocument/2006/relationships/oleObject" Target="../embeddings/oleObject74.bin"/><Relationship Id="rId18" Type="http://schemas.openxmlformats.org/officeDocument/2006/relationships/image" Target="../media/image36.wmf"/><Relationship Id="rId3" Type="http://schemas.openxmlformats.org/officeDocument/2006/relationships/oleObject" Target="../embeddings/oleObject69.bin"/><Relationship Id="rId21" Type="http://schemas.openxmlformats.org/officeDocument/2006/relationships/oleObject" Target="../embeddings/oleObject78.bin"/><Relationship Id="rId7" Type="http://schemas.openxmlformats.org/officeDocument/2006/relationships/oleObject" Target="../embeddings/oleObject71.bin"/><Relationship Id="rId12" Type="http://schemas.openxmlformats.org/officeDocument/2006/relationships/image" Target="../media/image22.wmf"/><Relationship Id="rId17" Type="http://schemas.openxmlformats.org/officeDocument/2006/relationships/oleObject" Target="../embeddings/oleObject7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5.wmf"/><Relationship Id="rId20" Type="http://schemas.openxmlformats.org/officeDocument/2006/relationships/image" Target="../media/image40.wmf"/><Relationship Id="rId1" Type="http://schemas.openxmlformats.org/officeDocument/2006/relationships/vmlDrawing" Target="../drawings/vmlDrawing9.v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73.bin"/><Relationship Id="rId5" Type="http://schemas.openxmlformats.org/officeDocument/2006/relationships/oleObject" Target="../embeddings/oleObject70.bin"/><Relationship Id="rId15" Type="http://schemas.openxmlformats.org/officeDocument/2006/relationships/oleObject" Target="../embeddings/oleObject75.bin"/><Relationship Id="rId10" Type="http://schemas.openxmlformats.org/officeDocument/2006/relationships/image" Target="../media/image21.wmf"/><Relationship Id="rId19" Type="http://schemas.openxmlformats.org/officeDocument/2006/relationships/oleObject" Target="../embeddings/oleObject77.bin"/><Relationship Id="rId4" Type="http://schemas.openxmlformats.org/officeDocument/2006/relationships/image" Target="../media/image18.wmf"/><Relationship Id="rId9" Type="http://schemas.openxmlformats.org/officeDocument/2006/relationships/oleObject" Target="../embeddings/oleObject72.bin"/><Relationship Id="rId14" Type="http://schemas.openxmlformats.org/officeDocument/2006/relationships/image" Target="../media/image23.wmf"/><Relationship Id="rId22" Type="http://schemas.openxmlformats.org/officeDocument/2006/relationships/image" Target="../media/image41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13" Type="http://schemas.openxmlformats.org/officeDocument/2006/relationships/oleObject" Target="../embeddings/oleObject84.bin"/><Relationship Id="rId18" Type="http://schemas.openxmlformats.org/officeDocument/2006/relationships/image" Target="../media/image44.wmf"/><Relationship Id="rId26" Type="http://schemas.openxmlformats.org/officeDocument/2006/relationships/oleObject" Target="../embeddings/oleObject91.bin"/><Relationship Id="rId3" Type="http://schemas.openxmlformats.org/officeDocument/2006/relationships/oleObject" Target="../embeddings/oleObject79.bin"/><Relationship Id="rId21" Type="http://schemas.openxmlformats.org/officeDocument/2006/relationships/oleObject" Target="../embeddings/oleObject88.bin"/><Relationship Id="rId7" Type="http://schemas.openxmlformats.org/officeDocument/2006/relationships/oleObject" Target="../embeddings/oleObject81.bin"/><Relationship Id="rId12" Type="http://schemas.openxmlformats.org/officeDocument/2006/relationships/image" Target="../media/image22.wmf"/><Relationship Id="rId17" Type="http://schemas.openxmlformats.org/officeDocument/2006/relationships/oleObject" Target="../embeddings/oleObject86.bin"/><Relationship Id="rId25" Type="http://schemas.openxmlformats.org/officeDocument/2006/relationships/image" Target="../media/image47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3.wmf"/><Relationship Id="rId20" Type="http://schemas.openxmlformats.org/officeDocument/2006/relationships/image" Target="../media/image45.wmf"/><Relationship Id="rId29" Type="http://schemas.openxmlformats.org/officeDocument/2006/relationships/image" Target="../media/image49.wmf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83.bin"/><Relationship Id="rId24" Type="http://schemas.openxmlformats.org/officeDocument/2006/relationships/oleObject" Target="../embeddings/oleObject90.bin"/><Relationship Id="rId5" Type="http://schemas.openxmlformats.org/officeDocument/2006/relationships/oleObject" Target="../embeddings/oleObject80.bin"/><Relationship Id="rId15" Type="http://schemas.openxmlformats.org/officeDocument/2006/relationships/oleObject" Target="../embeddings/oleObject85.bin"/><Relationship Id="rId23" Type="http://schemas.openxmlformats.org/officeDocument/2006/relationships/oleObject" Target="../embeddings/oleObject89.bin"/><Relationship Id="rId28" Type="http://schemas.openxmlformats.org/officeDocument/2006/relationships/oleObject" Target="../embeddings/oleObject92.bin"/><Relationship Id="rId10" Type="http://schemas.openxmlformats.org/officeDocument/2006/relationships/image" Target="../media/image21.wmf"/><Relationship Id="rId19" Type="http://schemas.openxmlformats.org/officeDocument/2006/relationships/oleObject" Target="../embeddings/oleObject87.bin"/><Relationship Id="rId4" Type="http://schemas.openxmlformats.org/officeDocument/2006/relationships/image" Target="../media/image18.wmf"/><Relationship Id="rId9" Type="http://schemas.openxmlformats.org/officeDocument/2006/relationships/oleObject" Target="../embeddings/oleObject82.bin"/><Relationship Id="rId14" Type="http://schemas.openxmlformats.org/officeDocument/2006/relationships/image" Target="../media/image23.wmf"/><Relationship Id="rId22" Type="http://schemas.openxmlformats.org/officeDocument/2006/relationships/image" Target="../media/image46.wmf"/><Relationship Id="rId27" Type="http://schemas.openxmlformats.org/officeDocument/2006/relationships/image" Target="../media/image48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3" Type="http://schemas.openxmlformats.org/officeDocument/2006/relationships/oleObject" Target="../embeddings/oleObject93.bin"/><Relationship Id="rId7" Type="http://schemas.openxmlformats.org/officeDocument/2006/relationships/oleObject" Target="../embeddings/oleObject9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51.wmf"/><Relationship Id="rId5" Type="http://schemas.openxmlformats.org/officeDocument/2006/relationships/oleObject" Target="../embeddings/oleObject94.bin"/><Relationship Id="rId10" Type="http://schemas.openxmlformats.org/officeDocument/2006/relationships/image" Target="../media/image53.wmf"/><Relationship Id="rId4" Type="http://schemas.openxmlformats.org/officeDocument/2006/relationships/image" Target="../media/image50.wmf"/><Relationship Id="rId9" Type="http://schemas.openxmlformats.org/officeDocument/2006/relationships/oleObject" Target="../embeddings/oleObject96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54.wmf"/><Relationship Id="rId4" Type="http://schemas.openxmlformats.org/officeDocument/2006/relationships/oleObject" Target="../embeddings/oleObject97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wmf"/><Relationship Id="rId3" Type="http://schemas.openxmlformats.org/officeDocument/2006/relationships/oleObject" Target="../embeddings/oleObject98.bin"/><Relationship Id="rId7" Type="http://schemas.openxmlformats.org/officeDocument/2006/relationships/oleObject" Target="../embeddings/oleObject100.bin"/><Relationship Id="rId12" Type="http://schemas.openxmlformats.org/officeDocument/2006/relationships/image" Target="../media/image6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57.wmf"/><Relationship Id="rId11" Type="http://schemas.openxmlformats.org/officeDocument/2006/relationships/oleObject" Target="../embeddings/oleObject102.bin"/><Relationship Id="rId5" Type="http://schemas.openxmlformats.org/officeDocument/2006/relationships/oleObject" Target="../embeddings/oleObject99.bin"/><Relationship Id="rId10" Type="http://schemas.openxmlformats.org/officeDocument/2006/relationships/image" Target="../media/image59.wmf"/><Relationship Id="rId4" Type="http://schemas.openxmlformats.org/officeDocument/2006/relationships/image" Target="../media/image56.wmf"/><Relationship Id="rId9" Type="http://schemas.openxmlformats.org/officeDocument/2006/relationships/oleObject" Target="../embeddings/oleObject101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wmf"/><Relationship Id="rId13" Type="http://schemas.openxmlformats.org/officeDocument/2006/relationships/oleObject" Target="../embeddings/oleObject108.bin"/><Relationship Id="rId3" Type="http://schemas.openxmlformats.org/officeDocument/2006/relationships/oleObject" Target="../embeddings/oleObject103.bin"/><Relationship Id="rId7" Type="http://schemas.openxmlformats.org/officeDocument/2006/relationships/oleObject" Target="../embeddings/oleObject105.bin"/><Relationship Id="rId12" Type="http://schemas.openxmlformats.org/officeDocument/2006/relationships/image" Target="../media/image6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107.bin"/><Relationship Id="rId5" Type="http://schemas.openxmlformats.org/officeDocument/2006/relationships/oleObject" Target="../embeddings/oleObject104.bin"/><Relationship Id="rId10" Type="http://schemas.openxmlformats.org/officeDocument/2006/relationships/image" Target="../media/image64.wmf"/><Relationship Id="rId4" Type="http://schemas.openxmlformats.org/officeDocument/2006/relationships/image" Target="../media/image61.wmf"/><Relationship Id="rId9" Type="http://schemas.openxmlformats.org/officeDocument/2006/relationships/oleObject" Target="../embeddings/oleObject106.bin"/><Relationship Id="rId14" Type="http://schemas.openxmlformats.org/officeDocument/2006/relationships/image" Target="../media/image66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wmf"/><Relationship Id="rId3" Type="http://schemas.openxmlformats.org/officeDocument/2006/relationships/oleObject" Target="../embeddings/oleObject109.bin"/><Relationship Id="rId7" Type="http://schemas.openxmlformats.org/officeDocument/2006/relationships/oleObject" Target="../embeddings/oleObject1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68.wmf"/><Relationship Id="rId5" Type="http://schemas.openxmlformats.org/officeDocument/2006/relationships/oleObject" Target="../embeddings/oleObject110.bin"/><Relationship Id="rId10" Type="http://schemas.openxmlformats.org/officeDocument/2006/relationships/image" Target="../media/image70.wmf"/><Relationship Id="rId4" Type="http://schemas.openxmlformats.org/officeDocument/2006/relationships/image" Target="../media/image67.wmf"/><Relationship Id="rId9" Type="http://schemas.openxmlformats.org/officeDocument/2006/relationships/oleObject" Target="../embeddings/oleObject112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wmf"/><Relationship Id="rId13" Type="http://schemas.openxmlformats.org/officeDocument/2006/relationships/oleObject" Target="../embeddings/oleObject118.bin"/><Relationship Id="rId3" Type="http://schemas.openxmlformats.org/officeDocument/2006/relationships/oleObject" Target="../embeddings/oleObject113.bin"/><Relationship Id="rId7" Type="http://schemas.openxmlformats.org/officeDocument/2006/relationships/oleObject" Target="../embeddings/oleObject115.bin"/><Relationship Id="rId12" Type="http://schemas.openxmlformats.org/officeDocument/2006/relationships/image" Target="../media/image7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72.wmf"/><Relationship Id="rId11" Type="http://schemas.openxmlformats.org/officeDocument/2006/relationships/oleObject" Target="../embeddings/oleObject117.bin"/><Relationship Id="rId5" Type="http://schemas.openxmlformats.org/officeDocument/2006/relationships/oleObject" Target="../embeddings/oleObject114.bin"/><Relationship Id="rId10" Type="http://schemas.openxmlformats.org/officeDocument/2006/relationships/image" Target="../media/image74.wmf"/><Relationship Id="rId4" Type="http://schemas.openxmlformats.org/officeDocument/2006/relationships/image" Target="../media/image71.wmf"/><Relationship Id="rId9" Type="http://schemas.openxmlformats.org/officeDocument/2006/relationships/oleObject" Target="../embeddings/oleObject116.bin"/><Relationship Id="rId14" Type="http://schemas.openxmlformats.org/officeDocument/2006/relationships/image" Target="../media/image76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wmf"/><Relationship Id="rId3" Type="http://schemas.openxmlformats.org/officeDocument/2006/relationships/oleObject" Target="../embeddings/oleObject119.bin"/><Relationship Id="rId7" Type="http://schemas.openxmlformats.org/officeDocument/2006/relationships/oleObject" Target="../embeddings/oleObject1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78.wmf"/><Relationship Id="rId5" Type="http://schemas.openxmlformats.org/officeDocument/2006/relationships/oleObject" Target="../embeddings/oleObject120.bin"/><Relationship Id="rId4" Type="http://schemas.openxmlformats.org/officeDocument/2006/relationships/image" Target="../media/image77.w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80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jianli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shouchaobao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4.png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oleObject" Target="../embeddings/oleObject9.bin"/><Relationship Id="rId3" Type="http://schemas.openxmlformats.org/officeDocument/2006/relationships/image" Target="../media/image4.png"/><Relationship Id="rId7" Type="http://schemas.openxmlformats.org/officeDocument/2006/relationships/image" Target="../media/image6.wmf"/><Relationship Id="rId12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9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8.wmf"/><Relationship Id="rId5" Type="http://schemas.openxmlformats.org/officeDocument/2006/relationships/image" Target="../media/image5.wmf"/><Relationship Id="rId15" Type="http://schemas.openxmlformats.org/officeDocument/2006/relationships/oleObject" Target="../embeddings/oleObject11.bin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4.bin"/><Relationship Id="rId9" Type="http://schemas.openxmlformats.org/officeDocument/2006/relationships/image" Target="../media/image7.wmf"/><Relationship Id="rId14" Type="http://schemas.openxmlformats.org/officeDocument/2006/relationships/oleObject" Target="../embeddings/oleObject10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17.bin"/><Relationship Id="rId18" Type="http://schemas.openxmlformats.org/officeDocument/2006/relationships/image" Target="../media/image17.wmf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4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6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16.bin"/><Relationship Id="rId5" Type="http://schemas.openxmlformats.org/officeDocument/2006/relationships/oleObject" Target="../embeddings/oleObject13.bin"/><Relationship Id="rId15" Type="http://schemas.openxmlformats.org/officeDocument/2006/relationships/oleObject" Target="../embeddings/oleObject18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15.bin"/><Relationship Id="rId14" Type="http://schemas.openxmlformats.org/officeDocument/2006/relationships/image" Target="../media/image15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13" Type="http://schemas.openxmlformats.org/officeDocument/2006/relationships/oleObject" Target="../embeddings/oleObject25.bin"/><Relationship Id="rId18" Type="http://schemas.openxmlformats.org/officeDocument/2006/relationships/image" Target="../media/image25.wmf"/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2.bin"/><Relationship Id="rId12" Type="http://schemas.openxmlformats.org/officeDocument/2006/relationships/image" Target="../media/image22.wmf"/><Relationship Id="rId17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4.wmf"/><Relationship Id="rId20" Type="http://schemas.openxmlformats.org/officeDocument/2006/relationships/image" Target="../media/image26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24.bin"/><Relationship Id="rId5" Type="http://schemas.openxmlformats.org/officeDocument/2006/relationships/oleObject" Target="../embeddings/oleObject21.bin"/><Relationship Id="rId15" Type="http://schemas.openxmlformats.org/officeDocument/2006/relationships/oleObject" Target="../embeddings/oleObject26.bin"/><Relationship Id="rId10" Type="http://schemas.openxmlformats.org/officeDocument/2006/relationships/image" Target="../media/image21.wmf"/><Relationship Id="rId19" Type="http://schemas.openxmlformats.org/officeDocument/2006/relationships/oleObject" Target="../embeddings/oleObject28.bin"/><Relationship Id="rId4" Type="http://schemas.openxmlformats.org/officeDocument/2006/relationships/image" Target="../media/image18.wmf"/><Relationship Id="rId9" Type="http://schemas.openxmlformats.org/officeDocument/2006/relationships/oleObject" Target="../embeddings/oleObject23.bin"/><Relationship Id="rId14" Type="http://schemas.openxmlformats.org/officeDocument/2006/relationships/image" Target="../media/image23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oleObject" Target="../embeddings/oleObject34.bin"/><Relationship Id="rId18" Type="http://schemas.openxmlformats.org/officeDocument/2006/relationships/image" Target="../media/image29.wmf"/><Relationship Id="rId3" Type="http://schemas.openxmlformats.org/officeDocument/2006/relationships/oleObject" Target="../embeddings/oleObject29.bin"/><Relationship Id="rId21" Type="http://schemas.openxmlformats.org/officeDocument/2006/relationships/oleObject" Target="../embeddings/oleObject38.bin"/><Relationship Id="rId7" Type="http://schemas.openxmlformats.org/officeDocument/2006/relationships/oleObject" Target="../embeddings/oleObject31.bin"/><Relationship Id="rId12" Type="http://schemas.openxmlformats.org/officeDocument/2006/relationships/image" Target="../media/image22.wmf"/><Relationship Id="rId17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8.wmf"/><Relationship Id="rId20" Type="http://schemas.openxmlformats.org/officeDocument/2006/relationships/image" Target="../media/image30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33.bin"/><Relationship Id="rId5" Type="http://schemas.openxmlformats.org/officeDocument/2006/relationships/oleObject" Target="../embeddings/oleObject30.bin"/><Relationship Id="rId15" Type="http://schemas.openxmlformats.org/officeDocument/2006/relationships/oleObject" Target="../embeddings/oleObject35.bin"/><Relationship Id="rId10" Type="http://schemas.openxmlformats.org/officeDocument/2006/relationships/image" Target="../media/image21.wmf"/><Relationship Id="rId19" Type="http://schemas.openxmlformats.org/officeDocument/2006/relationships/oleObject" Target="../embeddings/oleObject37.bin"/><Relationship Id="rId4" Type="http://schemas.openxmlformats.org/officeDocument/2006/relationships/image" Target="../media/image18.wmf"/><Relationship Id="rId9" Type="http://schemas.openxmlformats.org/officeDocument/2006/relationships/oleObject" Target="../embeddings/oleObject32.bin"/><Relationship Id="rId14" Type="http://schemas.openxmlformats.org/officeDocument/2006/relationships/image" Target="../media/image23.wmf"/><Relationship Id="rId22" Type="http://schemas.openxmlformats.org/officeDocument/2006/relationships/image" Target="../media/image31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oleObject" Target="../embeddings/oleObject44.bin"/><Relationship Id="rId18" Type="http://schemas.openxmlformats.org/officeDocument/2006/relationships/image" Target="../media/image29.wmf"/><Relationship Id="rId3" Type="http://schemas.openxmlformats.org/officeDocument/2006/relationships/oleObject" Target="../embeddings/oleObject39.bin"/><Relationship Id="rId21" Type="http://schemas.openxmlformats.org/officeDocument/2006/relationships/oleObject" Target="../embeddings/oleObject48.bin"/><Relationship Id="rId7" Type="http://schemas.openxmlformats.org/officeDocument/2006/relationships/oleObject" Target="../embeddings/oleObject41.bin"/><Relationship Id="rId12" Type="http://schemas.openxmlformats.org/officeDocument/2006/relationships/image" Target="../media/image22.wmf"/><Relationship Id="rId17" Type="http://schemas.openxmlformats.org/officeDocument/2006/relationships/oleObject" Target="../embeddings/oleObject4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8.wmf"/><Relationship Id="rId20" Type="http://schemas.openxmlformats.org/officeDocument/2006/relationships/image" Target="../media/image30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43.bin"/><Relationship Id="rId24" Type="http://schemas.openxmlformats.org/officeDocument/2006/relationships/image" Target="../media/image33.wmf"/><Relationship Id="rId5" Type="http://schemas.openxmlformats.org/officeDocument/2006/relationships/oleObject" Target="../embeddings/oleObject40.bin"/><Relationship Id="rId15" Type="http://schemas.openxmlformats.org/officeDocument/2006/relationships/oleObject" Target="../embeddings/oleObject45.bin"/><Relationship Id="rId23" Type="http://schemas.openxmlformats.org/officeDocument/2006/relationships/oleObject" Target="../embeddings/oleObject49.bin"/><Relationship Id="rId10" Type="http://schemas.openxmlformats.org/officeDocument/2006/relationships/image" Target="../media/image21.wmf"/><Relationship Id="rId19" Type="http://schemas.openxmlformats.org/officeDocument/2006/relationships/oleObject" Target="../embeddings/oleObject47.bin"/><Relationship Id="rId4" Type="http://schemas.openxmlformats.org/officeDocument/2006/relationships/image" Target="../media/image18.wmf"/><Relationship Id="rId9" Type="http://schemas.openxmlformats.org/officeDocument/2006/relationships/oleObject" Target="../embeddings/oleObject42.bin"/><Relationship Id="rId14" Type="http://schemas.openxmlformats.org/officeDocument/2006/relationships/image" Target="../media/image23.wmf"/><Relationship Id="rId22" Type="http://schemas.openxmlformats.org/officeDocument/2006/relationships/image" Target="../media/image3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0" y="789475"/>
            <a:ext cx="9144000" cy="187224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30000"/>
              </a:spcBef>
            </a:pPr>
            <a:r>
              <a:rPr lang="zh-CN" altLang="en-US" sz="2400" noProof="1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400" noProof="1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28</a:t>
            </a:r>
            <a:r>
              <a:rPr lang="zh-CN" altLang="en-US" sz="2400" noProof="1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章 </a:t>
            </a:r>
            <a:r>
              <a:rPr lang="zh-CN" altLang="en-US" sz="2400" noProof="1">
                <a:latin typeface="楷体" pitchFamily="49" charset="-122"/>
                <a:ea typeface="楷体" pitchFamily="49" charset="-122"/>
                <a:cs typeface="Times New Roman" panose="02020603050405020304" pitchFamily="18" charset="0"/>
                <a:sym typeface="+mn-ea"/>
              </a:rPr>
              <a:t>锐</a:t>
            </a:r>
            <a:r>
              <a:rPr lang="zh-CN" altLang="en-US" sz="2400" noProof="1">
                <a:latin typeface="楷体" pitchFamily="49" charset="-122"/>
                <a:ea typeface="楷体" pitchFamily="49" charset="-122"/>
                <a:cs typeface="Times New Roman" panose="02020603050405020304" pitchFamily="18" charset="0"/>
                <a:sym typeface="+mn-ea"/>
              </a:rPr>
              <a:t>角三角</a:t>
            </a:r>
            <a:r>
              <a:rPr lang="zh-CN" altLang="en-US" sz="2400" noProof="1">
                <a:latin typeface="楷体" pitchFamily="49" charset="-122"/>
                <a:ea typeface="楷体" pitchFamily="49" charset="-122"/>
                <a:cs typeface="Times New Roman" panose="02020603050405020304" pitchFamily="18" charset="0"/>
                <a:sym typeface="+mn-ea"/>
              </a:rPr>
              <a:t>函</a:t>
            </a:r>
            <a:r>
              <a:rPr lang="zh-CN" altLang="en-US" sz="2400" noProof="1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  <a:sym typeface="+mn-ea"/>
              </a:rPr>
              <a:t>数</a:t>
            </a:r>
            <a:endParaRPr lang="en-US" altLang="zh-CN" sz="2400" noProof="1" smtClean="0">
              <a:latin typeface="楷体" pitchFamily="49" charset="-122"/>
              <a:ea typeface="楷体" pitchFamily="49" charset="-122"/>
              <a:cs typeface="Times New Roman" panose="02020603050405020304" pitchFamily="18" charset="0"/>
              <a:sym typeface="+mn-ea"/>
            </a:endParaRPr>
          </a:p>
          <a:p>
            <a:pPr algn="ctr">
              <a:lnSpc>
                <a:spcPct val="150000"/>
              </a:lnSpc>
              <a:spcBef>
                <a:spcPct val="30000"/>
              </a:spcBef>
            </a:pPr>
            <a:r>
              <a:rPr lang="zh-CN" altLang="en-US" sz="5000" b="1" noProof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解</a:t>
            </a:r>
            <a:r>
              <a:rPr lang="zh-CN" altLang="en-US" sz="5000" b="1" noProof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直角三角形</a:t>
            </a:r>
            <a:endParaRPr lang="en-US" altLang="zh-CN" sz="3600" b="1" noProof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4281391"/>
            <a:ext cx="9144000" cy="407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0681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圆角矩形 31"/>
          <p:cNvSpPr>
            <a:spLocks noChangeArrowheads="1"/>
          </p:cNvSpPr>
          <p:nvPr/>
        </p:nvSpPr>
        <p:spPr bwMode="auto">
          <a:xfrm>
            <a:off x="1143001" y="1"/>
            <a:ext cx="1321594" cy="469106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>
            <a:solidFill>
              <a:srgbClr val="0099FF"/>
            </a:solidFill>
            <a:round/>
            <a:headEnd/>
            <a:tailEnd/>
          </a:ln>
        </p:spPr>
        <p:txBody>
          <a:bodyPr lIns="68580" tIns="34290" rIns="68580" bIns="34290"/>
          <a:lstStyle/>
          <a:p>
            <a:pPr algn="ctr"/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习题精讲</a:t>
            </a:r>
          </a:p>
        </p:txBody>
      </p:sp>
      <p:grpSp>
        <p:nvGrpSpPr>
          <p:cNvPr id="13315" name="组合 6147"/>
          <p:cNvGrpSpPr>
            <a:grpSpLocks/>
          </p:cNvGrpSpPr>
          <p:nvPr/>
        </p:nvGrpSpPr>
        <p:grpSpPr bwMode="auto">
          <a:xfrm>
            <a:off x="1387082" y="357189"/>
            <a:ext cx="4911521" cy="668002"/>
            <a:chOff x="0" y="0"/>
            <a:chExt cx="10318" cy="1399"/>
          </a:xfrm>
        </p:grpSpPr>
        <p:sp>
          <p:nvSpPr>
            <p:cNvPr id="13316" name="矩形 7"/>
            <p:cNvSpPr>
              <a:spLocks noChangeArrowheads="1"/>
            </p:cNvSpPr>
            <p:nvPr/>
          </p:nvSpPr>
          <p:spPr bwMode="auto">
            <a:xfrm>
              <a:off x="882" y="0"/>
              <a:ext cx="2634" cy="1200"/>
            </a:xfrm>
            <a:custGeom>
              <a:avLst/>
              <a:gdLst>
                <a:gd name="T0" fmla="*/ 0 w 2520280"/>
                <a:gd name="T1" fmla="*/ 1872208 h 1872208"/>
                <a:gd name="T2" fmla="*/ 2520280 w 2520280"/>
                <a:gd name="T3" fmla="*/ 1872208 h 1872208"/>
                <a:gd name="T4" fmla="*/ 0 w 2520280"/>
                <a:gd name="T5" fmla="*/ 1872208 h 1872208"/>
                <a:gd name="T6" fmla="*/ 0 w 2520280"/>
                <a:gd name="T7" fmla="*/ 0 h 1872208"/>
                <a:gd name="T8" fmla="*/ 916 w 2520280"/>
                <a:gd name="T9" fmla="*/ 0 h 1872208"/>
                <a:gd name="T10" fmla="*/ 0 w 2520280"/>
                <a:gd name="T11" fmla="*/ 0 h 1872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DDDDD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17" name="任意多边形 16"/>
            <p:cNvSpPr>
              <a:spLocks noChangeArrowheads="1"/>
            </p:cNvSpPr>
            <p:nvPr/>
          </p:nvSpPr>
          <p:spPr bwMode="auto">
            <a:xfrm>
              <a:off x="0" y="454"/>
              <a:ext cx="826" cy="760"/>
            </a:xfrm>
            <a:custGeom>
              <a:avLst/>
              <a:gdLst>
                <a:gd name="T0" fmla="*/ 0 w 696310"/>
                <a:gd name="T1" fmla="*/ 0 h 696310"/>
                <a:gd name="T2" fmla="*/ 459827 w 696310"/>
                <a:gd name="T3" fmla="*/ 0 h 696310"/>
                <a:gd name="T4" fmla="*/ 459827 w 696310"/>
                <a:gd name="T5" fmla="*/ 236483 h 696310"/>
                <a:gd name="T6" fmla="*/ 696310 w 696310"/>
                <a:gd name="T7" fmla="*/ 236483 h 696310"/>
                <a:gd name="T8" fmla="*/ 696310 w 696310"/>
                <a:gd name="T9" fmla="*/ 696310 h 696310"/>
                <a:gd name="T10" fmla="*/ 0 w 696310"/>
                <a:gd name="T11" fmla="*/ 696310 h 696310"/>
                <a:gd name="T12" fmla="*/ 0 w 696310"/>
                <a:gd name="T13" fmla="*/ 0 h 696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18" name="矩形 17"/>
            <p:cNvSpPr>
              <a:spLocks noChangeArrowheads="1"/>
            </p:cNvSpPr>
            <p:nvPr/>
          </p:nvSpPr>
          <p:spPr bwMode="auto"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215900" rIns="179705" bIns="0" anchor="ctr"/>
            <a:lstStyle/>
            <a:p>
              <a:pPr algn="ctr"/>
              <a:endParaRPr lang="zh-CN" altLang="en-US" sz="30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319" name="文本框 6151"/>
            <p:cNvSpPr txBox="1">
              <a:spLocks noChangeArrowheads="1"/>
            </p:cNvSpPr>
            <p:nvPr/>
          </p:nvSpPr>
          <p:spPr bwMode="auto">
            <a:xfrm>
              <a:off x="878" y="432"/>
              <a:ext cx="9440" cy="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2400" b="1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已知一锐角和一边解直角三角形</a:t>
              </a:r>
            </a:p>
          </p:txBody>
        </p:sp>
      </p:grpSp>
      <p:sp>
        <p:nvSpPr>
          <p:cNvPr id="13320" name="文本框 22529"/>
          <p:cNvSpPr txBox="1">
            <a:spLocks noChangeArrowheads="1"/>
          </p:cNvSpPr>
          <p:nvPr/>
        </p:nvSpPr>
        <p:spPr bwMode="auto">
          <a:xfrm>
            <a:off x="1601392" y="1040608"/>
            <a:ext cx="6103144" cy="122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10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变式</a:t>
            </a:r>
            <a:r>
              <a:rPr lang="en-US" altLang="zh-CN" sz="210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 </a:t>
            </a:r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</a:rPr>
              <a:t>在Rt△</a:t>
            </a:r>
            <a:r>
              <a:rPr lang="zh-CN" altLang="en-US" sz="2100" i="1">
                <a:latin typeface="Times New Roman" panose="02020603050405020304" pitchFamily="18" charset="0"/>
                <a:ea typeface="黑体" panose="02010609060101010101" pitchFamily="49" charset="-122"/>
              </a:rPr>
              <a:t>ABC</a:t>
            </a:r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</a:rPr>
              <a:t>中，∠</a:t>
            </a:r>
            <a:r>
              <a:rPr lang="zh-CN" altLang="en-US" sz="2100" i="1">
                <a:latin typeface="Times New Roman" panose="02020603050405020304" pitchFamily="18" charset="0"/>
                <a:ea typeface="黑体" panose="02010609060101010101" pitchFamily="49" charset="-122"/>
              </a:rPr>
              <a:t>C </a:t>
            </a:r>
            <a:r>
              <a:rPr lang="en-US" altLang="zh-CN" sz="2100"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</a:rPr>
              <a:t>90°，        分别是</a:t>
            </a:r>
          </a:p>
          <a:p>
            <a:pPr>
              <a:lnSpc>
                <a:spcPts val="3000"/>
              </a:lnSpc>
            </a:pPr>
            <a:r>
              <a:rPr lang="en-US" altLang="zh-CN" sz="2100">
                <a:latin typeface="Times New Roman" panose="02020603050405020304" pitchFamily="18" charset="0"/>
                <a:ea typeface="黑体" panose="02010609060101010101" pitchFamily="49" charset="-122"/>
              </a:rPr>
              <a:t>                           </a:t>
            </a:r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</a:rPr>
              <a:t>的对边，已知                               ，</a:t>
            </a:r>
          </a:p>
          <a:p>
            <a:pPr>
              <a:lnSpc>
                <a:spcPts val="3000"/>
              </a:lnSpc>
            </a:pPr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</a:rPr>
              <a:t>解这个直角三角形</a:t>
            </a:r>
            <a:r>
              <a:rPr lang="en-US" altLang="zh-CN" sz="210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1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13321" name="对象 1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5582841" y="1057277"/>
          <a:ext cx="738188" cy="3940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8" r:id="rId3" imgW="380880" imgH="203040" progId="Equation.KSEE3">
                  <p:embed/>
                </p:oleObj>
              </mc:Choice>
              <mc:Fallback>
                <p:oleObj r:id="rId3" imgW="380880" imgH="20304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2841" y="1057277"/>
                        <a:ext cx="738188" cy="3940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2" name="对象 2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1658544" y="1451374"/>
          <a:ext cx="1731169" cy="439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9" r:id="rId5" imgW="799920" imgH="203040" progId="Equation.KSEE3">
                  <p:embed/>
                </p:oleObj>
              </mc:Choice>
              <mc:Fallback>
                <p:oleObj r:id="rId5" imgW="799920" imgH="20304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8544" y="1451374"/>
                        <a:ext cx="1731169" cy="4393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3" name="对象 3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5104210" y="1451375"/>
          <a:ext cx="1962150" cy="4595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0" r:id="rId7" imgW="977760" imgH="228600" progId="Equation.KSEE3">
                  <p:embed/>
                </p:oleObj>
              </mc:Choice>
              <mc:Fallback>
                <p:oleObj r:id="rId7" imgW="977760" imgH="22860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4210" y="1451375"/>
                        <a:ext cx="1962150" cy="4595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5757388" y="1933099"/>
            <a:ext cx="2270522" cy="2658666"/>
            <a:chOff x="9689" y="4059"/>
            <a:chExt cx="4768" cy="5583"/>
          </a:xfrm>
        </p:grpSpPr>
        <p:graphicFrame>
          <p:nvGraphicFramePr>
            <p:cNvPr id="13325" name="对象 13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11778" y="8915"/>
            <a:ext cx="660" cy="7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91" r:id="rId9" imgW="126720" imgH="139680" progId="Equation.KSEE3">
                    <p:embed/>
                  </p:oleObj>
                </mc:Choice>
                <mc:Fallback>
                  <p:oleObj r:id="rId9" imgW="126720" imgH="1396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778" y="8915"/>
                          <a:ext cx="660" cy="72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3326" name="组合 6"/>
            <p:cNvGrpSpPr>
              <a:grpSpLocks/>
            </p:cNvGrpSpPr>
            <p:nvPr/>
          </p:nvGrpSpPr>
          <p:grpSpPr bwMode="auto">
            <a:xfrm>
              <a:off x="9689" y="4059"/>
              <a:ext cx="4768" cy="5529"/>
              <a:chOff x="9271" y="4737"/>
              <a:chExt cx="4769" cy="5531"/>
            </a:xfrm>
          </p:grpSpPr>
          <p:sp>
            <p:nvSpPr>
              <p:cNvPr id="5" name="直角三角形 4"/>
              <p:cNvSpPr/>
              <p:nvPr/>
            </p:nvSpPr>
            <p:spPr>
              <a:xfrm>
                <a:off x="10185" y="5076"/>
                <a:ext cx="3176" cy="4520"/>
              </a:xfrm>
              <a:prstGeom prst="rtTriangl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noProof="1"/>
              </a:p>
            </p:txBody>
          </p:sp>
          <p:sp>
            <p:nvSpPr>
              <p:cNvPr id="13328" name="文本框 22541"/>
              <p:cNvSpPr txBox="1">
                <a:spLocks noChangeArrowheads="1"/>
              </p:cNvSpPr>
              <p:nvPr/>
            </p:nvSpPr>
            <p:spPr bwMode="auto">
              <a:xfrm>
                <a:off x="9271" y="9254"/>
                <a:ext cx="680" cy="8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i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C</a:t>
                </a:r>
              </a:p>
            </p:txBody>
          </p:sp>
          <p:sp>
            <p:nvSpPr>
              <p:cNvPr id="13329" name="文本框 22540"/>
              <p:cNvSpPr txBox="1">
                <a:spLocks noChangeArrowheads="1"/>
              </p:cNvSpPr>
              <p:nvPr/>
            </p:nvSpPr>
            <p:spPr bwMode="auto">
              <a:xfrm>
                <a:off x="13360" y="9395"/>
                <a:ext cx="680" cy="8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i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B</a:t>
                </a:r>
              </a:p>
            </p:txBody>
          </p:sp>
          <p:sp>
            <p:nvSpPr>
              <p:cNvPr id="13330" name="文本框 22539"/>
              <p:cNvSpPr txBox="1">
                <a:spLocks noChangeArrowheads="1"/>
              </p:cNvSpPr>
              <p:nvPr/>
            </p:nvSpPr>
            <p:spPr bwMode="auto">
              <a:xfrm>
                <a:off x="9321" y="4737"/>
                <a:ext cx="680" cy="8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i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A</a:t>
                </a:r>
              </a:p>
            </p:txBody>
          </p:sp>
          <p:sp>
            <p:nvSpPr>
              <p:cNvPr id="13331" name="Freeform 16"/>
              <p:cNvSpPr>
                <a:spLocks noChangeArrowheads="1"/>
              </p:cNvSpPr>
              <p:nvPr/>
            </p:nvSpPr>
            <p:spPr bwMode="auto">
              <a:xfrm>
                <a:off x="10184" y="9394"/>
                <a:ext cx="225" cy="170"/>
              </a:xfrm>
              <a:custGeom>
                <a:avLst/>
                <a:gdLst>
                  <a:gd name="T0" fmla="*/ 0 w 90"/>
                  <a:gd name="T1" fmla="*/ 0 h 91"/>
                  <a:gd name="T2" fmla="*/ 90 w 90"/>
                  <a:gd name="T3" fmla="*/ 0 h 91"/>
                  <a:gd name="T4" fmla="*/ 90 w 90"/>
                  <a:gd name="T5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0" h="91">
                    <a:moveTo>
                      <a:pt x="0" y="0"/>
                    </a:moveTo>
                    <a:lnTo>
                      <a:pt x="90" y="0"/>
                    </a:lnTo>
                    <a:lnTo>
                      <a:pt x="90" y="91"/>
                    </a:ln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aphicFrame>
            <p:nvGraphicFramePr>
              <p:cNvPr id="13332" name="对象 14">
                <a:hlinkClick r:id="" action="ppaction://ole?verb=1"/>
              </p:cNvPr>
              <p:cNvGraphicFramePr>
                <a:graphicFrameLocks noChangeAspect="1"/>
              </p:cNvGraphicFramePr>
              <p:nvPr/>
            </p:nvGraphicFramePr>
            <p:xfrm>
              <a:off x="9322" y="7057"/>
              <a:ext cx="697" cy="97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192" r:id="rId11" imgW="126720" imgH="177480" progId="Equation.KSEE3">
                      <p:embed/>
                    </p:oleObj>
                  </mc:Choice>
                  <mc:Fallback>
                    <p:oleObj r:id="rId11" imgW="126720" imgH="177480" progId="Equation.KSEE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9322" y="7057"/>
                            <a:ext cx="697" cy="97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3333" name="对象 15">
                <a:hlinkClick r:id="" action="ppaction://ole?verb=1"/>
              </p:cNvPr>
              <p:cNvGraphicFramePr>
                <a:graphicFrameLocks noChangeAspect="1"/>
              </p:cNvGraphicFramePr>
              <p:nvPr/>
            </p:nvGraphicFramePr>
            <p:xfrm>
              <a:off x="12179" y="6950"/>
              <a:ext cx="628" cy="76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193" r:id="rId13" imgW="114120" imgH="139680" progId="Equation.KSEE3">
                      <p:embed/>
                    </p:oleObj>
                  </mc:Choice>
                  <mc:Fallback>
                    <p:oleObj r:id="rId13" imgW="114120" imgH="139680" progId="Equation.KSEE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2179" y="6950"/>
                            <a:ext cx="628" cy="76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14357" name="文本框 7"/>
          <p:cNvSpPr txBox="1">
            <a:spLocks noChangeArrowheads="1"/>
          </p:cNvSpPr>
          <p:nvPr/>
        </p:nvSpPr>
        <p:spPr bwMode="auto">
          <a:xfrm>
            <a:off x="1143001" y="2274095"/>
            <a:ext cx="142636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/>
              <a:t>解：</a:t>
            </a:r>
            <a:r>
              <a:rPr lang="zh-CN" altLang="en-US" sz="1500" b="1">
                <a:solidFill>
                  <a:srgbClr val="FF0000"/>
                </a:solidFill>
              </a:rPr>
              <a:t>方法一</a:t>
            </a:r>
          </a:p>
        </p:txBody>
      </p:sp>
      <p:graphicFrame>
        <p:nvGraphicFramePr>
          <p:cNvPr id="14358" name="对象 11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432451" y="2263381"/>
          <a:ext cx="3649265" cy="3738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4" r:id="rId15" imgW="1981080" imgH="203040" progId="Equation.KSEE3">
                  <p:embed/>
                </p:oleObj>
              </mc:Choice>
              <mc:Fallback>
                <p:oleObj r:id="rId15" imgW="1981080" imgH="20304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2451" y="2263381"/>
                        <a:ext cx="3649265" cy="3738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59" name="对象 12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141938" y="2847975"/>
          <a:ext cx="1629965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5" r:id="rId17" imgW="660240" imgH="177480" progId="Equation.KSEE3">
                  <p:embed/>
                </p:oleObj>
              </mc:Choice>
              <mc:Fallback>
                <p:oleObj r:id="rId17" imgW="660240" imgH="177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1938" y="2847975"/>
                        <a:ext cx="1629965" cy="438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60" name="对象 16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1781177" y="3586165"/>
          <a:ext cx="4062413" cy="5643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6" r:id="rId19" imgW="1828800" imgH="253800" progId="Equation.KSEE3">
                  <p:embed/>
                </p:oleObj>
              </mc:Choice>
              <mc:Fallback>
                <p:oleObj r:id="rId19" imgW="1828800" imgH="25380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1177" y="3586165"/>
                        <a:ext cx="4062413" cy="5643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719513" y="1871662"/>
            <a:ext cx="236220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1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∠A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en-US" altLang="zh-CN" sz="21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en-US" altLang="zh-CN" sz="21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c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）</a:t>
            </a:r>
            <a:endParaRPr lang="zh-CN" altLang="en-US" sz="2100"/>
          </a:p>
        </p:txBody>
      </p:sp>
    </p:spTree>
    <p:extLst>
      <p:ext uri="{BB962C8B-B14F-4D97-AF65-F5344CB8AC3E}">
        <p14:creationId xmlns:p14="http://schemas.microsoft.com/office/powerpoint/2010/main" val="930343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7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圆角矩形 31"/>
          <p:cNvSpPr>
            <a:spLocks noChangeArrowheads="1"/>
          </p:cNvSpPr>
          <p:nvPr/>
        </p:nvSpPr>
        <p:spPr bwMode="auto">
          <a:xfrm>
            <a:off x="1143001" y="1"/>
            <a:ext cx="1321594" cy="469106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>
            <a:solidFill>
              <a:srgbClr val="0099FF"/>
            </a:solidFill>
            <a:round/>
            <a:headEnd/>
            <a:tailEnd/>
          </a:ln>
        </p:spPr>
        <p:txBody>
          <a:bodyPr lIns="68580" tIns="34290" rIns="68580" bIns="34290"/>
          <a:lstStyle/>
          <a:p>
            <a:pPr algn="ctr"/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习题精讲</a:t>
            </a:r>
          </a:p>
        </p:txBody>
      </p:sp>
      <p:grpSp>
        <p:nvGrpSpPr>
          <p:cNvPr id="14339" name="组合 6147"/>
          <p:cNvGrpSpPr>
            <a:grpSpLocks/>
          </p:cNvGrpSpPr>
          <p:nvPr/>
        </p:nvGrpSpPr>
        <p:grpSpPr bwMode="auto">
          <a:xfrm>
            <a:off x="1387082" y="357189"/>
            <a:ext cx="4911521" cy="668002"/>
            <a:chOff x="0" y="0"/>
            <a:chExt cx="10318" cy="1399"/>
          </a:xfrm>
        </p:grpSpPr>
        <p:sp>
          <p:nvSpPr>
            <p:cNvPr id="14340" name="矩形 7"/>
            <p:cNvSpPr>
              <a:spLocks noChangeArrowheads="1"/>
            </p:cNvSpPr>
            <p:nvPr/>
          </p:nvSpPr>
          <p:spPr bwMode="auto">
            <a:xfrm>
              <a:off x="882" y="0"/>
              <a:ext cx="2634" cy="1200"/>
            </a:xfrm>
            <a:custGeom>
              <a:avLst/>
              <a:gdLst>
                <a:gd name="T0" fmla="*/ 0 w 2520280"/>
                <a:gd name="T1" fmla="*/ 1872208 h 1872208"/>
                <a:gd name="T2" fmla="*/ 2520280 w 2520280"/>
                <a:gd name="T3" fmla="*/ 1872208 h 1872208"/>
                <a:gd name="T4" fmla="*/ 0 w 2520280"/>
                <a:gd name="T5" fmla="*/ 1872208 h 1872208"/>
                <a:gd name="T6" fmla="*/ 0 w 2520280"/>
                <a:gd name="T7" fmla="*/ 0 h 1872208"/>
                <a:gd name="T8" fmla="*/ 916 w 2520280"/>
                <a:gd name="T9" fmla="*/ 0 h 1872208"/>
                <a:gd name="T10" fmla="*/ 0 w 2520280"/>
                <a:gd name="T11" fmla="*/ 0 h 1872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DDDDD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1" name="任意多边形 16"/>
            <p:cNvSpPr>
              <a:spLocks noChangeArrowheads="1"/>
            </p:cNvSpPr>
            <p:nvPr/>
          </p:nvSpPr>
          <p:spPr bwMode="auto">
            <a:xfrm>
              <a:off x="0" y="454"/>
              <a:ext cx="826" cy="760"/>
            </a:xfrm>
            <a:custGeom>
              <a:avLst/>
              <a:gdLst>
                <a:gd name="T0" fmla="*/ 0 w 696310"/>
                <a:gd name="T1" fmla="*/ 0 h 696310"/>
                <a:gd name="T2" fmla="*/ 459827 w 696310"/>
                <a:gd name="T3" fmla="*/ 0 h 696310"/>
                <a:gd name="T4" fmla="*/ 459827 w 696310"/>
                <a:gd name="T5" fmla="*/ 236483 h 696310"/>
                <a:gd name="T6" fmla="*/ 696310 w 696310"/>
                <a:gd name="T7" fmla="*/ 236483 h 696310"/>
                <a:gd name="T8" fmla="*/ 696310 w 696310"/>
                <a:gd name="T9" fmla="*/ 696310 h 696310"/>
                <a:gd name="T10" fmla="*/ 0 w 696310"/>
                <a:gd name="T11" fmla="*/ 696310 h 696310"/>
                <a:gd name="T12" fmla="*/ 0 w 696310"/>
                <a:gd name="T13" fmla="*/ 0 h 696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2" name="矩形 17"/>
            <p:cNvSpPr>
              <a:spLocks noChangeArrowheads="1"/>
            </p:cNvSpPr>
            <p:nvPr/>
          </p:nvSpPr>
          <p:spPr bwMode="auto"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215900" rIns="179705" bIns="0" anchor="ctr"/>
            <a:lstStyle/>
            <a:p>
              <a:pPr algn="ctr"/>
              <a:endParaRPr lang="zh-CN" altLang="en-US" sz="30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343" name="文本框 6151"/>
            <p:cNvSpPr txBox="1">
              <a:spLocks noChangeArrowheads="1"/>
            </p:cNvSpPr>
            <p:nvPr/>
          </p:nvSpPr>
          <p:spPr bwMode="auto">
            <a:xfrm>
              <a:off x="878" y="432"/>
              <a:ext cx="9440" cy="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2400" b="1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已知一锐角和一边解直角三角形</a:t>
              </a:r>
            </a:p>
          </p:txBody>
        </p:sp>
      </p:grpSp>
      <p:sp>
        <p:nvSpPr>
          <p:cNvPr id="14344" name="文本框 22529"/>
          <p:cNvSpPr txBox="1">
            <a:spLocks noChangeArrowheads="1"/>
          </p:cNvSpPr>
          <p:nvPr/>
        </p:nvSpPr>
        <p:spPr bwMode="auto">
          <a:xfrm>
            <a:off x="1601392" y="1040608"/>
            <a:ext cx="6103144" cy="122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10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变式</a:t>
            </a:r>
            <a:r>
              <a:rPr lang="en-US" altLang="zh-CN" sz="210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 </a:t>
            </a:r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在Rt△</a:t>
            </a:r>
            <a:r>
              <a:rPr lang="zh-CN" altLang="en-US" sz="2100" i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ABC</a:t>
            </a:r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中，∠</a:t>
            </a:r>
            <a:r>
              <a:rPr lang="zh-CN" altLang="en-US" sz="2100" i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C </a:t>
            </a:r>
            <a:r>
              <a:rPr lang="en-US" altLang="zh-CN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= </a:t>
            </a:r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90°，        分别是</a:t>
            </a:r>
            <a:endParaRPr lang="zh-CN" altLang="en-US" sz="21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ts val="3000"/>
              </a:lnSpc>
            </a:pPr>
            <a:r>
              <a:rPr lang="en-US" altLang="zh-CN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                           </a:t>
            </a:r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的对边，已知                               ，</a:t>
            </a:r>
            <a:endParaRPr lang="zh-CN" altLang="en-US" sz="21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解这个直角三角形</a:t>
            </a:r>
            <a:r>
              <a:rPr lang="en-US" altLang="zh-CN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.</a:t>
            </a:r>
            <a:endParaRPr lang="zh-CN" altLang="en-US" sz="21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14345" name="对象 1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5582841" y="1057277"/>
          <a:ext cx="738188" cy="3940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4" r:id="rId3" imgW="380880" imgH="203040" progId="Equation.KSEE3">
                  <p:embed/>
                </p:oleObj>
              </mc:Choice>
              <mc:Fallback>
                <p:oleObj r:id="rId3" imgW="380880" imgH="20304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2841" y="1057277"/>
                        <a:ext cx="738188" cy="3940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6" name="对象 2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1658544" y="1451374"/>
          <a:ext cx="1731169" cy="439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5" r:id="rId5" imgW="799920" imgH="203040" progId="Equation.KSEE3">
                  <p:embed/>
                </p:oleObj>
              </mc:Choice>
              <mc:Fallback>
                <p:oleObj r:id="rId5" imgW="799920" imgH="20304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8544" y="1451374"/>
                        <a:ext cx="1731169" cy="4393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7" name="对象 3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5104210" y="1451375"/>
          <a:ext cx="1962150" cy="4595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6" r:id="rId7" imgW="977760" imgH="228600" progId="Equation.KSEE3">
                  <p:embed/>
                </p:oleObj>
              </mc:Choice>
              <mc:Fallback>
                <p:oleObj r:id="rId7" imgW="977760" imgH="22860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4210" y="1451375"/>
                        <a:ext cx="1962150" cy="4595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8" name="对象 13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6752037" y="4333876"/>
          <a:ext cx="314325" cy="3464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7" r:id="rId9" imgW="126720" imgH="139680" progId="Equation.KSEE3">
                  <p:embed/>
                </p:oleObj>
              </mc:Choice>
              <mc:Fallback>
                <p:oleObj r:id="rId9" imgW="126720" imgH="1396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52037" y="4333876"/>
                        <a:ext cx="314325" cy="3464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349" name="组合 6"/>
          <p:cNvGrpSpPr>
            <a:grpSpLocks/>
          </p:cNvGrpSpPr>
          <p:nvPr/>
        </p:nvGrpSpPr>
        <p:grpSpPr bwMode="auto">
          <a:xfrm>
            <a:off x="5757864" y="1933577"/>
            <a:ext cx="2270522" cy="2632942"/>
            <a:chOff x="9272" y="4738"/>
            <a:chExt cx="4768" cy="5530"/>
          </a:xfrm>
        </p:grpSpPr>
        <p:sp>
          <p:nvSpPr>
            <p:cNvPr id="5" name="直角三角形 4"/>
            <p:cNvSpPr/>
            <p:nvPr/>
          </p:nvSpPr>
          <p:spPr>
            <a:xfrm>
              <a:off x="10185" y="5076"/>
              <a:ext cx="3175" cy="4519"/>
            </a:xfrm>
            <a:prstGeom prst="rtTriangl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4351" name="文本框 22541"/>
            <p:cNvSpPr txBox="1">
              <a:spLocks noChangeArrowheads="1"/>
            </p:cNvSpPr>
            <p:nvPr/>
          </p:nvSpPr>
          <p:spPr bwMode="auto">
            <a:xfrm>
              <a:off x="9272" y="9254"/>
              <a:ext cx="680" cy="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i="1"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</a:p>
          </p:txBody>
        </p:sp>
        <p:sp>
          <p:nvSpPr>
            <p:cNvPr id="14352" name="文本框 22540"/>
            <p:cNvSpPr txBox="1">
              <a:spLocks noChangeArrowheads="1"/>
            </p:cNvSpPr>
            <p:nvPr/>
          </p:nvSpPr>
          <p:spPr bwMode="auto">
            <a:xfrm>
              <a:off x="13360" y="9395"/>
              <a:ext cx="680" cy="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i="1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</a:p>
          </p:txBody>
        </p:sp>
        <p:sp>
          <p:nvSpPr>
            <p:cNvPr id="14353" name="文本框 22539"/>
            <p:cNvSpPr txBox="1">
              <a:spLocks noChangeArrowheads="1"/>
            </p:cNvSpPr>
            <p:nvPr/>
          </p:nvSpPr>
          <p:spPr bwMode="auto">
            <a:xfrm>
              <a:off x="9322" y="4738"/>
              <a:ext cx="680" cy="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i="1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</a:p>
          </p:txBody>
        </p:sp>
        <p:sp>
          <p:nvSpPr>
            <p:cNvPr id="14354" name="Freeform 16"/>
            <p:cNvSpPr>
              <a:spLocks noChangeArrowheads="1"/>
            </p:cNvSpPr>
            <p:nvPr/>
          </p:nvSpPr>
          <p:spPr bwMode="auto">
            <a:xfrm>
              <a:off x="10184" y="9395"/>
              <a:ext cx="225" cy="171"/>
            </a:xfrm>
            <a:custGeom>
              <a:avLst/>
              <a:gdLst>
                <a:gd name="T0" fmla="*/ 0 w 90"/>
                <a:gd name="T1" fmla="*/ 0 h 91"/>
                <a:gd name="T2" fmla="*/ 90 w 90"/>
                <a:gd name="T3" fmla="*/ 0 h 91"/>
                <a:gd name="T4" fmla="*/ 90 w 90"/>
                <a:gd name="T5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91">
                  <a:moveTo>
                    <a:pt x="0" y="0"/>
                  </a:moveTo>
                  <a:lnTo>
                    <a:pt x="90" y="0"/>
                  </a:lnTo>
                  <a:lnTo>
                    <a:pt x="90" y="91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14355" name="对象 14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9322" y="7057"/>
            <a:ext cx="697" cy="9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18" r:id="rId11" imgW="126720" imgH="177480" progId="Equation.KSEE3">
                    <p:embed/>
                  </p:oleObj>
                </mc:Choice>
                <mc:Fallback>
                  <p:oleObj r:id="rId11" imgW="126720" imgH="1774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322" y="7057"/>
                          <a:ext cx="697" cy="97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356" name="对象 15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12180" y="6951"/>
            <a:ext cx="628" cy="7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19" r:id="rId13" imgW="114120" imgH="139680" progId="Equation.KSEE3">
                    <p:embed/>
                  </p:oleObj>
                </mc:Choice>
                <mc:Fallback>
                  <p:oleObj r:id="rId13" imgW="114120" imgH="1396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180" y="6951"/>
                          <a:ext cx="628" cy="76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4357" name="对象 11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464594" y="2263381"/>
          <a:ext cx="3649266" cy="3738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0" r:id="rId15" imgW="1981080" imgH="203040" progId="Equation.KSEE3">
                  <p:embed/>
                </p:oleObj>
              </mc:Choice>
              <mc:Fallback>
                <p:oleObj r:id="rId15" imgW="1981080" imgH="20304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4594" y="2263381"/>
                        <a:ext cx="3649266" cy="3738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58" name="对象 12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141938" y="2847975"/>
          <a:ext cx="1629965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1" r:id="rId17" imgW="660240" imgH="177480" progId="Equation.KSEE3">
                  <p:embed/>
                </p:oleObj>
              </mc:Choice>
              <mc:Fallback>
                <p:oleObj r:id="rId17" imgW="660240" imgH="177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1938" y="2847975"/>
                        <a:ext cx="1629965" cy="438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83" name="对象 16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464597" y="3208736"/>
          <a:ext cx="1608535" cy="875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2" r:id="rId19" imgW="723600" imgH="393480" progId="Equation.KSEE3">
                  <p:embed/>
                </p:oleObj>
              </mc:Choice>
              <mc:Fallback>
                <p:oleObj r:id="rId19" imgW="72360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4597" y="3208736"/>
                        <a:ext cx="1608535" cy="87510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84" name="对象 17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1989538" y="3937398"/>
          <a:ext cx="2764631" cy="5083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3" r:id="rId21" imgW="1244520" imgH="228600" progId="Equation.KSEE3">
                  <p:embed/>
                </p:oleObj>
              </mc:Choice>
              <mc:Fallback>
                <p:oleObj r:id="rId21" imgW="1244520" imgH="22860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9538" y="3937398"/>
                        <a:ext cx="2764631" cy="5083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61" name="文本框 19"/>
          <p:cNvSpPr txBox="1">
            <a:spLocks noChangeArrowheads="1"/>
          </p:cNvSpPr>
          <p:nvPr/>
        </p:nvSpPr>
        <p:spPr bwMode="auto">
          <a:xfrm>
            <a:off x="1143001" y="2274095"/>
            <a:ext cx="142636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/>
              <a:t>解：</a:t>
            </a:r>
            <a:r>
              <a:rPr lang="zh-CN" altLang="en-US" sz="1500" b="1">
                <a:solidFill>
                  <a:srgbClr val="FF0000"/>
                </a:solidFill>
              </a:rPr>
              <a:t>方法二</a:t>
            </a:r>
          </a:p>
        </p:txBody>
      </p:sp>
    </p:spTree>
    <p:extLst>
      <p:ext uri="{BB962C8B-B14F-4D97-AF65-F5344CB8AC3E}">
        <p14:creationId xmlns:p14="http://schemas.microsoft.com/office/powerpoint/2010/main" val="3069970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圆角矩形 31"/>
          <p:cNvSpPr>
            <a:spLocks noChangeArrowheads="1"/>
          </p:cNvSpPr>
          <p:nvPr/>
        </p:nvSpPr>
        <p:spPr bwMode="auto">
          <a:xfrm>
            <a:off x="1143001" y="1"/>
            <a:ext cx="1321594" cy="469106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>
            <a:solidFill>
              <a:srgbClr val="0099FF"/>
            </a:solidFill>
            <a:round/>
            <a:headEnd/>
            <a:tailEnd/>
          </a:ln>
        </p:spPr>
        <p:txBody>
          <a:bodyPr lIns="68580" tIns="34290" rIns="68580" bIns="34290"/>
          <a:lstStyle/>
          <a:p>
            <a:pPr algn="ctr"/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习题精讲</a:t>
            </a:r>
          </a:p>
        </p:txBody>
      </p:sp>
      <p:grpSp>
        <p:nvGrpSpPr>
          <p:cNvPr id="15363" name="组合 6147"/>
          <p:cNvGrpSpPr>
            <a:grpSpLocks/>
          </p:cNvGrpSpPr>
          <p:nvPr/>
        </p:nvGrpSpPr>
        <p:grpSpPr bwMode="auto">
          <a:xfrm>
            <a:off x="1387082" y="357189"/>
            <a:ext cx="4911521" cy="668002"/>
            <a:chOff x="0" y="0"/>
            <a:chExt cx="10318" cy="1399"/>
          </a:xfrm>
        </p:grpSpPr>
        <p:sp>
          <p:nvSpPr>
            <p:cNvPr id="15364" name="矩形 7"/>
            <p:cNvSpPr>
              <a:spLocks noChangeArrowheads="1"/>
            </p:cNvSpPr>
            <p:nvPr/>
          </p:nvSpPr>
          <p:spPr bwMode="auto">
            <a:xfrm>
              <a:off x="882" y="0"/>
              <a:ext cx="2634" cy="1200"/>
            </a:xfrm>
            <a:custGeom>
              <a:avLst/>
              <a:gdLst>
                <a:gd name="T0" fmla="*/ 0 w 2520280"/>
                <a:gd name="T1" fmla="*/ 1872208 h 1872208"/>
                <a:gd name="T2" fmla="*/ 2520280 w 2520280"/>
                <a:gd name="T3" fmla="*/ 1872208 h 1872208"/>
                <a:gd name="T4" fmla="*/ 0 w 2520280"/>
                <a:gd name="T5" fmla="*/ 1872208 h 1872208"/>
                <a:gd name="T6" fmla="*/ 0 w 2520280"/>
                <a:gd name="T7" fmla="*/ 0 h 1872208"/>
                <a:gd name="T8" fmla="*/ 916 w 2520280"/>
                <a:gd name="T9" fmla="*/ 0 h 1872208"/>
                <a:gd name="T10" fmla="*/ 0 w 2520280"/>
                <a:gd name="T11" fmla="*/ 0 h 1872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DDDDD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5" name="任意多边形 16"/>
            <p:cNvSpPr>
              <a:spLocks noChangeArrowheads="1"/>
            </p:cNvSpPr>
            <p:nvPr/>
          </p:nvSpPr>
          <p:spPr bwMode="auto">
            <a:xfrm>
              <a:off x="0" y="454"/>
              <a:ext cx="826" cy="760"/>
            </a:xfrm>
            <a:custGeom>
              <a:avLst/>
              <a:gdLst>
                <a:gd name="T0" fmla="*/ 0 w 696310"/>
                <a:gd name="T1" fmla="*/ 0 h 696310"/>
                <a:gd name="T2" fmla="*/ 459827 w 696310"/>
                <a:gd name="T3" fmla="*/ 0 h 696310"/>
                <a:gd name="T4" fmla="*/ 459827 w 696310"/>
                <a:gd name="T5" fmla="*/ 236483 h 696310"/>
                <a:gd name="T6" fmla="*/ 696310 w 696310"/>
                <a:gd name="T7" fmla="*/ 236483 h 696310"/>
                <a:gd name="T8" fmla="*/ 696310 w 696310"/>
                <a:gd name="T9" fmla="*/ 696310 h 696310"/>
                <a:gd name="T10" fmla="*/ 0 w 696310"/>
                <a:gd name="T11" fmla="*/ 696310 h 696310"/>
                <a:gd name="T12" fmla="*/ 0 w 696310"/>
                <a:gd name="T13" fmla="*/ 0 h 696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6" name="矩形 17"/>
            <p:cNvSpPr>
              <a:spLocks noChangeArrowheads="1"/>
            </p:cNvSpPr>
            <p:nvPr/>
          </p:nvSpPr>
          <p:spPr bwMode="auto"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215900" rIns="179705" bIns="0" anchor="ctr"/>
            <a:lstStyle/>
            <a:p>
              <a:pPr algn="ctr"/>
              <a:endParaRPr lang="zh-CN" altLang="en-US" sz="30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367" name="文本框 6151"/>
            <p:cNvSpPr txBox="1">
              <a:spLocks noChangeArrowheads="1"/>
            </p:cNvSpPr>
            <p:nvPr/>
          </p:nvSpPr>
          <p:spPr bwMode="auto">
            <a:xfrm>
              <a:off x="878" y="432"/>
              <a:ext cx="9440" cy="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2400" b="1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已知一锐角和一边解直角三角形</a:t>
              </a:r>
            </a:p>
          </p:txBody>
        </p:sp>
      </p:grpSp>
      <p:sp>
        <p:nvSpPr>
          <p:cNvPr id="15368" name="文本框 22529"/>
          <p:cNvSpPr txBox="1">
            <a:spLocks noChangeArrowheads="1"/>
          </p:cNvSpPr>
          <p:nvPr/>
        </p:nvSpPr>
        <p:spPr bwMode="auto">
          <a:xfrm>
            <a:off x="1601392" y="1040608"/>
            <a:ext cx="6103144" cy="122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10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变式</a:t>
            </a:r>
            <a:r>
              <a:rPr lang="en-US" altLang="zh-CN" sz="210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 </a:t>
            </a:r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在Rt△</a:t>
            </a:r>
            <a:r>
              <a:rPr lang="zh-CN" altLang="en-US" sz="2100" i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ABC</a:t>
            </a:r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中，∠</a:t>
            </a:r>
            <a:r>
              <a:rPr lang="zh-CN" altLang="en-US" sz="2100" i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C </a:t>
            </a:r>
            <a:r>
              <a:rPr lang="en-US" altLang="zh-CN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= </a:t>
            </a:r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90°，        分别是</a:t>
            </a:r>
            <a:endParaRPr lang="zh-CN" altLang="en-US" sz="21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ts val="3000"/>
              </a:lnSpc>
            </a:pPr>
            <a:r>
              <a:rPr lang="en-US" altLang="zh-CN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                           </a:t>
            </a:r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的对边，已知                               ，</a:t>
            </a:r>
            <a:endParaRPr lang="zh-CN" altLang="en-US" sz="21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解这个直角三角形</a:t>
            </a:r>
            <a:r>
              <a:rPr lang="en-US" altLang="zh-CN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.</a:t>
            </a:r>
            <a:endParaRPr lang="zh-CN" altLang="en-US" sz="21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15369" name="对象 1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5582841" y="1057277"/>
          <a:ext cx="738188" cy="3940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8" r:id="rId3" imgW="380880" imgH="203040" progId="Equation.KSEE3">
                  <p:embed/>
                </p:oleObj>
              </mc:Choice>
              <mc:Fallback>
                <p:oleObj r:id="rId3" imgW="380880" imgH="20304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2841" y="1057277"/>
                        <a:ext cx="738188" cy="3940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70" name="对象 2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1658544" y="1451374"/>
          <a:ext cx="1731169" cy="439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9" r:id="rId5" imgW="799920" imgH="203040" progId="Equation.KSEE3">
                  <p:embed/>
                </p:oleObj>
              </mc:Choice>
              <mc:Fallback>
                <p:oleObj r:id="rId5" imgW="799920" imgH="20304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8544" y="1451374"/>
                        <a:ext cx="1731169" cy="4393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71" name="对象 3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5104210" y="1451375"/>
          <a:ext cx="1962150" cy="4595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0" r:id="rId7" imgW="977760" imgH="228600" progId="Equation.KSEE3">
                  <p:embed/>
                </p:oleObj>
              </mc:Choice>
              <mc:Fallback>
                <p:oleObj r:id="rId7" imgW="977760" imgH="22860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4210" y="1451375"/>
                        <a:ext cx="1962150" cy="4595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72" name="对象 13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6752037" y="4267201"/>
          <a:ext cx="314325" cy="3464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1" r:id="rId9" imgW="126720" imgH="139680" progId="Equation.KSEE3">
                  <p:embed/>
                </p:oleObj>
              </mc:Choice>
              <mc:Fallback>
                <p:oleObj r:id="rId9" imgW="126720" imgH="1396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52037" y="4267201"/>
                        <a:ext cx="314325" cy="3464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373" name="组合 6"/>
          <p:cNvGrpSpPr>
            <a:grpSpLocks/>
          </p:cNvGrpSpPr>
          <p:nvPr/>
        </p:nvGrpSpPr>
        <p:grpSpPr bwMode="auto">
          <a:xfrm>
            <a:off x="5757864" y="1933577"/>
            <a:ext cx="2270522" cy="2632942"/>
            <a:chOff x="9272" y="4738"/>
            <a:chExt cx="4768" cy="5530"/>
          </a:xfrm>
        </p:grpSpPr>
        <p:sp>
          <p:nvSpPr>
            <p:cNvPr id="5" name="直角三角形 4"/>
            <p:cNvSpPr/>
            <p:nvPr/>
          </p:nvSpPr>
          <p:spPr>
            <a:xfrm>
              <a:off x="10185" y="5076"/>
              <a:ext cx="3175" cy="4519"/>
            </a:xfrm>
            <a:prstGeom prst="rtTriangl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5375" name="文本框 22541"/>
            <p:cNvSpPr txBox="1">
              <a:spLocks noChangeArrowheads="1"/>
            </p:cNvSpPr>
            <p:nvPr/>
          </p:nvSpPr>
          <p:spPr bwMode="auto">
            <a:xfrm>
              <a:off x="9272" y="9254"/>
              <a:ext cx="680" cy="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i="1"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</a:p>
          </p:txBody>
        </p:sp>
        <p:sp>
          <p:nvSpPr>
            <p:cNvPr id="15376" name="文本框 22540"/>
            <p:cNvSpPr txBox="1">
              <a:spLocks noChangeArrowheads="1"/>
            </p:cNvSpPr>
            <p:nvPr/>
          </p:nvSpPr>
          <p:spPr bwMode="auto">
            <a:xfrm>
              <a:off x="13360" y="9395"/>
              <a:ext cx="680" cy="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i="1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</a:p>
          </p:txBody>
        </p:sp>
        <p:sp>
          <p:nvSpPr>
            <p:cNvPr id="15377" name="文本框 22539"/>
            <p:cNvSpPr txBox="1">
              <a:spLocks noChangeArrowheads="1"/>
            </p:cNvSpPr>
            <p:nvPr/>
          </p:nvSpPr>
          <p:spPr bwMode="auto">
            <a:xfrm>
              <a:off x="9322" y="4738"/>
              <a:ext cx="680" cy="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i="1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</a:p>
          </p:txBody>
        </p:sp>
        <p:sp>
          <p:nvSpPr>
            <p:cNvPr id="15378" name="Freeform 16"/>
            <p:cNvSpPr>
              <a:spLocks noChangeArrowheads="1"/>
            </p:cNvSpPr>
            <p:nvPr/>
          </p:nvSpPr>
          <p:spPr bwMode="auto">
            <a:xfrm>
              <a:off x="10184" y="9395"/>
              <a:ext cx="225" cy="171"/>
            </a:xfrm>
            <a:custGeom>
              <a:avLst/>
              <a:gdLst>
                <a:gd name="T0" fmla="*/ 0 w 90"/>
                <a:gd name="T1" fmla="*/ 0 h 91"/>
                <a:gd name="T2" fmla="*/ 90 w 90"/>
                <a:gd name="T3" fmla="*/ 0 h 91"/>
                <a:gd name="T4" fmla="*/ 90 w 90"/>
                <a:gd name="T5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91">
                  <a:moveTo>
                    <a:pt x="0" y="0"/>
                  </a:moveTo>
                  <a:lnTo>
                    <a:pt x="90" y="0"/>
                  </a:lnTo>
                  <a:lnTo>
                    <a:pt x="90" y="91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15379" name="对象 14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9322" y="7057"/>
            <a:ext cx="697" cy="9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42" r:id="rId11" imgW="126720" imgH="177480" progId="Equation.KSEE3">
                    <p:embed/>
                  </p:oleObj>
                </mc:Choice>
                <mc:Fallback>
                  <p:oleObj r:id="rId11" imgW="126720" imgH="1774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322" y="7057"/>
                          <a:ext cx="697" cy="97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380" name="对象 15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12180" y="6951"/>
            <a:ext cx="628" cy="7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43" r:id="rId13" imgW="114120" imgH="139680" progId="Equation.KSEE3">
                    <p:embed/>
                  </p:oleObj>
                </mc:Choice>
                <mc:Fallback>
                  <p:oleObj r:id="rId13" imgW="114120" imgH="1396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180" y="6951"/>
                          <a:ext cx="628" cy="76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5381" name="对象 11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543175" y="2263381"/>
          <a:ext cx="3649266" cy="3738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4" r:id="rId15" imgW="1981080" imgH="203040" progId="Equation.KSEE3">
                  <p:embed/>
                </p:oleObj>
              </mc:Choice>
              <mc:Fallback>
                <p:oleObj r:id="rId15" imgW="1981080" imgH="20304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3175" y="2263381"/>
                        <a:ext cx="3649266" cy="3738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82" name="对象 12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141938" y="2847975"/>
          <a:ext cx="1629965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5" r:id="rId17" imgW="660240" imgH="177480" progId="Equation.KSEE3">
                  <p:embed/>
                </p:oleObj>
              </mc:Choice>
              <mc:Fallback>
                <p:oleObj r:id="rId17" imgW="660240" imgH="177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1938" y="2847975"/>
                        <a:ext cx="1629965" cy="438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407" name="对象 16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324101" y="3208736"/>
          <a:ext cx="1664494" cy="875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6" r:id="rId19" imgW="749160" imgH="393480" progId="Equation.KSEE3">
                  <p:embed/>
                </p:oleObj>
              </mc:Choice>
              <mc:Fallback>
                <p:oleObj r:id="rId19" imgW="74916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4101" y="3208736"/>
                        <a:ext cx="1664494" cy="87510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408" name="对象 17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026447" y="3967165"/>
          <a:ext cx="2821781" cy="5083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7" r:id="rId21" imgW="1269720" imgH="228600" progId="Equation.KSEE3">
                  <p:embed/>
                </p:oleObj>
              </mc:Choice>
              <mc:Fallback>
                <p:oleObj r:id="rId21" imgW="1269720" imgH="22860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6447" y="3967165"/>
                        <a:ext cx="2821781" cy="5083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85" name="文本框 19"/>
          <p:cNvSpPr txBox="1">
            <a:spLocks noChangeArrowheads="1"/>
          </p:cNvSpPr>
          <p:nvPr/>
        </p:nvSpPr>
        <p:spPr bwMode="auto">
          <a:xfrm>
            <a:off x="1143001" y="2274095"/>
            <a:ext cx="142636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/>
              <a:t>解：</a:t>
            </a:r>
            <a:r>
              <a:rPr lang="zh-CN" altLang="en-US" sz="1500" b="1">
                <a:solidFill>
                  <a:srgbClr val="FF0000"/>
                </a:solidFill>
              </a:rPr>
              <a:t>方法三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900237" y="4674394"/>
            <a:ext cx="580548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zh-CN" sz="2100" b="1">
                <a:solidFill>
                  <a:srgbClr val="0070C0"/>
                </a:solidFill>
              </a:rPr>
              <a:t>已知一锐角和它的邻边，可以解直角三角形</a:t>
            </a:r>
          </a:p>
        </p:txBody>
      </p:sp>
    </p:spTree>
    <p:extLst>
      <p:ext uri="{BB962C8B-B14F-4D97-AF65-F5344CB8AC3E}">
        <p14:creationId xmlns:p14="http://schemas.microsoft.com/office/powerpoint/2010/main" val="78539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圆角矩形 31"/>
          <p:cNvSpPr>
            <a:spLocks noChangeArrowheads="1"/>
          </p:cNvSpPr>
          <p:nvPr/>
        </p:nvSpPr>
        <p:spPr bwMode="auto">
          <a:xfrm>
            <a:off x="1143001" y="1"/>
            <a:ext cx="1321594" cy="469106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>
            <a:solidFill>
              <a:srgbClr val="0099FF"/>
            </a:solidFill>
            <a:round/>
            <a:headEnd/>
            <a:tailEnd/>
          </a:ln>
        </p:spPr>
        <p:txBody>
          <a:bodyPr lIns="68580" tIns="34290" rIns="68580" bIns="34290"/>
          <a:lstStyle/>
          <a:p>
            <a:pPr algn="ctr"/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习题精讲</a:t>
            </a:r>
          </a:p>
        </p:txBody>
      </p:sp>
      <p:grpSp>
        <p:nvGrpSpPr>
          <p:cNvPr id="16387" name="组合 6147"/>
          <p:cNvGrpSpPr>
            <a:grpSpLocks/>
          </p:cNvGrpSpPr>
          <p:nvPr/>
        </p:nvGrpSpPr>
        <p:grpSpPr bwMode="auto">
          <a:xfrm>
            <a:off x="1387082" y="357189"/>
            <a:ext cx="4911521" cy="668002"/>
            <a:chOff x="0" y="0"/>
            <a:chExt cx="10318" cy="1399"/>
          </a:xfrm>
        </p:grpSpPr>
        <p:sp>
          <p:nvSpPr>
            <p:cNvPr id="16388" name="矩形 7"/>
            <p:cNvSpPr>
              <a:spLocks noChangeArrowheads="1"/>
            </p:cNvSpPr>
            <p:nvPr/>
          </p:nvSpPr>
          <p:spPr bwMode="auto">
            <a:xfrm>
              <a:off x="882" y="0"/>
              <a:ext cx="2634" cy="1200"/>
            </a:xfrm>
            <a:custGeom>
              <a:avLst/>
              <a:gdLst>
                <a:gd name="T0" fmla="*/ 0 w 2520280"/>
                <a:gd name="T1" fmla="*/ 1872208 h 1872208"/>
                <a:gd name="T2" fmla="*/ 2520280 w 2520280"/>
                <a:gd name="T3" fmla="*/ 1872208 h 1872208"/>
                <a:gd name="T4" fmla="*/ 0 w 2520280"/>
                <a:gd name="T5" fmla="*/ 1872208 h 1872208"/>
                <a:gd name="T6" fmla="*/ 0 w 2520280"/>
                <a:gd name="T7" fmla="*/ 0 h 1872208"/>
                <a:gd name="T8" fmla="*/ 916 w 2520280"/>
                <a:gd name="T9" fmla="*/ 0 h 1872208"/>
                <a:gd name="T10" fmla="*/ 0 w 2520280"/>
                <a:gd name="T11" fmla="*/ 0 h 1872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DDDDD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89" name="任意多边形 16"/>
            <p:cNvSpPr>
              <a:spLocks noChangeArrowheads="1"/>
            </p:cNvSpPr>
            <p:nvPr/>
          </p:nvSpPr>
          <p:spPr bwMode="auto">
            <a:xfrm>
              <a:off x="0" y="454"/>
              <a:ext cx="826" cy="760"/>
            </a:xfrm>
            <a:custGeom>
              <a:avLst/>
              <a:gdLst>
                <a:gd name="T0" fmla="*/ 0 w 696310"/>
                <a:gd name="T1" fmla="*/ 0 h 696310"/>
                <a:gd name="T2" fmla="*/ 459827 w 696310"/>
                <a:gd name="T3" fmla="*/ 0 h 696310"/>
                <a:gd name="T4" fmla="*/ 459827 w 696310"/>
                <a:gd name="T5" fmla="*/ 236483 h 696310"/>
                <a:gd name="T6" fmla="*/ 696310 w 696310"/>
                <a:gd name="T7" fmla="*/ 236483 h 696310"/>
                <a:gd name="T8" fmla="*/ 696310 w 696310"/>
                <a:gd name="T9" fmla="*/ 696310 h 696310"/>
                <a:gd name="T10" fmla="*/ 0 w 696310"/>
                <a:gd name="T11" fmla="*/ 696310 h 696310"/>
                <a:gd name="T12" fmla="*/ 0 w 696310"/>
                <a:gd name="T13" fmla="*/ 0 h 696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0" name="矩形 17"/>
            <p:cNvSpPr>
              <a:spLocks noChangeArrowheads="1"/>
            </p:cNvSpPr>
            <p:nvPr/>
          </p:nvSpPr>
          <p:spPr bwMode="auto"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215900" rIns="179705" bIns="0" anchor="ctr"/>
            <a:lstStyle/>
            <a:p>
              <a:pPr algn="ctr"/>
              <a:endParaRPr lang="zh-CN" altLang="en-US" sz="30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391" name="文本框 6151"/>
            <p:cNvSpPr txBox="1">
              <a:spLocks noChangeArrowheads="1"/>
            </p:cNvSpPr>
            <p:nvPr/>
          </p:nvSpPr>
          <p:spPr bwMode="auto">
            <a:xfrm>
              <a:off x="878" y="432"/>
              <a:ext cx="9440" cy="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2400" b="1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已知一锐角和一边解直角三角形</a:t>
              </a:r>
            </a:p>
          </p:txBody>
        </p:sp>
      </p:grpSp>
      <p:sp>
        <p:nvSpPr>
          <p:cNvPr id="16392" name="文本框 22529"/>
          <p:cNvSpPr txBox="1">
            <a:spLocks noChangeArrowheads="1"/>
          </p:cNvSpPr>
          <p:nvPr/>
        </p:nvSpPr>
        <p:spPr bwMode="auto">
          <a:xfrm>
            <a:off x="1601392" y="1040608"/>
            <a:ext cx="6103144" cy="122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10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变式</a:t>
            </a:r>
            <a:r>
              <a:rPr lang="en-US" altLang="zh-CN" sz="210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 </a:t>
            </a:r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在Rt△</a:t>
            </a:r>
            <a:r>
              <a:rPr lang="zh-CN" altLang="en-US" sz="2100" i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ABC</a:t>
            </a:r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中，                  ，          分别是</a:t>
            </a:r>
            <a:endParaRPr lang="zh-CN" altLang="en-US" sz="21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ts val="3000"/>
              </a:lnSpc>
            </a:pPr>
            <a:r>
              <a:rPr lang="en-US" altLang="zh-CN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                           </a:t>
            </a:r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的对边，已知                               ，</a:t>
            </a:r>
            <a:endParaRPr lang="zh-CN" altLang="en-US" sz="21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解这个直角三角形</a:t>
            </a:r>
            <a:r>
              <a:rPr lang="en-US" altLang="zh-CN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.</a:t>
            </a:r>
            <a:endParaRPr lang="zh-CN" altLang="en-US" sz="21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16393" name="对象 1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5528072" y="1134666"/>
          <a:ext cx="738188" cy="3940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0" r:id="rId3" imgW="380880" imgH="203040" progId="Equation.KSEE3">
                  <p:embed/>
                </p:oleObj>
              </mc:Choice>
              <mc:Fallback>
                <p:oleObj r:id="rId3" imgW="380880" imgH="20304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28072" y="1134666"/>
                        <a:ext cx="738188" cy="3940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4" name="对象 2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1658544" y="1451374"/>
          <a:ext cx="1731169" cy="439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1" r:id="rId5" imgW="799920" imgH="203040" progId="Equation.KSEE3">
                  <p:embed/>
                </p:oleObj>
              </mc:Choice>
              <mc:Fallback>
                <p:oleObj r:id="rId5" imgW="799920" imgH="20304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8544" y="1451374"/>
                        <a:ext cx="1731169" cy="4393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5" name="对象 3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4991101" y="1438276"/>
          <a:ext cx="2189560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2" r:id="rId7" imgW="1168200" imgH="241200" progId="Equation.KSEE3">
                  <p:embed/>
                </p:oleObj>
              </mc:Choice>
              <mc:Fallback>
                <p:oleObj r:id="rId7" imgW="1168200" imgH="24120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91101" y="1438276"/>
                        <a:ext cx="2189560" cy="452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420" name="组合 7"/>
          <p:cNvGrpSpPr>
            <a:grpSpLocks/>
          </p:cNvGrpSpPr>
          <p:nvPr/>
        </p:nvGrpSpPr>
        <p:grpSpPr bwMode="auto">
          <a:xfrm>
            <a:off x="6266260" y="1816896"/>
            <a:ext cx="1657350" cy="1632351"/>
            <a:chOff x="10757" y="3816"/>
            <a:chExt cx="3480" cy="3427"/>
          </a:xfrm>
        </p:grpSpPr>
        <p:sp>
          <p:nvSpPr>
            <p:cNvPr id="16397" name="文本框 22541"/>
            <p:cNvSpPr txBox="1">
              <a:spLocks noChangeArrowheads="1"/>
            </p:cNvSpPr>
            <p:nvPr/>
          </p:nvSpPr>
          <p:spPr bwMode="auto">
            <a:xfrm>
              <a:off x="10757" y="6371"/>
              <a:ext cx="680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i="1"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</a:p>
          </p:txBody>
        </p:sp>
        <p:grpSp>
          <p:nvGrpSpPr>
            <p:cNvPr id="16398" name="组合 6"/>
            <p:cNvGrpSpPr>
              <a:grpSpLocks/>
            </p:cNvGrpSpPr>
            <p:nvPr/>
          </p:nvGrpSpPr>
          <p:grpSpPr bwMode="auto">
            <a:xfrm>
              <a:off x="11162" y="3816"/>
              <a:ext cx="3075" cy="3312"/>
              <a:chOff x="9511" y="4283"/>
              <a:chExt cx="4553" cy="4935"/>
            </a:xfrm>
          </p:grpSpPr>
          <p:sp>
            <p:nvSpPr>
              <p:cNvPr id="5" name="直角三角形 4"/>
              <p:cNvSpPr/>
              <p:nvPr/>
            </p:nvSpPr>
            <p:spPr>
              <a:xfrm>
                <a:off x="10207" y="5169"/>
                <a:ext cx="3176" cy="2950"/>
              </a:xfrm>
              <a:prstGeom prst="rtTriangl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noProof="1"/>
              </a:p>
            </p:txBody>
          </p:sp>
          <p:sp>
            <p:nvSpPr>
              <p:cNvPr id="16400" name="文本框 22540"/>
              <p:cNvSpPr txBox="1">
                <a:spLocks noChangeArrowheads="1"/>
              </p:cNvSpPr>
              <p:nvPr/>
            </p:nvSpPr>
            <p:spPr bwMode="auto">
              <a:xfrm>
                <a:off x="13384" y="7918"/>
                <a:ext cx="680" cy="1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i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B</a:t>
                </a:r>
              </a:p>
            </p:txBody>
          </p:sp>
          <p:sp>
            <p:nvSpPr>
              <p:cNvPr id="16401" name="文本框 22539"/>
              <p:cNvSpPr txBox="1">
                <a:spLocks noChangeArrowheads="1"/>
              </p:cNvSpPr>
              <p:nvPr/>
            </p:nvSpPr>
            <p:spPr bwMode="auto">
              <a:xfrm>
                <a:off x="9918" y="4283"/>
                <a:ext cx="680" cy="1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i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A</a:t>
                </a:r>
              </a:p>
            </p:txBody>
          </p:sp>
          <p:graphicFrame>
            <p:nvGraphicFramePr>
              <p:cNvPr id="16402" name="对象 13">
                <a:hlinkClick r:id="" action="ppaction://ole?verb=1"/>
              </p:cNvPr>
              <p:cNvGraphicFramePr>
                <a:graphicFrameLocks noChangeAspect="1"/>
              </p:cNvGraphicFramePr>
              <p:nvPr/>
            </p:nvGraphicFramePr>
            <p:xfrm>
              <a:off x="11465" y="8117"/>
              <a:ext cx="661" cy="72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273" r:id="rId9" imgW="126720" imgH="139680" progId="Equation.KSEE3">
                      <p:embed/>
                    </p:oleObj>
                  </mc:Choice>
                  <mc:Fallback>
                    <p:oleObj r:id="rId9" imgW="126720" imgH="139680" progId="Equation.KSEE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1465" y="8117"/>
                            <a:ext cx="661" cy="72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6403" name="对象 14">
                <a:hlinkClick r:id="" action="ppaction://ole?verb=1"/>
              </p:cNvPr>
              <p:cNvGraphicFramePr>
                <a:graphicFrameLocks noChangeAspect="1"/>
              </p:cNvGraphicFramePr>
              <p:nvPr/>
            </p:nvGraphicFramePr>
            <p:xfrm>
              <a:off x="9511" y="6157"/>
              <a:ext cx="697" cy="97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274" r:id="rId11" imgW="126720" imgH="177480" progId="Equation.KSEE3">
                      <p:embed/>
                    </p:oleObj>
                  </mc:Choice>
                  <mc:Fallback>
                    <p:oleObj r:id="rId11" imgW="126720" imgH="177480" progId="Equation.KSEE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9511" y="6157"/>
                            <a:ext cx="697" cy="97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6404" name="Freeform 16"/>
              <p:cNvSpPr>
                <a:spLocks noChangeArrowheads="1"/>
              </p:cNvSpPr>
              <p:nvPr/>
            </p:nvSpPr>
            <p:spPr bwMode="auto">
              <a:xfrm>
                <a:off x="10218" y="7917"/>
                <a:ext cx="225" cy="170"/>
              </a:xfrm>
              <a:custGeom>
                <a:avLst/>
                <a:gdLst>
                  <a:gd name="T0" fmla="*/ 0 w 90"/>
                  <a:gd name="T1" fmla="*/ 0 h 91"/>
                  <a:gd name="T2" fmla="*/ 90 w 90"/>
                  <a:gd name="T3" fmla="*/ 0 h 91"/>
                  <a:gd name="T4" fmla="*/ 90 w 90"/>
                  <a:gd name="T5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0" h="91">
                    <a:moveTo>
                      <a:pt x="0" y="0"/>
                    </a:moveTo>
                    <a:lnTo>
                      <a:pt x="90" y="0"/>
                    </a:lnTo>
                    <a:lnTo>
                      <a:pt x="90" y="91"/>
                    </a:ln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aphicFrame>
            <p:nvGraphicFramePr>
              <p:cNvPr id="16405" name="对象 15">
                <a:hlinkClick r:id="" action="ppaction://ole?verb=1"/>
              </p:cNvPr>
              <p:cNvGraphicFramePr>
                <a:graphicFrameLocks noChangeAspect="1"/>
              </p:cNvGraphicFramePr>
              <p:nvPr/>
            </p:nvGraphicFramePr>
            <p:xfrm>
              <a:off x="12214" y="5859"/>
              <a:ext cx="628" cy="76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275" r:id="rId13" imgW="114120" imgH="139680" progId="Equation.KSEE3">
                      <p:embed/>
                    </p:oleObj>
                  </mc:Choice>
                  <mc:Fallback>
                    <p:oleObj r:id="rId13" imgW="114120" imgH="139680" progId="Equation.KSEE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2214" y="5859"/>
                            <a:ext cx="628" cy="76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aphicFrame>
        <p:nvGraphicFramePr>
          <p:cNvPr id="16406" name="对象 11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4156476" y="1040608"/>
          <a:ext cx="1248965" cy="416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6" r:id="rId15" imgW="609480" imgH="203040" progId="Equation.KSEE3">
                  <p:embed/>
                </p:oleObj>
              </mc:Choice>
              <mc:Fallback>
                <p:oleObj r:id="rId15" imgW="609480" imgH="20304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6476" y="1040608"/>
                        <a:ext cx="1248965" cy="4167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31" name="文本框 12"/>
          <p:cNvSpPr txBox="1">
            <a:spLocks noChangeArrowheads="1"/>
          </p:cNvSpPr>
          <p:nvPr/>
        </p:nvSpPr>
        <p:spPr bwMode="auto">
          <a:xfrm>
            <a:off x="1285878" y="2297909"/>
            <a:ext cx="1088231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1800" b="1"/>
              <a:t>解</a:t>
            </a:r>
            <a:r>
              <a:rPr lang="zh-CN" altLang="en-US" b="1"/>
              <a:t>：</a:t>
            </a:r>
            <a:r>
              <a:rPr lang="zh-CN" altLang="en-US" b="1">
                <a:solidFill>
                  <a:srgbClr val="FF0000"/>
                </a:solidFill>
              </a:rPr>
              <a:t>方法一</a:t>
            </a:r>
          </a:p>
        </p:txBody>
      </p:sp>
      <p:graphicFrame>
        <p:nvGraphicFramePr>
          <p:cNvPr id="17432" name="对象 16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374109" y="2233613"/>
          <a:ext cx="326588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7" r:id="rId17" imgW="1993680" imgH="203040" progId="Equation.KSEE3">
                  <p:embed/>
                </p:oleObj>
              </mc:Choice>
              <mc:Fallback>
                <p:oleObj r:id="rId17" imgW="1993680" imgH="20304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4109" y="2233613"/>
                        <a:ext cx="3265885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33" name="对象 17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1762127" y="2536034"/>
          <a:ext cx="4244579" cy="7072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8" r:id="rId19" imgW="2590560" imgH="431640" progId="Equation.KSEE3">
                  <p:embed/>
                </p:oleObj>
              </mc:Choice>
              <mc:Fallback>
                <p:oleObj r:id="rId19" imgW="2590560" imgH="43164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2127" y="2536034"/>
                        <a:ext cx="4244579" cy="7072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34" name="对象 18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199212" y="3243263"/>
          <a:ext cx="957263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9" r:id="rId21" imgW="583920" imgH="177480" progId="Equation.KSEE3">
                  <p:embed/>
                </p:oleObj>
              </mc:Choice>
              <mc:Fallback>
                <p:oleObj r:id="rId21" imgW="583920" imgH="177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99212" y="3243263"/>
                        <a:ext cx="957263" cy="290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35" name="文本框 20"/>
          <p:cNvSpPr txBox="1">
            <a:spLocks noChangeArrowheads="1"/>
          </p:cNvSpPr>
          <p:nvPr/>
        </p:nvSpPr>
        <p:spPr bwMode="auto">
          <a:xfrm>
            <a:off x="1658542" y="3533776"/>
            <a:ext cx="769144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方法二</a:t>
            </a:r>
          </a:p>
        </p:txBody>
      </p:sp>
      <p:graphicFrame>
        <p:nvGraphicFramePr>
          <p:cNvPr id="17436" name="对象 22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374109" y="3477816"/>
          <a:ext cx="3265885" cy="3321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0" r:id="rId23" imgW="1993680" imgH="203040" progId="Equation.KSEE3">
                  <p:embed/>
                </p:oleObj>
              </mc:Choice>
              <mc:Fallback>
                <p:oleObj r:id="rId23" imgW="1993680" imgH="20304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4109" y="3477816"/>
                        <a:ext cx="3265885" cy="33218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37" name="对象 24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712372" y="3831432"/>
          <a:ext cx="770335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1" r:id="rId24" imgW="469800" imgH="177480" progId="Equation.KSEE3">
                  <p:embed/>
                </p:oleObj>
              </mc:Choice>
              <mc:Fallback>
                <p:oleObj r:id="rId24" imgW="469800" imgH="177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2372" y="3831432"/>
                        <a:ext cx="770335" cy="290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38" name="对象 26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1762125" y="4121946"/>
          <a:ext cx="2601516" cy="3750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2" r:id="rId26" imgW="1587240" imgH="228600" progId="Equation.KSEE3">
                  <p:embed/>
                </p:oleObj>
              </mc:Choice>
              <mc:Fallback>
                <p:oleObj r:id="rId26" imgW="1587240" imgH="22860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2125" y="4121946"/>
                        <a:ext cx="2601516" cy="3750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39" name="对象 28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4637487" y="4121945"/>
          <a:ext cx="1145381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3" r:id="rId28" imgW="698400" imgH="177480" progId="Equation.KSEE3">
                  <p:embed/>
                </p:oleObj>
              </mc:Choice>
              <mc:Fallback>
                <p:oleObj r:id="rId28" imgW="698400" imgH="177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37487" y="4121945"/>
                        <a:ext cx="1145381" cy="290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712369" y="1871662"/>
            <a:ext cx="236220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1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∠A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en-US" altLang="zh-CN" sz="21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en-US" altLang="zh-CN" sz="21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）</a:t>
            </a:r>
            <a:endParaRPr lang="zh-CN" altLang="en-US" sz="2100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900237" y="4674394"/>
            <a:ext cx="580548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zh-CN" sz="2100" b="1">
                <a:solidFill>
                  <a:srgbClr val="0070C0"/>
                </a:solidFill>
              </a:rPr>
              <a:t>已知一锐角和斜边，可以解直角三角形</a:t>
            </a:r>
          </a:p>
        </p:txBody>
      </p:sp>
    </p:spTree>
    <p:extLst>
      <p:ext uri="{BB962C8B-B14F-4D97-AF65-F5344CB8AC3E}">
        <p14:creationId xmlns:p14="http://schemas.microsoft.com/office/powerpoint/2010/main" val="143216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31" grpId="0"/>
      <p:bldP spid="17435" grpId="0"/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圆角矩形 31"/>
          <p:cNvSpPr>
            <a:spLocks noChangeArrowheads="1"/>
          </p:cNvSpPr>
          <p:nvPr/>
        </p:nvSpPr>
        <p:spPr bwMode="auto">
          <a:xfrm>
            <a:off x="1143001" y="1"/>
            <a:ext cx="1321594" cy="469106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>
            <a:solidFill>
              <a:srgbClr val="0099FF"/>
            </a:solidFill>
            <a:round/>
            <a:headEnd/>
            <a:tailEnd/>
          </a:ln>
        </p:spPr>
        <p:txBody>
          <a:bodyPr lIns="68580" tIns="34290" rIns="68580" bIns="34290"/>
          <a:lstStyle/>
          <a:p>
            <a:pPr algn="ctr"/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新知探究</a:t>
            </a:r>
          </a:p>
        </p:txBody>
      </p:sp>
      <p:sp>
        <p:nvSpPr>
          <p:cNvPr id="17411" name="文本框 22529"/>
          <p:cNvSpPr txBox="1">
            <a:spLocks noChangeArrowheads="1"/>
          </p:cNvSpPr>
          <p:nvPr/>
        </p:nvSpPr>
        <p:spPr bwMode="auto">
          <a:xfrm>
            <a:off x="2678910" y="1057275"/>
            <a:ext cx="3564731" cy="453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10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已知两角能否解直角三角形？</a:t>
            </a:r>
            <a:r>
              <a:rPr lang="en-US" altLang="zh-CN" sz="210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endParaRPr lang="zh-CN" altLang="en-US" sz="21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直角三角形 1"/>
          <p:cNvSpPr/>
          <p:nvPr/>
        </p:nvSpPr>
        <p:spPr>
          <a:xfrm>
            <a:off x="2843212" y="2031206"/>
            <a:ext cx="757238" cy="1134666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/>
          </a:p>
        </p:txBody>
      </p:sp>
      <p:sp>
        <p:nvSpPr>
          <p:cNvPr id="3" name="直角三角形 2"/>
          <p:cNvSpPr/>
          <p:nvPr/>
        </p:nvSpPr>
        <p:spPr>
          <a:xfrm>
            <a:off x="4463653" y="1869283"/>
            <a:ext cx="1403747" cy="1997869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95114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圆角矩形 31"/>
          <p:cNvSpPr>
            <a:spLocks noChangeArrowheads="1"/>
          </p:cNvSpPr>
          <p:nvPr/>
        </p:nvSpPr>
        <p:spPr bwMode="auto">
          <a:xfrm>
            <a:off x="1143001" y="1"/>
            <a:ext cx="1321594" cy="469106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>
            <a:solidFill>
              <a:srgbClr val="0099FF"/>
            </a:solidFill>
            <a:round/>
            <a:headEnd/>
            <a:tailEnd/>
          </a:ln>
        </p:spPr>
        <p:txBody>
          <a:bodyPr lIns="68580" tIns="34290" rIns="68580" bIns="34290"/>
          <a:lstStyle/>
          <a:p>
            <a:pPr algn="ctr"/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归纳总结</a:t>
            </a:r>
          </a:p>
        </p:txBody>
      </p:sp>
      <p:sp>
        <p:nvSpPr>
          <p:cNvPr id="12292" name="Text Box 16"/>
          <p:cNvSpPr txBox="1">
            <a:spLocks noChangeArrowheads="1"/>
          </p:cNvSpPr>
          <p:nvPr/>
        </p:nvSpPr>
        <p:spPr bwMode="auto">
          <a:xfrm>
            <a:off x="1463281" y="2006205"/>
            <a:ext cx="174307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解直角三角形必备条件</a:t>
            </a:r>
          </a:p>
        </p:txBody>
      </p:sp>
      <p:sp>
        <p:nvSpPr>
          <p:cNvPr id="12293" name="左大括号 17"/>
          <p:cNvSpPr>
            <a:spLocks/>
          </p:cNvSpPr>
          <p:nvPr/>
        </p:nvSpPr>
        <p:spPr bwMode="auto">
          <a:xfrm>
            <a:off x="3206354" y="1565673"/>
            <a:ext cx="57150" cy="1596628"/>
          </a:xfrm>
          <a:prstGeom prst="leftBrace">
            <a:avLst>
              <a:gd name="adj1" fmla="val 29878"/>
              <a:gd name="adj2" fmla="val 50000"/>
            </a:avLst>
          </a:prstGeom>
          <a:solidFill>
            <a:schemeClr val="accent1"/>
          </a:solidFill>
          <a:ln w="28575">
            <a:solidFill>
              <a:srgbClr val="FF0000"/>
            </a:solidFill>
            <a:round/>
            <a:headEnd/>
            <a:tailEnd/>
          </a:ln>
        </p:spPr>
        <p:txBody>
          <a:bodyPr lIns="68580" tIns="34290" rIns="68580" bIns="34290"/>
          <a:lstStyle/>
          <a:p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699" name="Text Box 18"/>
          <p:cNvSpPr txBox="1">
            <a:spLocks noChangeArrowheads="1"/>
          </p:cNvSpPr>
          <p:nvPr/>
        </p:nvSpPr>
        <p:spPr bwMode="auto">
          <a:xfrm>
            <a:off x="3040856" y="1565675"/>
            <a:ext cx="336708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1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已知两边解直角三角形</a:t>
            </a:r>
          </a:p>
        </p:txBody>
      </p:sp>
      <p:sp>
        <p:nvSpPr>
          <p:cNvPr id="3" name="Text Box 18"/>
          <p:cNvSpPr txBox="1">
            <a:spLocks noChangeArrowheads="1"/>
          </p:cNvSpPr>
          <p:nvPr/>
        </p:nvSpPr>
        <p:spPr bwMode="auto">
          <a:xfrm>
            <a:off x="3263505" y="2790826"/>
            <a:ext cx="433744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1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已知一个锐角和一边解直角三角形</a:t>
            </a:r>
          </a:p>
        </p:txBody>
      </p:sp>
      <p:sp>
        <p:nvSpPr>
          <p:cNvPr id="19463" name="文本框 4"/>
          <p:cNvSpPr txBox="1">
            <a:spLocks noChangeArrowheads="1"/>
          </p:cNvSpPr>
          <p:nvPr/>
        </p:nvSpPr>
        <p:spPr bwMode="auto">
          <a:xfrm>
            <a:off x="1588294" y="3812382"/>
            <a:ext cx="5748338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只要知道五个元素中的</a:t>
            </a:r>
            <a:r>
              <a:rPr lang="zh-CN" altLang="en-US" sz="2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两个元素              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就可以求出余下的三个未知元素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187555" y="3812382"/>
            <a:ext cx="241339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zh-CN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（至少有一个是边）</a:t>
            </a:r>
          </a:p>
        </p:txBody>
      </p:sp>
    </p:spTree>
    <p:extLst>
      <p:ext uri="{BB962C8B-B14F-4D97-AF65-F5344CB8AC3E}">
        <p14:creationId xmlns:p14="http://schemas.microsoft.com/office/powerpoint/2010/main" val="2103635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ldLvl="0" animBg="1"/>
      <p:bldP spid="12293" grpId="0" bldLvl="0" animBg="1"/>
      <p:bldP spid="29699" grpId="0" bldLvl="0" animBg="1"/>
      <p:bldP spid="3" grpId="0" bldLvl="0" animBg="1"/>
      <p:bldP spid="19463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圆角矩形 31"/>
          <p:cNvSpPr>
            <a:spLocks noChangeArrowheads="1"/>
          </p:cNvSpPr>
          <p:nvPr/>
        </p:nvSpPr>
        <p:spPr bwMode="auto">
          <a:xfrm>
            <a:off x="1143001" y="1"/>
            <a:ext cx="1321594" cy="469106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>
            <a:solidFill>
              <a:srgbClr val="0099FF"/>
            </a:solidFill>
            <a:round/>
            <a:headEnd/>
            <a:tailEnd/>
          </a:ln>
        </p:spPr>
        <p:txBody>
          <a:bodyPr lIns="68580" tIns="34290" rIns="68580" bIns="34290"/>
          <a:lstStyle/>
          <a:p>
            <a:pPr algn="ctr"/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针对训练</a:t>
            </a:r>
          </a:p>
        </p:txBody>
      </p:sp>
      <p:sp>
        <p:nvSpPr>
          <p:cNvPr id="19459" name="文本框 2"/>
          <p:cNvSpPr txBox="1">
            <a:spLocks noChangeArrowheads="1"/>
          </p:cNvSpPr>
          <p:nvPr/>
        </p:nvSpPr>
        <p:spPr bwMode="auto">
          <a:xfrm>
            <a:off x="1606155" y="781051"/>
            <a:ext cx="5461397" cy="376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在Rt△</a:t>
            </a:r>
            <a:r>
              <a:rPr lang="zh-CN" altLang="en-US" sz="24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ABC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中，有下列情况，则直角三角形可解的是（   ）</a:t>
            </a:r>
          </a:p>
          <a:p>
            <a:endParaRPr lang="en-US" altLang="zh-CN" sz="2400" dirty="0"/>
          </a:p>
          <a:p>
            <a:r>
              <a:rPr lang="en-US" altLang="zh-CN" sz="2400" dirty="0"/>
              <a:t>        A.</a:t>
            </a:r>
            <a:r>
              <a:rPr lang="zh-CN" altLang="en-US" sz="2400" dirty="0"/>
              <a:t>已知</a:t>
            </a:r>
          </a:p>
          <a:p>
            <a:endParaRPr lang="en-US" altLang="zh-CN" sz="2400" dirty="0"/>
          </a:p>
          <a:p>
            <a:r>
              <a:rPr lang="en-US" altLang="zh-CN" sz="2400" dirty="0"/>
              <a:t>        B.</a:t>
            </a:r>
            <a:r>
              <a:rPr lang="zh-CN" altLang="en-US" sz="2400" dirty="0"/>
              <a:t>已知</a:t>
            </a:r>
          </a:p>
          <a:p>
            <a:endParaRPr lang="zh-CN" altLang="en-US" sz="2400" dirty="0"/>
          </a:p>
          <a:p>
            <a:r>
              <a:rPr lang="en-US" altLang="zh-CN" sz="2400" dirty="0"/>
              <a:t>        C.</a:t>
            </a:r>
            <a:r>
              <a:rPr lang="zh-CN" altLang="en-US" sz="2400" dirty="0"/>
              <a:t>已知</a:t>
            </a:r>
          </a:p>
          <a:p>
            <a:endParaRPr lang="zh-CN" altLang="en-US" sz="2400" dirty="0"/>
          </a:p>
          <a:p>
            <a:r>
              <a:rPr lang="en-US" altLang="zh-CN" sz="2400" dirty="0"/>
              <a:t>        D.</a:t>
            </a:r>
            <a:r>
              <a:rPr lang="zh-CN" altLang="en-US" sz="2400" dirty="0"/>
              <a:t>已知</a:t>
            </a:r>
          </a:p>
        </p:txBody>
      </p:sp>
      <p:graphicFrame>
        <p:nvGraphicFramePr>
          <p:cNvPr id="19460" name="对象 3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238501" y="1883571"/>
          <a:ext cx="2197894" cy="4595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4" r:id="rId3" imgW="1091880" imgH="228600" progId="Equation.KSEE3">
                  <p:embed/>
                </p:oleObj>
              </mc:Choice>
              <mc:Fallback>
                <p:oleObj r:id="rId3" imgW="1091880" imgH="22860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1" y="1883571"/>
                        <a:ext cx="2197894" cy="4595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1" name="对象 4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238501" y="2624138"/>
          <a:ext cx="1969294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5" r:id="rId5" imgW="977760" imgH="203040" progId="Equation.KSEE3">
                  <p:embed/>
                </p:oleObj>
              </mc:Choice>
              <mc:Fallback>
                <p:oleObj r:id="rId5" imgW="977760" imgH="20304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1" y="2624138"/>
                        <a:ext cx="1969294" cy="409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2" name="对象 5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228975" y="3327798"/>
          <a:ext cx="2686050" cy="4607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6" r:id="rId7" imgW="1333440" imgH="228600" progId="Equation.KSEE3">
                  <p:embed/>
                </p:oleObj>
              </mc:Choice>
              <mc:Fallback>
                <p:oleObj r:id="rId7" imgW="1333440" imgH="22860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28975" y="3327798"/>
                        <a:ext cx="2686050" cy="4607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3" name="对象 7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238500" y="4082653"/>
          <a:ext cx="3477816" cy="4607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7" r:id="rId9" imgW="1726920" imgH="228600" progId="Equation.KSEE3">
                  <p:embed/>
                </p:oleObj>
              </mc:Choice>
              <mc:Fallback>
                <p:oleObj r:id="rId9" imgW="1726920" imgH="22860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0" y="4082653"/>
                        <a:ext cx="3477816" cy="4607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8" name="文本框 9"/>
          <p:cNvSpPr txBox="1">
            <a:spLocks noChangeArrowheads="1"/>
          </p:cNvSpPr>
          <p:nvPr/>
        </p:nvSpPr>
        <p:spPr bwMode="auto">
          <a:xfrm>
            <a:off x="4406507" y="1143000"/>
            <a:ext cx="32980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2844209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7181"/>
          <p:cNvSpPr txBox="1">
            <a:spLocks noChangeArrowheads="1"/>
          </p:cNvSpPr>
          <p:nvPr/>
        </p:nvSpPr>
        <p:spPr bwMode="auto">
          <a:xfrm>
            <a:off x="3762378" y="2085977"/>
            <a:ext cx="1403747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>
              <a:ea typeface="仿宋_GB2312" panose="02010609030101010101" pitchFamily="49" charset="-122"/>
            </a:endParaRPr>
          </a:p>
        </p:txBody>
      </p:sp>
      <p:sp>
        <p:nvSpPr>
          <p:cNvPr id="20483" name="圆角矩形 31"/>
          <p:cNvSpPr>
            <a:spLocks noChangeArrowheads="1"/>
          </p:cNvSpPr>
          <p:nvPr/>
        </p:nvSpPr>
        <p:spPr bwMode="auto">
          <a:xfrm>
            <a:off x="1241822" y="92871"/>
            <a:ext cx="1818084" cy="469106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>
            <a:solidFill>
              <a:srgbClr val="0099FF"/>
            </a:solidFill>
            <a:round/>
            <a:headEnd/>
            <a:tailEnd/>
          </a:ln>
        </p:spPr>
        <p:txBody>
          <a:bodyPr lIns="68580" tIns="34290" rIns="68580" bIns="34290"/>
          <a:lstStyle/>
          <a:p>
            <a:pPr algn="ctr"/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生活中的数学</a:t>
            </a:r>
          </a:p>
        </p:txBody>
      </p:sp>
      <p:sp>
        <p:nvSpPr>
          <p:cNvPr id="95235" name="Text Box 3"/>
          <p:cNvSpPr txBox="1">
            <a:spLocks noChangeArrowheads="1"/>
          </p:cNvSpPr>
          <p:nvPr/>
        </p:nvSpPr>
        <p:spPr bwMode="auto">
          <a:xfrm>
            <a:off x="1331122" y="951312"/>
            <a:ext cx="5347097" cy="1915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</a:rPr>
              <a:t>设塔顶中心点为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</a:rPr>
              <a:t>，塔身中心线与垂直中心线的夹角为</a:t>
            </a:r>
            <a:r>
              <a:rPr lang="zh-CN" altLang="en-US" sz="2400" b="1" dirty="0"/>
              <a:t>∠ 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</a:rPr>
              <a:t>，过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</a:rPr>
              <a:t>点向垂直中心线引垂线，垂足为点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C</a:t>
            </a:r>
            <a:r>
              <a:rPr lang="zh-CN" altLang="en-US" sz="2400" b="1" dirty="0">
                <a:latin typeface="Times New Roman" panose="02020603050405020304" pitchFamily="18" charset="0"/>
              </a:rPr>
              <a:t>（如图），在</a:t>
            </a:r>
            <a:r>
              <a:rPr lang="en-US" altLang="zh-CN" sz="2400" b="1" dirty="0" err="1">
                <a:latin typeface="Times New Roman" panose="02020603050405020304" pitchFamily="18" charset="0"/>
              </a:rPr>
              <a:t>Rt△</a:t>
            </a:r>
            <a:r>
              <a:rPr lang="en-US" altLang="zh-CN" sz="2400" b="1" i="1" dirty="0" err="1">
                <a:latin typeface="Times New Roman" panose="02020603050405020304" pitchFamily="18" charset="0"/>
              </a:rPr>
              <a:t>ABC</a:t>
            </a:r>
            <a:r>
              <a:rPr lang="zh-CN" altLang="en-US" sz="2400" b="1" dirty="0">
                <a:latin typeface="Times New Roman" panose="02020603050405020304" pitchFamily="18" charset="0"/>
              </a:rPr>
              <a:t>中，∠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C</a:t>
            </a:r>
            <a:r>
              <a:rPr lang="zh-CN" altLang="en-US" sz="2400" b="1" dirty="0">
                <a:latin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Times New Roman" panose="02020603050405020304" pitchFamily="18" charset="0"/>
              </a:rPr>
              <a:t>90°</a:t>
            </a:r>
            <a:r>
              <a:rPr lang="zh-CN" altLang="en-US" sz="2400" b="1" dirty="0"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BC</a:t>
            </a:r>
            <a:r>
              <a:rPr lang="zh-CN" altLang="en-US" sz="2400" b="1" dirty="0">
                <a:latin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Times New Roman" panose="02020603050405020304" pitchFamily="18" charset="0"/>
              </a:rPr>
              <a:t>5.2m</a:t>
            </a:r>
            <a:r>
              <a:rPr lang="zh-CN" altLang="en-US" sz="2400" b="1" dirty="0"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AB</a:t>
            </a:r>
            <a:r>
              <a:rPr lang="zh-CN" altLang="en-US" sz="2400" b="1" dirty="0">
                <a:latin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Times New Roman" panose="02020603050405020304" pitchFamily="18" charset="0"/>
              </a:rPr>
              <a:t>54.5m.</a:t>
            </a:r>
            <a:r>
              <a:rPr lang="zh-CN" altLang="en-US" sz="2400" b="1" dirty="0">
                <a:latin typeface="Times New Roman" panose="02020603050405020304" pitchFamily="18" charset="0"/>
              </a:rPr>
              <a:t>问：倾斜角</a:t>
            </a:r>
            <a:r>
              <a:rPr lang="zh-CN" altLang="en-US" sz="2400" b="1" dirty="0"/>
              <a:t>∠</a:t>
            </a:r>
            <a:r>
              <a:rPr lang="en-US" altLang="zh-CN" sz="2400" b="1" i="1" dirty="0"/>
              <a:t>A</a:t>
            </a:r>
            <a:r>
              <a:rPr lang="zh-CN" altLang="en-US" sz="2400" b="1" dirty="0"/>
              <a:t>是多少？</a:t>
            </a:r>
          </a:p>
        </p:txBody>
      </p:sp>
      <p:sp>
        <p:nvSpPr>
          <p:cNvPr id="95237" name="Text Box 5"/>
          <p:cNvSpPr txBox="1">
            <a:spLocks noChangeArrowheads="1"/>
          </p:cNvSpPr>
          <p:nvPr/>
        </p:nvSpPr>
        <p:spPr bwMode="auto">
          <a:xfrm>
            <a:off x="2357439" y="3813574"/>
            <a:ext cx="350996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所以∠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≈5</a:t>
            </a:r>
            <a:r>
              <a:rPr lang="en-US" altLang="zh-CN" sz="2400" b="1">
                <a:solidFill>
                  <a:srgbClr val="FF0000"/>
                </a:solidFill>
              </a:rPr>
              <a:t>.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48</a:t>
            </a:r>
            <a:r>
              <a:rPr lang="en-US" altLang="zh-CN" sz="2400" b="1">
                <a:solidFill>
                  <a:srgbClr val="FF0000"/>
                </a:solidFill>
              </a:rPr>
              <a:t>°</a:t>
            </a:r>
          </a:p>
        </p:txBody>
      </p:sp>
      <p:pic>
        <p:nvPicPr>
          <p:cNvPr id="20486" name="Picture 7" descr="pic_2211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8950" y="1194199"/>
            <a:ext cx="1081088" cy="162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87" name="Group 8"/>
          <p:cNvGrpSpPr>
            <a:grpSpLocks/>
          </p:cNvGrpSpPr>
          <p:nvPr/>
        </p:nvGrpSpPr>
        <p:grpSpPr bwMode="auto">
          <a:xfrm>
            <a:off x="7216381" y="1356124"/>
            <a:ext cx="161925" cy="1296590"/>
            <a:chOff x="4921" y="1434"/>
            <a:chExt cx="136" cy="1452"/>
          </a:xfrm>
        </p:grpSpPr>
        <p:sp>
          <p:nvSpPr>
            <p:cNvPr id="20488" name="Line 9"/>
            <p:cNvSpPr>
              <a:spLocks noChangeShapeType="1"/>
            </p:cNvSpPr>
            <p:nvPr/>
          </p:nvSpPr>
          <p:spPr bwMode="auto">
            <a:xfrm>
              <a:off x="4921" y="1480"/>
              <a:ext cx="0" cy="1406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9" name="Line 10"/>
            <p:cNvSpPr>
              <a:spLocks noChangeShapeType="1"/>
            </p:cNvSpPr>
            <p:nvPr/>
          </p:nvSpPr>
          <p:spPr bwMode="auto">
            <a:xfrm flipH="1">
              <a:off x="4921" y="1434"/>
              <a:ext cx="136" cy="1406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0" name="Line 11"/>
            <p:cNvSpPr>
              <a:spLocks noChangeShapeType="1"/>
            </p:cNvSpPr>
            <p:nvPr/>
          </p:nvSpPr>
          <p:spPr bwMode="auto">
            <a:xfrm flipV="1">
              <a:off x="4921" y="1434"/>
              <a:ext cx="136" cy="46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91" name="Text Box 12"/>
          <p:cNvSpPr txBox="1">
            <a:spLocks noChangeArrowheads="1"/>
          </p:cNvSpPr>
          <p:nvPr/>
        </p:nvSpPr>
        <p:spPr bwMode="auto">
          <a:xfrm>
            <a:off x="7000875" y="2637236"/>
            <a:ext cx="323850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latin typeface="Times New Roman" panose="02020603050405020304" pitchFamily="18" charset="0"/>
              </a:rPr>
              <a:t>A</a:t>
            </a:r>
          </a:p>
        </p:txBody>
      </p:sp>
      <p:sp>
        <p:nvSpPr>
          <p:cNvPr id="20492" name="Text Box 13"/>
          <p:cNvSpPr txBox="1">
            <a:spLocks noChangeArrowheads="1"/>
          </p:cNvSpPr>
          <p:nvPr/>
        </p:nvSpPr>
        <p:spPr bwMode="auto">
          <a:xfrm>
            <a:off x="7271147" y="1175148"/>
            <a:ext cx="323850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latin typeface="Times New Roman" panose="02020603050405020304" pitchFamily="18" charset="0"/>
              </a:rPr>
              <a:t>B</a:t>
            </a:r>
          </a:p>
        </p:txBody>
      </p:sp>
      <p:sp>
        <p:nvSpPr>
          <p:cNvPr id="20493" name="Text Box 14"/>
          <p:cNvSpPr txBox="1">
            <a:spLocks noChangeArrowheads="1"/>
          </p:cNvSpPr>
          <p:nvPr/>
        </p:nvSpPr>
        <p:spPr bwMode="auto">
          <a:xfrm>
            <a:off x="7000875" y="1214439"/>
            <a:ext cx="323850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latin typeface="Times New Roman" panose="02020603050405020304" pitchFamily="18" charset="0"/>
              </a:rPr>
              <a:t>C</a:t>
            </a:r>
          </a:p>
        </p:txBody>
      </p:sp>
      <p:grpSp>
        <p:nvGrpSpPr>
          <p:cNvPr id="21518" name="Group 15"/>
          <p:cNvGrpSpPr>
            <a:grpSpLocks/>
          </p:cNvGrpSpPr>
          <p:nvPr/>
        </p:nvGrpSpPr>
        <p:grpSpPr bwMode="auto">
          <a:xfrm rot="21430260">
            <a:off x="5892428" y="2926544"/>
            <a:ext cx="711994" cy="1766620"/>
            <a:chOff x="3915" y="1288"/>
            <a:chExt cx="598" cy="1979"/>
          </a:xfrm>
        </p:grpSpPr>
        <p:grpSp>
          <p:nvGrpSpPr>
            <p:cNvPr id="20495" name="Group 16"/>
            <p:cNvGrpSpPr>
              <a:grpSpLocks/>
            </p:cNvGrpSpPr>
            <p:nvPr/>
          </p:nvGrpSpPr>
          <p:grpSpPr bwMode="auto">
            <a:xfrm>
              <a:off x="3915" y="1288"/>
              <a:ext cx="598" cy="1979"/>
              <a:chOff x="3915" y="1297"/>
              <a:chExt cx="598" cy="1979"/>
            </a:xfrm>
          </p:grpSpPr>
          <p:grpSp>
            <p:nvGrpSpPr>
              <p:cNvPr id="20496" name="Group 17"/>
              <p:cNvGrpSpPr>
                <a:grpSpLocks/>
              </p:cNvGrpSpPr>
              <p:nvPr/>
            </p:nvGrpSpPr>
            <p:grpSpPr bwMode="auto">
              <a:xfrm>
                <a:off x="4096" y="1526"/>
                <a:ext cx="191" cy="1497"/>
                <a:chOff x="3687" y="1706"/>
                <a:chExt cx="191" cy="1497"/>
              </a:xfrm>
            </p:grpSpPr>
            <p:sp>
              <p:nvSpPr>
                <p:cNvPr id="20497" name="Line 18"/>
                <p:cNvSpPr>
                  <a:spLocks noChangeShapeType="1"/>
                </p:cNvSpPr>
                <p:nvPr/>
              </p:nvSpPr>
              <p:spPr bwMode="auto">
                <a:xfrm>
                  <a:off x="3696" y="1706"/>
                  <a:ext cx="182" cy="0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498" name="Line 19"/>
                <p:cNvSpPr>
                  <a:spLocks noChangeShapeType="1"/>
                </p:cNvSpPr>
                <p:nvPr/>
              </p:nvSpPr>
              <p:spPr bwMode="auto">
                <a:xfrm>
                  <a:off x="3687" y="1706"/>
                  <a:ext cx="0" cy="1497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499" name="Line 20"/>
                <p:cNvSpPr>
                  <a:spLocks noChangeShapeType="1"/>
                </p:cNvSpPr>
                <p:nvPr/>
              </p:nvSpPr>
              <p:spPr bwMode="auto">
                <a:xfrm flipH="1">
                  <a:off x="3696" y="1706"/>
                  <a:ext cx="182" cy="1497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0500" name="Text Box 21"/>
              <p:cNvSpPr txBox="1">
                <a:spLocks noChangeArrowheads="1"/>
              </p:cNvSpPr>
              <p:nvPr/>
            </p:nvSpPr>
            <p:spPr bwMode="auto">
              <a:xfrm>
                <a:off x="3915" y="2931"/>
                <a:ext cx="272" cy="3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0501" name="Text Box 22"/>
              <p:cNvSpPr txBox="1">
                <a:spLocks noChangeArrowheads="1"/>
              </p:cNvSpPr>
              <p:nvPr/>
            </p:nvSpPr>
            <p:spPr bwMode="auto">
              <a:xfrm>
                <a:off x="4241" y="1298"/>
                <a:ext cx="272" cy="3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0502" name="Text Box 23"/>
              <p:cNvSpPr txBox="1">
                <a:spLocks noChangeArrowheads="1"/>
              </p:cNvSpPr>
              <p:nvPr/>
            </p:nvSpPr>
            <p:spPr bwMode="auto">
              <a:xfrm>
                <a:off x="3915" y="1297"/>
                <a:ext cx="272" cy="3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C</a:t>
                </a:r>
              </a:p>
            </p:txBody>
          </p:sp>
        </p:grpSp>
        <p:sp>
          <p:nvSpPr>
            <p:cNvPr id="20503" name="Freeform 24"/>
            <p:cNvSpPr>
              <a:spLocks noChangeArrowheads="1"/>
            </p:cNvSpPr>
            <p:nvPr/>
          </p:nvSpPr>
          <p:spPr bwMode="auto">
            <a:xfrm>
              <a:off x="4096" y="1525"/>
              <a:ext cx="45" cy="45"/>
            </a:xfrm>
            <a:custGeom>
              <a:avLst/>
              <a:gdLst>
                <a:gd name="T0" fmla="*/ 45 w 45"/>
                <a:gd name="T1" fmla="*/ 0 h 45"/>
                <a:gd name="T2" fmla="*/ 45 w 45"/>
                <a:gd name="T3" fmla="*/ 45 h 45"/>
                <a:gd name="T4" fmla="*/ 0 w 45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45">
                  <a:moveTo>
                    <a:pt x="45" y="0"/>
                  </a:moveTo>
                  <a:lnTo>
                    <a:pt x="45" y="45"/>
                  </a:lnTo>
                  <a:lnTo>
                    <a:pt x="0" y="45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28" name="文本框 1"/>
          <p:cNvSpPr txBox="1">
            <a:spLocks noChangeArrowheads="1"/>
          </p:cNvSpPr>
          <p:nvPr/>
        </p:nvSpPr>
        <p:spPr bwMode="auto">
          <a:xfrm>
            <a:off x="1840706" y="2845594"/>
            <a:ext cx="46315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/>
              <a:t>解：</a:t>
            </a:r>
          </a:p>
        </p:txBody>
      </p:sp>
      <p:graphicFrame>
        <p:nvGraphicFramePr>
          <p:cNvPr id="21529" name="对象 2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463405" y="2814640"/>
          <a:ext cx="3296840" cy="7465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" r:id="rId4" imgW="1739880" imgH="393480" progId="Equation.KSEE3">
                  <p:embed/>
                </p:oleObj>
              </mc:Choice>
              <mc:Fallback>
                <p:oleObj r:id="rId4" imgW="173988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3405" y="2814640"/>
                        <a:ext cx="3296840" cy="74652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60684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5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5" grpId="0"/>
      <p:bldP spid="95237" grpId="0"/>
      <p:bldP spid="215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圆角矩形 31"/>
          <p:cNvSpPr>
            <a:spLocks noChangeArrowheads="1"/>
          </p:cNvSpPr>
          <p:nvPr/>
        </p:nvSpPr>
        <p:spPr bwMode="auto">
          <a:xfrm>
            <a:off x="1141812" y="1"/>
            <a:ext cx="1485901" cy="420291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>
            <a:solidFill>
              <a:srgbClr val="0099FF"/>
            </a:solidFill>
            <a:round/>
            <a:headEnd/>
            <a:tailEnd/>
          </a:ln>
        </p:spPr>
        <p:txBody>
          <a:bodyPr lIns="68580" tIns="34290" rIns="68580" bIns="34290"/>
          <a:lstStyle/>
          <a:p>
            <a:pPr algn="ctr"/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新知探究</a:t>
            </a:r>
          </a:p>
        </p:txBody>
      </p:sp>
      <p:sp>
        <p:nvSpPr>
          <p:cNvPr id="21507" name="文本框 6"/>
          <p:cNvSpPr txBox="1">
            <a:spLocks noChangeArrowheads="1"/>
          </p:cNvSpPr>
          <p:nvPr/>
        </p:nvSpPr>
        <p:spPr bwMode="auto">
          <a:xfrm>
            <a:off x="1447802" y="921546"/>
            <a:ext cx="6306741" cy="838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210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例2</a:t>
            </a:r>
            <a:r>
              <a:rPr lang="en-US" altLang="zh-CN" sz="210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</a:rPr>
              <a:t>如图，在Rt△</a:t>
            </a:r>
            <a:r>
              <a:rPr lang="zh-CN" altLang="en-US" sz="2100" i="1">
                <a:latin typeface="Times New Roman" panose="02020603050405020304" pitchFamily="18" charset="0"/>
                <a:ea typeface="黑体" panose="02010609060101010101" pitchFamily="49" charset="-122"/>
              </a:rPr>
              <a:t>ABC</a:t>
            </a:r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</a:rPr>
              <a:t>中，∠</a:t>
            </a:r>
            <a:r>
              <a:rPr lang="zh-CN" altLang="en-US" sz="2100" i="1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</a:rPr>
              <a:t>＝90°，</a:t>
            </a:r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100" i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35</a:t>
            </a:r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°，</a:t>
            </a:r>
            <a:r>
              <a:rPr lang="en-US" altLang="zh-CN" sz="2100" i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=20</a:t>
            </a:r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，解这个直角三角形  </a:t>
            </a:r>
            <a:r>
              <a:rPr lang="en-US" altLang="zh-CN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结果保留小数点后一位</a:t>
            </a:r>
            <a:r>
              <a:rPr lang="en-US" altLang="zh-CN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).</a:t>
            </a:r>
          </a:p>
        </p:txBody>
      </p:sp>
      <p:grpSp>
        <p:nvGrpSpPr>
          <p:cNvPr id="21508" name="组合 20"/>
          <p:cNvGrpSpPr>
            <a:grpSpLocks/>
          </p:cNvGrpSpPr>
          <p:nvPr/>
        </p:nvGrpSpPr>
        <p:grpSpPr bwMode="auto">
          <a:xfrm>
            <a:off x="5261373" y="1790701"/>
            <a:ext cx="2466969" cy="1844752"/>
            <a:chOff x="8345" y="5983"/>
            <a:chExt cx="5181" cy="3874"/>
          </a:xfrm>
        </p:grpSpPr>
        <p:sp>
          <p:nvSpPr>
            <p:cNvPr id="21509" name="文本框 22539"/>
            <p:cNvSpPr txBox="1">
              <a:spLocks noChangeArrowheads="1"/>
            </p:cNvSpPr>
            <p:nvPr/>
          </p:nvSpPr>
          <p:spPr bwMode="auto">
            <a:xfrm>
              <a:off x="12786" y="5983"/>
              <a:ext cx="680" cy="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i="1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</a:p>
          </p:txBody>
        </p:sp>
        <p:sp>
          <p:nvSpPr>
            <p:cNvPr id="21510" name="文本框 22540"/>
            <p:cNvSpPr txBox="1">
              <a:spLocks noChangeArrowheads="1"/>
            </p:cNvSpPr>
            <p:nvPr/>
          </p:nvSpPr>
          <p:spPr bwMode="auto">
            <a:xfrm>
              <a:off x="8345" y="8984"/>
              <a:ext cx="680" cy="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i="1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</a:p>
          </p:txBody>
        </p:sp>
        <p:sp>
          <p:nvSpPr>
            <p:cNvPr id="21511" name="文本框 22541"/>
            <p:cNvSpPr txBox="1">
              <a:spLocks noChangeArrowheads="1"/>
            </p:cNvSpPr>
            <p:nvPr/>
          </p:nvSpPr>
          <p:spPr bwMode="auto">
            <a:xfrm>
              <a:off x="12772" y="8914"/>
              <a:ext cx="465" cy="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i="1"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</a:p>
          </p:txBody>
        </p:sp>
        <p:grpSp>
          <p:nvGrpSpPr>
            <p:cNvPr id="21512" name="组合 15"/>
            <p:cNvGrpSpPr>
              <a:grpSpLocks/>
            </p:cNvGrpSpPr>
            <p:nvPr/>
          </p:nvGrpSpPr>
          <p:grpSpPr bwMode="auto">
            <a:xfrm>
              <a:off x="8874" y="6487"/>
              <a:ext cx="3978" cy="3055"/>
              <a:chOff x="4014" y="6121"/>
              <a:chExt cx="2725" cy="2001"/>
            </a:xfrm>
          </p:grpSpPr>
          <p:grpSp>
            <p:nvGrpSpPr>
              <p:cNvPr id="21513" name="组合 13"/>
              <p:cNvGrpSpPr>
                <a:grpSpLocks/>
              </p:cNvGrpSpPr>
              <p:nvPr/>
            </p:nvGrpSpPr>
            <p:grpSpPr bwMode="auto">
              <a:xfrm>
                <a:off x="4014" y="6121"/>
                <a:ext cx="2725" cy="1589"/>
                <a:chOff x="4014" y="6121"/>
                <a:chExt cx="2725" cy="1589"/>
              </a:xfrm>
            </p:grpSpPr>
            <p:grpSp>
              <p:nvGrpSpPr>
                <p:cNvPr id="21514" name="组合 12"/>
                <p:cNvGrpSpPr>
                  <a:grpSpLocks/>
                </p:cNvGrpSpPr>
                <p:nvPr/>
              </p:nvGrpSpPr>
              <p:grpSpPr bwMode="auto">
                <a:xfrm>
                  <a:off x="4014" y="6121"/>
                  <a:ext cx="2725" cy="1589"/>
                  <a:chOff x="2283" y="6236"/>
                  <a:chExt cx="2725" cy="1589"/>
                </a:xfrm>
              </p:grpSpPr>
              <p:cxnSp>
                <p:nvCxnSpPr>
                  <p:cNvPr id="21515" name="直接连接符 9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4976" y="6236"/>
                    <a:ext cx="0" cy="1588"/>
                  </a:xfrm>
                  <a:prstGeom prst="line">
                    <a:avLst/>
                  </a:prstGeom>
                  <a:noFill/>
                  <a:ln w="28575">
                    <a:solidFill>
                      <a:srgbClr val="CC0066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21516" name="直接连接符 10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305" y="7824"/>
                    <a:ext cx="2657" cy="1"/>
                  </a:xfrm>
                  <a:prstGeom prst="line">
                    <a:avLst/>
                  </a:prstGeom>
                  <a:noFill/>
                  <a:ln w="28575">
                    <a:solidFill>
                      <a:srgbClr val="CC0066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21517" name="直接连接符 11"/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2283" y="6236"/>
                    <a:ext cx="2725" cy="1587"/>
                  </a:xfrm>
                  <a:prstGeom prst="line">
                    <a:avLst/>
                  </a:prstGeom>
                  <a:noFill/>
                  <a:ln w="28575">
                    <a:solidFill>
                      <a:srgbClr val="CC0066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</p:grpSp>
            <p:grpSp>
              <p:nvGrpSpPr>
                <p:cNvPr id="21518" name="组合 12"/>
                <p:cNvGrpSpPr>
                  <a:grpSpLocks/>
                </p:cNvGrpSpPr>
                <p:nvPr/>
              </p:nvGrpSpPr>
              <p:grpSpPr bwMode="auto">
                <a:xfrm>
                  <a:off x="6432" y="7413"/>
                  <a:ext cx="252" cy="275"/>
                  <a:chOff x="6031" y="6158"/>
                  <a:chExt cx="252" cy="274"/>
                </a:xfrm>
              </p:grpSpPr>
              <p:cxnSp>
                <p:nvCxnSpPr>
                  <p:cNvPr id="21519" name="直接连接符 10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6031" y="6158"/>
                    <a:ext cx="0" cy="275"/>
                  </a:xfrm>
                  <a:prstGeom prst="line">
                    <a:avLst/>
                  </a:prstGeom>
                  <a:noFill/>
                  <a:ln w="28575">
                    <a:solidFill>
                      <a:srgbClr val="149494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21520" name="直接连接符 11"/>
                  <p:cNvCxnSpPr>
                    <a:cxnSpLocks noChangeShapeType="1"/>
                  </p:cNvCxnSpPr>
                  <p:nvPr/>
                </p:nvCxnSpPr>
                <p:spPr bwMode="auto">
                  <a:xfrm flipH="1">
                    <a:off x="6031" y="6158"/>
                    <a:ext cx="252" cy="8"/>
                  </a:xfrm>
                  <a:prstGeom prst="line">
                    <a:avLst/>
                  </a:prstGeom>
                  <a:noFill/>
                  <a:ln w="28575">
                    <a:solidFill>
                      <a:srgbClr val="149494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</p:grpSp>
          </p:grpSp>
          <p:sp>
            <p:nvSpPr>
              <p:cNvPr id="21521" name="弧形 14"/>
              <p:cNvSpPr>
                <a:spLocks noChangeArrowheads="1"/>
              </p:cNvSpPr>
              <p:nvPr/>
            </p:nvSpPr>
            <p:spPr bwMode="auto">
              <a:xfrm>
                <a:off x="4424" y="7215"/>
                <a:ext cx="340" cy="907"/>
              </a:xfrm>
              <a:custGeom>
                <a:avLst/>
                <a:gdLst>
                  <a:gd name="T0" fmla="*/ 280 w 340"/>
                  <a:gd name="T1" fmla="*/ 108 h 907"/>
                  <a:gd name="T2" fmla="*/ 340 w 340"/>
                  <a:gd name="T3" fmla="*/ 453 h 907"/>
                  <a:gd name="T4" fmla="*/ 170 w 340"/>
                  <a:gd name="T5" fmla="*/ 453 h 907"/>
                  <a:gd name="T6" fmla="*/ 280 w 340"/>
                  <a:gd name="T7" fmla="*/ 108 h 907"/>
                  <a:gd name="T8" fmla="*/ 340 w 340"/>
                  <a:gd name="T9" fmla="*/ 453 h 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0" h="907" stroke="0">
                    <a:moveTo>
                      <a:pt x="280" y="108"/>
                    </a:moveTo>
                    <a:cubicBezTo>
                      <a:pt x="317" y="192"/>
                      <a:pt x="340" y="315"/>
                      <a:pt x="340" y="453"/>
                    </a:cubicBezTo>
                    <a:lnTo>
                      <a:pt x="170" y="453"/>
                    </a:lnTo>
                    <a:close/>
                  </a:path>
                  <a:path w="340" h="907" fill="none">
                    <a:moveTo>
                      <a:pt x="280" y="108"/>
                    </a:moveTo>
                    <a:cubicBezTo>
                      <a:pt x="317" y="192"/>
                      <a:pt x="340" y="315"/>
                      <a:pt x="340" y="453"/>
                    </a:cubicBezTo>
                  </a:path>
                </a:pathLst>
              </a:custGeom>
              <a:noFill/>
              <a:ln w="28575">
                <a:solidFill>
                  <a:srgbClr val="149494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1522" name="文本框 16"/>
            <p:cNvSpPr txBox="1">
              <a:spLocks noChangeArrowheads="1"/>
            </p:cNvSpPr>
            <p:nvPr/>
          </p:nvSpPr>
          <p:spPr bwMode="auto">
            <a:xfrm>
              <a:off x="12855" y="7052"/>
              <a:ext cx="671" cy="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i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b</a:t>
              </a:r>
              <a:endParaRPr lang="en-US" altLang="zh-CN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21523" name="文本框 17"/>
            <p:cNvSpPr txBox="1">
              <a:spLocks noChangeArrowheads="1"/>
            </p:cNvSpPr>
            <p:nvPr/>
          </p:nvSpPr>
          <p:spPr bwMode="auto">
            <a:xfrm>
              <a:off x="10410" y="7110"/>
              <a:ext cx="640" cy="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i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c</a:t>
              </a:r>
            </a:p>
          </p:txBody>
        </p:sp>
        <p:sp>
          <p:nvSpPr>
            <p:cNvPr id="21524" name="文本框 18"/>
            <p:cNvSpPr txBox="1">
              <a:spLocks noChangeArrowheads="1"/>
            </p:cNvSpPr>
            <p:nvPr/>
          </p:nvSpPr>
          <p:spPr bwMode="auto">
            <a:xfrm>
              <a:off x="11077" y="8815"/>
              <a:ext cx="671" cy="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i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a</a:t>
              </a:r>
            </a:p>
          </p:txBody>
        </p:sp>
        <p:sp>
          <p:nvSpPr>
            <p:cNvPr id="21525" name="文本框 19"/>
            <p:cNvSpPr txBox="1">
              <a:spLocks noChangeArrowheads="1"/>
            </p:cNvSpPr>
            <p:nvPr/>
          </p:nvSpPr>
          <p:spPr bwMode="auto">
            <a:xfrm>
              <a:off x="9969" y="8162"/>
              <a:ext cx="1519" cy="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35</a:t>
              </a:r>
              <a:r>
                <a:rPr lang="zh-CN" altLang="en-US" sz="2100" i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°</a:t>
              </a:r>
            </a:p>
          </p:txBody>
        </p:sp>
      </p:grpSp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1955006" y="2164556"/>
          <a:ext cx="1333500" cy="6584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4" r:id="rId3" imgW="799920" imgH="393480" progId="Equation.DSMT4">
                  <p:embed/>
                </p:oleObj>
              </mc:Choice>
              <mc:Fallback>
                <p:oleObj r:id="rId3" imgW="79992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5006" y="2164556"/>
                        <a:ext cx="1333500" cy="6584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组合 1"/>
          <p:cNvGrpSpPr>
            <a:grpSpLocks/>
          </p:cNvGrpSpPr>
          <p:nvPr/>
        </p:nvGrpSpPr>
        <p:grpSpPr bwMode="auto">
          <a:xfrm>
            <a:off x="1452564" y="1816898"/>
            <a:ext cx="3700939" cy="427614"/>
            <a:chOff x="1300" y="5304"/>
            <a:chExt cx="7772" cy="900"/>
          </a:xfrm>
        </p:grpSpPr>
        <p:sp>
          <p:nvSpPr>
            <p:cNvPr id="21528" name="文本框 22531"/>
            <p:cNvSpPr txBox="1">
              <a:spLocks noChangeArrowheads="1"/>
            </p:cNvSpPr>
            <p:nvPr/>
          </p:nvSpPr>
          <p:spPr bwMode="auto">
            <a:xfrm>
              <a:off x="1300" y="5329"/>
              <a:ext cx="1020" cy="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解：</a:t>
              </a:r>
            </a:p>
          </p:txBody>
        </p:sp>
        <p:graphicFrame>
          <p:nvGraphicFramePr>
            <p:cNvPr id="21529" name="对象 25"/>
            <p:cNvGraphicFramePr>
              <a:graphicFrameLocks noChangeAspect="1"/>
            </p:cNvGraphicFramePr>
            <p:nvPr/>
          </p:nvGraphicFramePr>
          <p:xfrm>
            <a:off x="2303" y="5304"/>
            <a:ext cx="6769" cy="7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25" r:id="rId5" imgW="1917360" imgH="203040" progId="Equation.DSMT4">
                    <p:embed/>
                  </p:oleObj>
                </mc:Choice>
                <mc:Fallback>
                  <p:oleObj r:id="rId5" imgW="1917360" imgH="2030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03" y="5304"/>
                          <a:ext cx="6769" cy="72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8" name="对象 27"/>
          <p:cNvGraphicFramePr>
            <a:graphicFrameLocks noChangeAspect="1"/>
          </p:cNvGraphicFramePr>
          <p:nvPr/>
        </p:nvGraphicFramePr>
        <p:xfrm>
          <a:off x="1964534" y="2840831"/>
          <a:ext cx="3083719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6" r:id="rId7" imgW="1777680" imgH="393480" progId="Equation.DSMT4">
                  <p:embed/>
                </p:oleObj>
              </mc:Choice>
              <mc:Fallback>
                <p:oleObj r:id="rId7" imgW="177768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4534" y="2840831"/>
                        <a:ext cx="3083719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对象 29"/>
          <p:cNvGraphicFramePr>
            <a:graphicFrameLocks noChangeAspect="1"/>
          </p:cNvGraphicFramePr>
          <p:nvPr/>
        </p:nvGraphicFramePr>
        <p:xfrm>
          <a:off x="1990725" y="3792142"/>
          <a:ext cx="1233488" cy="629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7" r:id="rId9" imgW="774360" imgH="393480" progId="Equation.DSMT4">
                  <p:embed/>
                </p:oleObj>
              </mc:Choice>
              <mc:Fallback>
                <p:oleObj r:id="rId9" imgW="77436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0725" y="3792142"/>
                        <a:ext cx="1233488" cy="6298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对象 31"/>
          <p:cNvGraphicFramePr>
            <a:graphicFrameLocks noChangeAspect="1"/>
          </p:cNvGraphicFramePr>
          <p:nvPr/>
        </p:nvGraphicFramePr>
        <p:xfrm>
          <a:off x="3308748" y="3786188"/>
          <a:ext cx="2726531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8" r:id="rId11" imgW="1739880" imgH="393480" progId="Equation.DSMT4">
                  <p:embed/>
                </p:oleObj>
              </mc:Choice>
              <mc:Fallback>
                <p:oleObj r:id="rId11" imgW="173988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8748" y="3786188"/>
                        <a:ext cx="2726531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98629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圆角矩形 31"/>
          <p:cNvSpPr>
            <a:spLocks noChangeArrowheads="1"/>
          </p:cNvSpPr>
          <p:nvPr/>
        </p:nvSpPr>
        <p:spPr bwMode="auto">
          <a:xfrm>
            <a:off x="1141812" y="1"/>
            <a:ext cx="1485901" cy="420291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>
            <a:solidFill>
              <a:srgbClr val="0099FF"/>
            </a:solidFill>
            <a:round/>
            <a:headEnd/>
            <a:tailEnd/>
          </a:ln>
        </p:spPr>
        <p:txBody>
          <a:bodyPr lIns="68580" tIns="34290" rIns="68580" bIns="34290"/>
          <a:lstStyle/>
          <a:p>
            <a:pPr algn="ctr"/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跟踪训练</a:t>
            </a:r>
          </a:p>
        </p:txBody>
      </p:sp>
      <p:sp>
        <p:nvSpPr>
          <p:cNvPr id="22531" name="文本框 18433"/>
          <p:cNvSpPr txBox="1">
            <a:spLocks noChangeArrowheads="1"/>
          </p:cNvSpPr>
          <p:nvPr/>
        </p:nvSpPr>
        <p:spPr bwMode="auto">
          <a:xfrm>
            <a:off x="1143003" y="519114"/>
            <a:ext cx="6109097" cy="122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2100">
                <a:latin typeface="Times New Roman" panose="02020603050405020304" pitchFamily="18" charset="0"/>
                <a:ea typeface="黑体" panose="02010609060101010101" pitchFamily="49" charset="-122"/>
              </a:rPr>
              <a:t>    </a:t>
            </a:r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</a:rPr>
              <a:t>在 </a:t>
            </a:r>
            <a:r>
              <a:rPr lang="en-US" altLang="zh-CN" sz="2100">
                <a:latin typeface="Times New Roman" panose="02020603050405020304" pitchFamily="18" charset="0"/>
                <a:ea typeface="黑体" panose="02010609060101010101" pitchFamily="49" charset="-122"/>
              </a:rPr>
              <a:t>Rt△</a:t>
            </a:r>
            <a:r>
              <a:rPr lang="en-US" altLang="zh-CN" sz="2100" i="1">
                <a:latin typeface="Times New Roman" panose="02020603050405020304" pitchFamily="18" charset="0"/>
                <a:ea typeface="黑体" panose="02010609060101010101" pitchFamily="49" charset="-122"/>
              </a:rPr>
              <a:t>ABC </a:t>
            </a:r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</a:rPr>
              <a:t>中，∠</a:t>
            </a:r>
            <a:r>
              <a:rPr lang="en-US" altLang="zh-CN" sz="2100" i="1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100">
                <a:latin typeface="Times New Roman" panose="02020603050405020304" pitchFamily="18" charset="0"/>
                <a:ea typeface="黑体" panose="02010609060101010101" pitchFamily="49" charset="-122"/>
              </a:rPr>
              <a:t>90°</a:t>
            </a:r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10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100" i="1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100">
                <a:latin typeface="Times New Roman" panose="02020603050405020304" pitchFamily="18" charset="0"/>
                <a:ea typeface="黑体" panose="02010609060101010101" pitchFamily="49" charset="-122"/>
              </a:rPr>
              <a:t>72°</a:t>
            </a:r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100" i="1">
                <a:latin typeface="Times New Roman" panose="02020603050405020304" pitchFamily="18" charset="0"/>
                <a:ea typeface="黑体" panose="02010609060101010101" pitchFamily="49" charset="-122"/>
              </a:rPr>
              <a:t>c </a:t>
            </a:r>
            <a:r>
              <a:rPr lang="en-US" altLang="zh-CN" sz="2100">
                <a:latin typeface="Times New Roman" panose="02020603050405020304" pitchFamily="18" charset="0"/>
                <a:ea typeface="黑体" panose="02010609060101010101" pitchFamily="49" charset="-122"/>
              </a:rPr>
              <a:t>= 14.</a:t>
            </a:r>
          </a:p>
          <a:p>
            <a:pPr>
              <a:lnSpc>
                <a:spcPts val="3000"/>
              </a:lnSpc>
            </a:pPr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</a:rPr>
              <a:t>    根据条件解直角三角形</a:t>
            </a:r>
            <a:r>
              <a:rPr lang="en-US" altLang="zh-CN" sz="2100">
                <a:latin typeface="Times New Roman" panose="02020603050405020304" pitchFamily="18" charset="0"/>
                <a:ea typeface="黑体" panose="02010609060101010101" pitchFamily="49" charset="-122"/>
              </a:rPr>
              <a:t>. </a:t>
            </a:r>
          </a:p>
          <a:p>
            <a:pPr>
              <a:lnSpc>
                <a:spcPts val="3000"/>
              </a:lnSpc>
            </a:pPr>
            <a:r>
              <a:rPr lang="en-US" altLang="zh-CN" sz="2100">
                <a:latin typeface="Times New Roman" panose="02020603050405020304" pitchFamily="18" charset="0"/>
                <a:ea typeface="黑体" panose="02010609060101010101" pitchFamily="49" charset="-122"/>
              </a:rPr>
              <a:t>    ( </a:t>
            </a:r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</a:rPr>
              <a:t>参考数据：</a:t>
            </a:r>
            <a:r>
              <a:rPr lang="en-US" altLang="zh-CN" sz="2100">
                <a:latin typeface="Times New Roman" panose="02020603050405020304" pitchFamily="18" charset="0"/>
                <a:ea typeface="黑体" panose="02010609060101010101" pitchFamily="49" charset="-122"/>
              </a:rPr>
              <a:t>                                                              )</a:t>
            </a:r>
          </a:p>
        </p:txBody>
      </p:sp>
      <p:grpSp>
        <p:nvGrpSpPr>
          <p:cNvPr id="22532" name="组合 18434"/>
          <p:cNvGrpSpPr>
            <a:grpSpLocks/>
          </p:cNvGrpSpPr>
          <p:nvPr/>
        </p:nvGrpSpPr>
        <p:grpSpPr bwMode="auto">
          <a:xfrm>
            <a:off x="6407945" y="1868091"/>
            <a:ext cx="1212056" cy="1765696"/>
            <a:chOff x="0" y="0"/>
            <a:chExt cx="1017" cy="1483"/>
          </a:xfrm>
        </p:grpSpPr>
        <p:sp>
          <p:nvSpPr>
            <p:cNvPr id="22533" name="直角三角形 18435"/>
            <p:cNvSpPr>
              <a:spLocks noChangeArrowheads="1"/>
            </p:cNvSpPr>
            <p:nvPr/>
          </p:nvSpPr>
          <p:spPr bwMode="auto">
            <a:xfrm rot="-5400000">
              <a:off x="14" y="503"/>
              <a:ext cx="952" cy="436"/>
            </a:xfrm>
            <a:prstGeom prst="rtTriangle">
              <a:avLst/>
            </a:prstGeom>
            <a:noFill/>
            <a:ln w="28575">
              <a:solidFill>
                <a:schemeClr val="hlink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100"/>
            </a:p>
          </p:txBody>
        </p:sp>
        <p:sp>
          <p:nvSpPr>
            <p:cNvPr id="22534" name="任意多边形 18436"/>
            <p:cNvSpPr>
              <a:spLocks noChangeArrowheads="1"/>
            </p:cNvSpPr>
            <p:nvPr/>
          </p:nvSpPr>
          <p:spPr bwMode="auto">
            <a:xfrm rot="-5400000">
              <a:off x="600" y="1087"/>
              <a:ext cx="90" cy="91"/>
            </a:xfrm>
            <a:custGeom>
              <a:avLst/>
              <a:gdLst>
                <a:gd name="T0" fmla="*/ 0 w 90"/>
                <a:gd name="T1" fmla="*/ 0 h 91"/>
                <a:gd name="T2" fmla="*/ 90 w 90"/>
                <a:gd name="T3" fmla="*/ 0 h 91"/>
                <a:gd name="T4" fmla="*/ 90 w 90"/>
                <a:gd name="T5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91">
                  <a:moveTo>
                    <a:pt x="0" y="0"/>
                  </a:moveTo>
                  <a:lnTo>
                    <a:pt x="90" y="0"/>
                  </a:lnTo>
                  <a:lnTo>
                    <a:pt x="90" y="91"/>
                  </a:lnTo>
                </a:path>
              </a:pathLst>
            </a:custGeom>
            <a:noFill/>
            <a:ln w="28575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5" name="文本框 18437"/>
            <p:cNvSpPr txBox="1">
              <a:spLocks noChangeArrowheads="1"/>
            </p:cNvSpPr>
            <p:nvPr/>
          </p:nvSpPr>
          <p:spPr bwMode="auto">
            <a:xfrm>
              <a:off x="590" y="0"/>
              <a:ext cx="272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i="1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</a:p>
          </p:txBody>
        </p:sp>
        <p:sp>
          <p:nvSpPr>
            <p:cNvPr id="22536" name="文本框 18438"/>
            <p:cNvSpPr txBox="1">
              <a:spLocks noChangeArrowheads="1"/>
            </p:cNvSpPr>
            <p:nvPr/>
          </p:nvSpPr>
          <p:spPr bwMode="auto">
            <a:xfrm>
              <a:off x="0" y="1089"/>
              <a:ext cx="272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i="1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</a:p>
          </p:txBody>
        </p:sp>
        <p:sp>
          <p:nvSpPr>
            <p:cNvPr id="22537" name="文本框 18439"/>
            <p:cNvSpPr txBox="1">
              <a:spLocks noChangeArrowheads="1"/>
            </p:cNvSpPr>
            <p:nvPr/>
          </p:nvSpPr>
          <p:spPr bwMode="auto">
            <a:xfrm>
              <a:off x="663" y="1107"/>
              <a:ext cx="272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i="1"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</a:p>
          </p:txBody>
        </p:sp>
        <p:sp>
          <p:nvSpPr>
            <p:cNvPr id="22538" name="文本框 18440"/>
            <p:cNvSpPr txBox="1">
              <a:spLocks noChangeArrowheads="1"/>
            </p:cNvSpPr>
            <p:nvPr/>
          </p:nvSpPr>
          <p:spPr bwMode="auto">
            <a:xfrm>
              <a:off x="699" y="645"/>
              <a:ext cx="31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i="1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</a:p>
          </p:txBody>
        </p:sp>
        <p:sp>
          <p:nvSpPr>
            <p:cNvPr id="22539" name="文本框 18441"/>
            <p:cNvSpPr txBox="1">
              <a:spLocks noChangeArrowheads="1"/>
            </p:cNvSpPr>
            <p:nvPr/>
          </p:nvSpPr>
          <p:spPr bwMode="auto">
            <a:xfrm>
              <a:off x="372" y="1134"/>
              <a:ext cx="380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i="1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</a:p>
          </p:txBody>
        </p:sp>
        <p:sp>
          <p:nvSpPr>
            <p:cNvPr id="22540" name="文本框 18442"/>
            <p:cNvSpPr txBox="1">
              <a:spLocks noChangeArrowheads="1"/>
            </p:cNvSpPr>
            <p:nvPr/>
          </p:nvSpPr>
          <p:spPr bwMode="auto">
            <a:xfrm>
              <a:off x="149" y="500"/>
              <a:ext cx="301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i="1"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  <a:endParaRPr lang="en-US" altLang="zh-CN" sz="210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3565" name="文本框 18443"/>
          <p:cNvSpPr txBox="1">
            <a:spLocks noChangeArrowheads="1"/>
          </p:cNvSpPr>
          <p:nvPr/>
        </p:nvSpPr>
        <p:spPr bwMode="auto">
          <a:xfrm>
            <a:off x="1415655" y="1994298"/>
            <a:ext cx="75604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</a:rPr>
              <a:t>解：</a:t>
            </a:r>
          </a:p>
        </p:txBody>
      </p:sp>
      <p:graphicFrame>
        <p:nvGraphicFramePr>
          <p:cNvPr id="22542" name="对象 1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907508" y="1378745"/>
          <a:ext cx="4202906" cy="3631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0" r:id="rId3" imgW="2641320" imgH="228600" progId="Equation.KSEE3">
                  <p:embed/>
                </p:oleObj>
              </mc:Choice>
              <mc:Fallback>
                <p:oleObj r:id="rId3" imgW="2641320" imgH="22860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7508" y="1378745"/>
                        <a:ext cx="4202906" cy="363141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67" name="对象 5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016921" y="2353867"/>
          <a:ext cx="1368029" cy="7441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1" r:id="rId5" imgW="723600" imgH="393480" progId="Equation.KSEE3">
                  <p:embed/>
                </p:oleObj>
              </mc:Choice>
              <mc:Fallback>
                <p:oleObj r:id="rId5" imgW="72360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6921" y="2353867"/>
                        <a:ext cx="1368029" cy="7441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68" name="对象 7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016920" y="3164682"/>
          <a:ext cx="4361260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2" r:id="rId7" imgW="2044440" imgH="203040" progId="Equation.KSEE3">
                  <p:embed/>
                </p:oleObj>
              </mc:Choice>
              <mc:Fallback>
                <p:oleObj r:id="rId7" imgW="2044440" imgH="20304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6920" y="3164682"/>
                        <a:ext cx="4361260" cy="433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69" name="对象 8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074070" y="3725467"/>
          <a:ext cx="1416844" cy="7441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3" r:id="rId9" imgW="749160" imgH="393480" progId="Equation.KSEE3">
                  <p:embed/>
                </p:oleObj>
              </mc:Choice>
              <mc:Fallback>
                <p:oleObj r:id="rId9" imgW="74916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4070" y="3725467"/>
                        <a:ext cx="1416844" cy="7441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70" name="对象 9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074071" y="4568428"/>
          <a:ext cx="4524375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4" r:id="rId11" imgW="2120760" imgH="203040" progId="Equation.KSEE3">
                  <p:embed/>
                </p:oleObj>
              </mc:Choice>
              <mc:Fallback>
                <p:oleObj r:id="rId11" imgW="2120760" imgH="20304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4071" y="4568428"/>
                        <a:ext cx="4524375" cy="433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016921" y="1964531"/>
          <a:ext cx="4077891" cy="4202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5" r:id="rId13" imgW="1968480" imgH="203040" progId="Equation.KSEE3">
                  <p:embed/>
                </p:oleObj>
              </mc:Choice>
              <mc:Fallback>
                <p:oleObj r:id="rId13" imgW="1968480" imgH="20304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6921" y="1964531"/>
                        <a:ext cx="4077891" cy="4202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25460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圆角矩形 31"/>
          <p:cNvSpPr>
            <a:spLocks noChangeArrowheads="1"/>
          </p:cNvSpPr>
          <p:nvPr/>
        </p:nvSpPr>
        <p:spPr bwMode="auto">
          <a:xfrm>
            <a:off x="1143001" y="294087"/>
            <a:ext cx="1321594" cy="469106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>
            <a:solidFill>
              <a:srgbClr val="0099FF"/>
            </a:solidFill>
            <a:round/>
            <a:headEnd/>
            <a:tailEnd/>
          </a:ln>
        </p:spPr>
        <p:txBody>
          <a:bodyPr lIns="68580" tIns="34290" rIns="68580" bIns="34290"/>
          <a:lstStyle/>
          <a:p>
            <a:pPr algn="ctr"/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</a:p>
        </p:txBody>
      </p:sp>
      <p:sp>
        <p:nvSpPr>
          <p:cNvPr id="2" name="Rectangle 1"/>
          <p:cNvSpPr/>
          <p:nvPr/>
        </p:nvSpPr>
        <p:spPr>
          <a:xfrm>
            <a:off x="1370410" y="1479605"/>
            <a:ext cx="6485334" cy="152349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pPr indent="150019">
              <a:lnSpc>
                <a:spcPct val="150000"/>
              </a:lnSpc>
              <a:defRPr/>
            </a:pPr>
            <a:r>
              <a:rPr lang="en-US" altLang="zh-CN" sz="2100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1. </a:t>
            </a:r>
            <a:r>
              <a:rPr lang="zh-CN" altLang="en-US" sz="2100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了解并掌握解直角三角形的</a:t>
            </a:r>
            <a:r>
              <a:rPr lang="zh-CN" altLang="en-US" sz="2100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概念</a:t>
            </a:r>
            <a:r>
              <a:rPr lang="zh-CN" altLang="en-US" sz="2100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；</a:t>
            </a:r>
            <a:endParaRPr lang="zh-CN" altLang="en-US" sz="2100" noProof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indent="150019">
              <a:lnSpc>
                <a:spcPct val="150000"/>
              </a:lnSpc>
              <a:defRPr/>
            </a:pPr>
            <a:r>
              <a:rPr lang="en-US" altLang="zh-CN" sz="2100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2. </a:t>
            </a:r>
            <a:r>
              <a:rPr lang="zh-CN" altLang="en-US" sz="2100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理解直角三角形中的</a:t>
            </a:r>
            <a:r>
              <a:rPr lang="zh-CN" altLang="en-US" sz="2100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五个元素之间的联系</a:t>
            </a:r>
            <a:r>
              <a:rPr lang="en-US" altLang="zh-CN" sz="2100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.  (</a:t>
            </a:r>
            <a:r>
              <a:rPr lang="zh-CN" altLang="en-US" sz="2100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重点</a:t>
            </a:r>
            <a:r>
              <a:rPr lang="en-US" altLang="zh-CN" sz="2100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)</a:t>
            </a:r>
            <a:endParaRPr lang="en-US" altLang="zh-CN" sz="2100" noProof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indent="150019">
              <a:lnSpc>
                <a:spcPct val="150000"/>
              </a:lnSpc>
              <a:defRPr/>
            </a:pPr>
            <a:r>
              <a:rPr lang="en-US" altLang="zh-CN" sz="2100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3. </a:t>
            </a:r>
            <a:r>
              <a:rPr lang="zh-CN" altLang="en-US" sz="2100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学会</a:t>
            </a:r>
            <a:r>
              <a:rPr lang="zh-CN" altLang="en-US" sz="2100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解直角三角形</a:t>
            </a:r>
            <a:r>
              <a:rPr lang="en-US" altLang="zh-CN" sz="2100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.  (</a:t>
            </a:r>
            <a:r>
              <a:rPr lang="zh-CN" altLang="en-US" sz="2100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难点</a:t>
            </a:r>
            <a:r>
              <a:rPr lang="en-US" altLang="zh-CN" sz="2100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077517051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圆角矩形 31"/>
          <p:cNvSpPr>
            <a:spLocks noChangeArrowheads="1"/>
          </p:cNvSpPr>
          <p:nvPr/>
        </p:nvSpPr>
        <p:spPr bwMode="auto">
          <a:xfrm>
            <a:off x="1143001" y="1"/>
            <a:ext cx="1321594" cy="469106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>
            <a:solidFill>
              <a:srgbClr val="0099FF"/>
            </a:solidFill>
            <a:round/>
            <a:headEnd/>
            <a:tailEnd/>
          </a:ln>
        </p:spPr>
        <p:txBody>
          <a:bodyPr lIns="68580" tIns="34290" rIns="68580" bIns="34290"/>
          <a:lstStyle/>
          <a:p>
            <a:pPr algn="ctr"/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</a:p>
        </p:txBody>
      </p:sp>
      <p:sp>
        <p:nvSpPr>
          <p:cNvPr id="4" name="Text Box 16"/>
          <p:cNvSpPr txBox="1">
            <a:spLocks noChangeArrowheads="1"/>
          </p:cNvSpPr>
          <p:nvPr/>
        </p:nvSpPr>
        <p:spPr bwMode="auto">
          <a:xfrm>
            <a:off x="1294210" y="2550320"/>
            <a:ext cx="1760934" cy="392415"/>
          </a:xfrm>
          <a:prstGeom prst="rect">
            <a:avLst/>
          </a:prstGeom>
          <a:solidFill>
            <a:srgbClr val="FFFFFF"/>
          </a:solidFill>
          <a:ln w="25400">
            <a:solidFill>
              <a:srgbClr val="595959"/>
            </a:solidFill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解直角三角形</a:t>
            </a:r>
          </a:p>
        </p:txBody>
      </p:sp>
      <p:sp>
        <p:nvSpPr>
          <p:cNvPr id="18" name="左大括号 17"/>
          <p:cNvSpPr>
            <a:spLocks/>
          </p:cNvSpPr>
          <p:nvPr/>
        </p:nvSpPr>
        <p:spPr bwMode="auto">
          <a:xfrm>
            <a:off x="3196830" y="1540670"/>
            <a:ext cx="203597" cy="2420541"/>
          </a:xfrm>
          <a:prstGeom prst="leftBrace">
            <a:avLst>
              <a:gd name="adj1" fmla="val 41171"/>
              <a:gd name="adj2" fmla="val 50000"/>
            </a:avLst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 sz="2100"/>
          </a:p>
        </p:txBody>
      </p:sp>
      <p:sp>
        <p:nvSpPr>
          <p:cNvPr id="12295" name="Text Box 18"/>
          <p:cNvSpPr txBox="1">
            <a:spLocks noChangeArrowheads="1"/>
          </p:cNvSpPr>
          <p:nvPr/>
        </p:nvSpPr>
        <p:spPr bwMode="auto">
          <a:xfrm>
            <a:off x="3595691" y="1403750"/>
            <a:ext cx="702469" cy="392415"/>
          </a:xfrm>
          <a:prstGeom prst="rect">
            <a:avLst/>
          </a:prstGeom>
          <a:solidFill>
            <a:srgbClr val="FFFFFF"/>
          </a:solidFill>
          <a:ln w="25400">
            <a:solidFill>
              <a:srgbClr val="595959"/>
            </a:solidFill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依据</a:t>
            </a:r>
          </a:p>
        </p:txBody>
      </p:sp>
      <p:sp>
        <p:nvSpPr>
          <p:cNvPr id="12312" name="Text Box 18"/>
          <p:cNvSpPr txBox="1">
            <a:spLocks noChangeArrowheads="1"/>
          </p:cNvSpPr>
          <p:nvPr/>
        </p:nvSpPr>
        <p:spPr bwMode="auto">
          <a:xfrm>
            <a:off x="3595691" y="3176588"/>
            <a:ext cx="4046935" cy="1038746"/>
          </a:xfrm>
          <a:prstGeom prst="rect">
            <a:avLst/>
          </a:prstGeom>
          <a:solidFill>
            <a:srgbClr val="FFFFFF"/>
          </a:solidFill>
          <a:ln w="25400">
            <a:solidFill>
              <a:srgbClr val="595959"/>
            </a:solidFill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只要知道五个元素中的两个元素（</a:t>
            </a:r>
            <a:r>
              <a:rPr lang="zh-CN" altLang="en-US" sz="2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至少有一个是边</a:t>
            </a:r>
            <a:r>
              <a:rPr lang="zh-CN" altLang="en-US" sz="21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），就可以求出余下的三个未知元素</a:t>
            </a:r>
          </a:p>
        </p:txBody>
      </p:sp>
      <p:sp>
        <p:nvSpPr>
          <p:cNvPr id="12313" name="Text Box 18"/>
          <p:cNvSpPr txBox="1">
            <a:spLocks noChangeArrowheads="1"/>
          </p:cNvSpPr>
          <p:nvPr/>
        </p:nvSpPr>
        <p:spPr bwMode="auto">
          <a:xfrm>
            <a:off x="4807747" y="666751"/>
            <a:ext cx="1213247" cy="392415"/>
          </a:xfrm>
          <a:prstGeom prst="rect">
            <a:avLst/>
          </a:prstGeom>
          <a:solidFill>
            <a:srgbClr val="FFFFFF"/>
          </a:solidFill>
          <a:ln w="25400">
            <a:solidFill>
              <a:srgbClr val="595959"/>
            </a:solidFill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勾股定理</a:t>
            </a:r>
          </a:p>
        </p:txBody>
      </p:sp>
      <p:sp>
        <p:nvSpPr>
          <p:cNvPr id="5" name="左大括号 17"/>
          <p:cNvSpPr>
            <a:spLocks/>
          </p:cNvSpPr>
          <p:nvPr/>
        </p:nvSpPr>
        <p:spPr bwMode="auto">
          <a:xfrm>
            <a:off x="4435079" y="875110"/>
            <a:ext cx="179784" cy="1447800"/>
          </a:xfrm>
          <a:prstGeom prst="leftBrace">
            <a:avLst>
              <a:gd name="adj1" fmla="val 21736"/>
              <a:gd name="adj2" fmla="val 50009"/>
            </a:avLst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 sz="2100"/>
          </a:p>
        </p:txBody>
      </p:sp>
      <p:sp>
        <p:nvSpPr>
          <p:cNvPr id="12315" name="Text Box 18"/>
          <p:cNvSpPr txBox="1">
            <a:spLocks noChangeArrowheads="1"/>
          </p:cNvSpPr>
          <p:nvPr/>
        </p:nvSpPr>
        <p:spPr bwMode="auto">
          <a:xfrm>
            <a:off x="4807744" y="1403750"/>
            <a:ext cx="1481138" cy="392415"/>
          </a:xfrm>
          <a:prstGeom prst="rect">
            <a:avLst/>
          </a:prstGeom>
          <a:solidFill>
            <a:srgbClr val="FFFFFF"/>
          </a:solidFill>
          <a:ln w="25400">
            <a:solidFill>
              <a:srgbClr val="595959"/>
            </a:solidFill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两锐角互余</a:t>
            </a:r>
          </a:p>
        </p:txBody>
      </p:sp>
      <p:sp>
        <p:nvSpPr>
          <p:cNvPr id="12316" name="Text Box 18"/>
          <p:cNvSpPr txBox="1">
            <a:spLocks noChangeArrowheads="1"/>
          </p:cNvSpPr>
          <p:nvPr/>
        </p:nvSpPr>
        <p:spPr bwMode="auto">
          <a:xfrm>
            <a:off x="4807745" y="2100264"/>
            <a:ext cx="1778794" cy="392415"/>
          </a:xfrm>
          <a:prstGeom prst="rect">
            <a:avLst/>
          </a:prstGeom>
          <a:solidFill>
            <a:srgbClr val="FFFFFF"/>
          </a:solidFill>
          <a:ln w="25400">
            <a:solidFill>
              <a:srgbClr val="595959"/>
            </a:solidFill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锐角三角函数</a:t>
            </a:r>
          </a:p>
        </p:txBody>
      </p:sp>
    </p:spTree>
    <p:extLst>
      <p:ext uri="{BB962C8B-B14F-4D97-AF65-F5344CB8AC3E}">
        <p14:creationId xmlns:p14="http://schemas.microsoft.com/office/powerpoint/2010/main" val="932822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1" dur="500"/>
                                        <p:tgtEl>
                                          <p:spTgt spid="12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0" dur="5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5" dur="500"/>
                                        <p:tgtEl>
                                          <p:spTgt spid="12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0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 bldLvl="0" animBg="1"/>
      <p:bldP spid="12295" grpId="0" bldLvl="0" animBg="1"/>
      <p:bldP spid="12312" grpId="0" bldLvl="0" animBg="1"/>
      <p:bldP spid="12313" grpId="0" bldLvl="0" animBg="1"/>
      <p:bldP spid="5" grpId="0" bldLvl="0" animBg="1"/>
      <p:bldP spid="12315" grpId="0" bldLvl="0" animBg="1"/>
      <p:bldP spid="1231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Text Box 2"/>
          <p:cNvSpPr txBox="1">
            <a:spLocks noChangeArrowheads="1"/>
          </p:cNvSpPr>
          <p:nvPr/>
        </p:nvSpPr>
        <p:spPr bwMode="auto">
          <a:xfrm>
            <a:off x="2257425" y="1428751"/>
            <a:ext cx="4914900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10000"/>
              </a:lnSpc>
              <a:spcBef>
                <a:spcPct val="30000"/>
              </a:spcBef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已知斜边求直边，</a:t>
            </a:r>
            <a:r>
              <a:rPr lang="zh-CN" altLang="en-US" sz="2100" b="1" dirty="0">
                <a:solidFill>
                  <a:srgbClr val="FF33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正弦余弦很方便；</a:t>
            </a:r>
          </a:p>
          <a:p>
            <a:pPr>
              <a:lnSpc>
                <a:spcPct val="110000"/>
              </a:lnSpc>
              <a:spcBef>
                <a:spcPct val="30000"/>
              </a:spcBef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已知直边求直边，</a:t>
            </a:r>
            <a:r>
              <a:rPr lang="zh-CN" altLang="en-US" sz="2100" b="1" dirty="0">
                <a:solidFill>
                  <a:srgbClr val="FF33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正切余切理当然；</a:t>
            </a:r>
          </a:p>
          <a:p>
            <a:pPr>
              <a:lnSpc>
                <a:spcPct val="110000"/>
              </a:lnSpc>
              <a:spcBef>
                <a:spcPct val="30000"/>
              </a:spcBef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已知两边求一角，</a:t>
            </a:r>
            <a:r>
              <a:rPr lang="zh-CN" altLang="en-US" sz="2100" b="1" dirty="0">
                <a:solidFill>
                  <a:srgbClr val="FF33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函数关系要选好；</a:t>
            </a:r>
            <a:endParaRPr lang="zh-CN" altLang="en-US" sz="2100" b="1" dirty="0">
              <a:solidFill>
                <a:srgbClr val="000000"/>
              </a:solidFill>
              <a:latin typeface="Times New Roman" panose="02020603050405020304" pitchFamily="18" charset="0"/>
              <a:ea typeface="仿宋_GB2312" panose="02010609030101010101" pitchFamily="49" charset="-122"/>
            </a:endParaRPr>
          </a:p>
          <a:p>
            <a:pPr>
              <a:lnSpc>
                <a:spcPct val="110000"/>
              </a:lnSpc>
              <a:spcBef>
                <a:spcPct val="30000"/>
              </a:spcBef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已知两边求一边，</a:t>
            </a:r>
            <a:r>
              <a:rPr lang="zh-CN" altLang="en-US" sz="2100" b="1" dirty="0">
                <a:solidFill>
                  <a:srgbClr val="FF33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勾股定理最方便；</a:t>
            </a:r>
          </a:p>
          <a:p>
            <a:pPr>
              <a:lnSpc>
                <a:spcPct val="110000"/>
              </a:lnSpc>
              <a:spcBef>
                <a:spcPct val="30000"/>
              </a:spcBef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已知锐角求锐角，</a:t>
            </a:r>
            <a:r>
              <a:rPr lang="zh-CN" altLang="en-US" sz="2100" b="1" dirty="0">
                <a:solidFill>
                  <a:srgbClr val="FF33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互余关系要记好；</a:t>
            </a:r>
            <a:endParaRPr lang="zh-CN" altLang="en-US" sz="2100" b="1" dirty="0">
              <a:solidFill>
                <a:srgbClr val="000000"/>
              </a:solidFill>
              <a:latin typeface="Times New Roman" panose="02020603050405020304" pitchFamily="18" charset="0"/>
              <a:ea typeface="仿宋_GB2312" panose="02010609030101010101" pitchFamily="49" charset="-122"/>
            </a:endParaRPr>
          </a:p>
          <a:p>
            <a:pPr>
              <a:lnSpc>
                <a:spcPct val="110000"/>
              </a:lnSpc>
              <a:spcBef>
                <a:spcPct val="30000"/>
              </a:spcBef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已知直边求斜边，</a:t>
            </a:r>
            <a:r>
              <a:rPr lang="zh-CN" altLang="en-US" sz="2100" b="1" dirty="0">
                <a:solidFill>
                  <a:srgbClr val="FF33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用除还需正余弦；</a:t>
            </a:r>
            <a:endParaRPr lang="zh-CN" altLang="en-US" sz="2100" b="1" dirty="0">
              <a:solidFill>
                <a:srgbClr val="000000"/>
              </a:solidFill>
              <a:latin typeface="Times New Roman" panose="02020603050405020304" pitchFamily="18" charset="0"/>
              <a:ea typeface="仿宋_GB2312" panose="02010609030101010101" pitchFamily="49" charset="-122"/>
            </a:endParaRPr>
          </a:p>
          <a:p>
            <a:pPr>
              <a:lnSpc>
                <a:spcPct val="110000"/>
              </a:lnSpc>
              <a:spcBef>
                <a:spcPct val="30000"/>
              </a:spcBef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计算方法要选择，</a:t>
            </a:r>
            <a:r>
              <a:rPr lang="zh-CN" altLang="en-US" sz="2100" b="1" dirty="0">
                <a:solidFill>
                  <a:srgbClr val="FF33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能用乘法不用除．</a:t>
            </a:r>
          </a:p>
        </p:txBody>
      </p:sp>
      <p:sp>
        <p:nvSpPr>
          <p:cNvPr id="116752" name="Text Box 16"/>
          <p:cNvSpPr txBox="1">
            <a:spLocks noChangeArrowheads="1"/>
          </p:cNvSpPr>
          <p:nvPr/>
        </p:nvSpPr>
        <p:spPr bwMode="auto">
          <a:xfrm>
            <a:off x="2743201" y="628650"/>
            <a:ext cx="3326606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3300" b="1">
                <a:solidFill>
                  <a:srgbClr val="FF3300"/>
                </a:solidFill>
                <a:latin typeface="宋体" panose="02010600030101010101" pitchFamily="2" charset="-122"/>
                <a:ea typeface="隶书" panose="02010509060101010101" pitchFamily="49" charset="-122"/>
              </a:rPr>
              <a:t>优选关系式</a:t>
            </a:r>
            <a:endParaRPr lang="zh-CN" altLang="en-US" sz="3300" b="1">
              <a:solidFill>
                <a:srgbClr val="FF33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3942847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675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675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6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1167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" fill="hold"/>
                                        <p:tgtEl>
                                          <p:spTgt spid="1167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" fill="hold"/>
                                        <p:tgtEl>
                                          <p:spTgt spid="1167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" fill="hold"/>
                                        <p:tgtEl>
                                          <p:spTgt spid="1167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" fill="hold"/>
                                        <p:tgtEl>
                                          <p:spTgt spid="1167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" fill="hold"/>
                                        <p:tgtEl>
                                          <p:spTgt spid="1167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" fill="hold"/>
                                        <p:tgtEl>
                                          <p:spTgt spid="1167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5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圆角矩形 31"/>
          <p:cNvSpPr>
            <a:spLocks noChangeArrowheads="1"/>
          </p:cNvSpPr>
          <p:nvPr/>
        </p:nvSpPr>
        <p:spPr bwMode="auto">
          <a:xfrm>
            <a:off x="1143001" y="1"/>
            <a:ext cx="1321594" cy="469106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>
            <a:solidFill>
              <a:srgbClr val="0099FF"/>
            </a:solidFill>
            <a:round/>
            <a:headEnd/>
            <a:tailEnd/>
          </a:ln>
        </p:spPr>
        <p:txBody>
          <a:bodyPr lIns="68580" tIns="34290" rIns="68580" bIns="34290"/>
          <a:lstStyle/>
          <a:p>
            <a:pPr algn="ctr"/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家庭作业</a:t>
            </a:r>
          </a:p>
        </p:txBody>
      </p:sp>
      <p:sp>
        <p:nvSpPr>
          <p:cNvPr id="25603" name="文本框 5"/>
          <p:cNvSpPr txBox="1">
            <a:spLocks noChangeArrowheads="1"/>
          </p:cNvSpPr>
          <p:nvPr/>
        </p:nvSpPr>
        <p:spPr bwMode="auto">
          <a:xfrm>
            <a:off x="1268018" y="688183"/>
            <a:ext cx="6234113" cy="838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如图，在Rt△</a:t>
            </a:r>
            <a:r>
              <a:rPr lang="zh-CN" altLang="en-US" sz="21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ABC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中，∠</a:t>
            </a:r>
            <a:r>
              <a:rPr lang="zh-CN" altLang="en-US" sz="21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=90°，∠</a:t>
            </a:r>
            <a:r>
              <a:rPr lang="zh-CN" altLang="en-US" sz="21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=30°，</a:t>
            </a:r>
          </a:p>
          <a:p>
            <a:pPr>
              <a:lnSpc>
                <a:spcPts val="3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1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   AB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=8，则</a:t>
            </a:r>
            <a:r>
              <a:rPr lang="zh-CN" altLang="en-US" sz="21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BC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的长是           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(      )</a:t>
            </a:r>
          </a:p>
        </p:txBody>
      </p:sp>
      <p:graphicFrame>
        <p:nvGraphicFramePr>
          <p:cNvPr id="25604" name="对象 10"/>
          <p:cNvGraphicFramePr>
            <a:graphicFrameLocks noChangeAspect="1"/>
          </p:cNvGraphicFramePr>
          <p:nvPr/>
        </p:nvGraphicFramePr>
        <p:xfrm>
          <a:off x="1577580" y="1550195"/>
          <a:ext cx="831056" cy="7441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0" r:id="rId3" imgW="482400" imgH="431640" progId="Equation.DSMT4">
                  <p:embed/>
                </p:oleObj>
              </mc:Choice>
              <mc:Fallback>
                <p:oleObj r:id="rId3" imgW="4824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7580" y="1550195"/>
                        <a:ext cx="831056" cy="74414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5" name="对象 12"/>
          <p:cNvGraphicFramePr>
            <a:graphicFrameLocks noChangeAspect="1"/>
          </p:cNvGraphicFramePr>
          <p:nvPr/>
        </p:nvGraphicFramePr>
        <p:xfrm>
          <a:off x="2858693" y="1782368"/>
          <a:ext cx="442913" cy="3119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1" r:id="rId5" imgW="253800" imgH="177480" progId="Equation.DSMT4">
                  <p:embed/>
                </p:oleObj>
              </mc:Choice>
              <mc:Fallback>
                <p:oleObj r:id="rId5" imgW="25380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8693" y="1782368"/>
                        <a:ext cx="442913" cy="3119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6" name="对象 14"/>
          <p:cNvGraphicFramePr>
            <a:graphicFrameLocks noChangeAspect="1"/>
          </p:cNvGraphicFramePr>
          <p:nvPr/>
        </p:nvGraphicFramePr>
        <p:xfrm>
          <a:off x="3793331" y="1714502"/>
          <a:ext cx="734616" cy="3893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2" r:id="rId7" imgW="431640" imgH="228600" progId="Equation.DSMT4">
                  <p:embed/>
                </p:oleObj>
              </mc:Choice>
              <mc:Fallback>
                <p:oleObj r:id="rId7" imgW="43164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3331" y="1714502"/>
                        <a:ext cx="734616" cy="38933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7" name="对象 16"/>
          <p:cNvGraphicFramePr>
            <a:graphicFrameLocks noChangeAspect="1"/>
          </p:cNvGraphicFramePr>
          <p:nvPr/>
        </p:nvGraphicFramePr>
        <p:xfrm>
          <a:off x="4914900" y="1721646"/>
          <a:ext cx="700088" cy="360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3" r:id="rId9" imgW="444240" imgH="228600" progId="Equation.DSMT4">
                  <p:embed/>
                </p:oleObj>
              </mc:Choice>
              <mc:Fallback>
                <p:oleObj r:id="rId9" imgW="44424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14900" y="1721646"/>
                        <a:ext cx="700088" cy="3607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8" name="文本框 1"/>
          <p:cNvSpPr txBox="1">
            <a:spLocks noChangeArrowheads="1"/>
          </p:cNvSpPr>
          <p:nvPr/>
        </p:nvSpPr>
        <p:spPr bwMode="auto">
          <a:xfrm>
            <a:off x="1268019" y="2700339"/>
            <a:ext cx="6387703" cy="122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在</a:t>
            </a:r>
            <a:r>
              <a:rPr lang="en-US" altLang="zh-CN" sz="2100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Rt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△</a:t>
            </a:r>
            <a:r>
              <a:rPr lang="en-US" altLang="zh-CN" sz="21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ABC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中，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1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=90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°，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1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=37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°，</a:t>
            </a:r>
            <a:r>
              <a:rPr lang="en-US" altLang="zh-CN" sz="21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BC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=32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，则</a:t>
            </a:r>
          </a:p>
          <a:p>
            <a:pPr>
              <a:lnSpc>
                <a:spcPts val="3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    </a:t>
            </a:r>
            <a:r>
              <a:rPr lang="en-US" altLang="zh-CN" sz="2100" i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AC 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100" u="sng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参考数据：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sin37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≈0.60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cos37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≈0.80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</a:p>
          <a:p>
            <a:pPr>
              <a:lnSpc>
                <a:spcPts val="3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    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tan37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≈0.75).</a:t>
            </a:r>
            <a:endParaRPr lang="en-US" altLang="zh-CN" sz="2100" dirty="0"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08433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圆角矩形 31"/>
          <p:cNvSpPr>
            <a:spLocks noChangeArrowheads="1"/>
          </p:cNvSpPr>
          <p:nvPr/>
        </p:nvSpPr>
        <p:spPr bwMode="auto">
          <a:xfrm>
            <a:off x="1143001" y="1"/>
            <a:ext cx="1321594" cy="469106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>
            <a:solidFill>
              <a:srgbClr val="0099FF"/>
            </a:solidFill>
            <a:round/>
            <a:headEnd/>
            <a:tailEnd/>
          </a:ln>
        </p:spPr>
        <p:txBody>
          <a:bodyPr lIns="68580" tIns="34290" rIns="68580" bIns="34290"/>
          <a:lstStyle/>
          <a:p>
            <a:pPr algn="ctr"/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家庭作业</a:t>
            </a:r>
          </a:p>
        </p:txBody>
      </p:sp>
      <p:sp>
        <p:nvSpPr>
          <p:cNvPr id="26627" name="文本框 102"/>
          <p:cNvSpPr txBox="1">
            <a:spLocks noChangeArrowheads="1"/>
          </p:cNvSpPr>
          <p:nvPr/>
        </p:nvSpPr>
        <p:spPr bwMode="auto">
          <a:xfrm>
            <a:off x="1481140" y="627462"/>
            <a:ext cx="6249591" cy="2654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3. 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在</a:t>
            </a:r>
            <a:r>
              <a:rPr lang="en-US" altLang="zh-CN" sz="2100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Rt△</a:t>
            </a:r>
            <a:r>
              <a:rPr lang="en-US" altLang="zh-CN" sz="2100" i="1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ABC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中，                  ，</a:t>
            </a:r>
          </a:p>
          <a:p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                      ，根据下列条件解直角三角形：</a:t>
            </a:r>
          </a:p>
          <a:p>
            <a:endParaRPr lang="zh-CN" altLang="en-US" sz="21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</a:p>
          <a:p>
            <a:endParaRPr lang="zh-CN" altLang="en-US" sz="21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</a:p>
          <a:p>
            <a:endParaRPr lang="zh-CN" altLang="en-US" sz="21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） </a:t>
            </a:r>
            <a:endParaRPr lang="en-US" altLang="zh-CN" sz="21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26628" name="对象 1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640933" y="609602"/>
          <a:ext cx="1279922" cy="427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8" r:id="rId3" imgW="609480" imgH="203040" progId="Equation.KSEE3">
                  <p:embed/>
                </p:oleObj>
              </mc:Choice>
              <mc:Fallback>
                <p:oleObj r:id="rId3" imgW="609480" imgH="20304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0933" y="609602"/>
                        <a:ext cx="1279922" cy="42743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29" name="对象 2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121696" y="1537098"/>
          <a:ext cx="1971675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9" r:id="rId5" imgW="850680" imgH="203040" progId="Equation.KSEE3">
                  <p:embed/>
                </p:oleObj>
              </mc:Choice>
              <mc:Fallback>
                <p:oleObj r:id="rId5" imgW="850680" imgH="20304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1696" y="1537098"/>
                        <a:ext cx="1971675" cy="471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0" name="对象 3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121694" y="2145509"/>
          <a:ext cx="2205038" cy="4893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0" r:id="rId7" imgW="1028520" imgH="228600" progId="Equation.KSEE3">
                  <p:embed/>
                </p:oleObj>
              </mc:Choice>
              <mc:Fallback>
                <p:oleObj r:id="rId7" imgW="1028520" imgH="22860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1694" y="2145509"/>
                        <a:ext cx="2205038" cy="4893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1" name="对象 4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121697" y="2771776"/>
          <a:ext cx="2302669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1" r:id="rId9" imgW="1091880" imgH="241200" progId="Equation.KSEE3">
                  <p:embed/>
                </p:oleObj>
              </mc:Choice>
              <mc:Fallback>
                <p:oleObj r:id="rId9" imgW="1091880" imgH="24120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1697" y="2771776"/>
                        <a:ext cx="2302669" cy="509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2" name="对象 5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5005391" y="666751"/>
          <a:ext cx="2097881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2" r:id="rId11" imgW="1079280" imgH="215640" progId="Equation.KSEE3">
                  <p:embed/>
                </p:oleObj>
              </mc:Choice>
              <mc:Fallback>
                <p:oleObj r:id="rId11" imgW="1079280" imgH="21564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5391" y="666751"/>
                        <a:ext cx="2097881" cy="390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3" name="对象 6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1760935" y="952500"/>
          <a:ext cx="1752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3" r:id="rId13" imgW="990360" imgH="215640" progId="Equation.KSEE3">
                  <p:embed/>
                </p:oleObj>
              </mc:Choice>
              <mc:Fallback>
                <p:oleObj r:id="rId13" imgW="990360" imgH="21564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0935" y="952500"/>
                        <a:ext cx="1752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33529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圆角矩形 31"/>
          <p:cNvSpPr>
            <a:spLocks noChangeArrowheads="1"/>
          </p:cNvSpPr>
          <p:nvPr/>
        </p:nvSpPr>
        <p:spPr bwMode="auto">
          <a:xfrm>
            <a:off x="1143001" y="1"/>
            <a:ext cx="1321594" cy="469106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>
            <a:solidFill>
              <a:srgbClr val="0099FF"/>
            </a:solidFill>
            <a:round/>
            <a:headEnd/>
            <a:tailEnd/>
          </a:ln>
        </p:spPr>
        <p:txBody>
          <a:bodyPr lIns="68580" tIns="34290" rIns="68580" bIns="34290"/>
          <a:lstStyle/>
          <a:p>
            <a:pPr algn="ctr"/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家庭作业</a:t>
            </a:r>
          </a:p>
        </p:txBody>
      </p:sp>
      <p:sp>
        <p:nvSpPr>
          <p:cNvPr id="27651" name="Text Box 5"/>
          <p:cNvSpPr txBox="1">
            <a:spLocks noChangeArrowheads="1"/>
          </p:cNvSpPr>
          <p:nvPr/>
        </p:nvSpPr>
        <p:spPr bwMode="auto">
          <a:xfrm>
            <a:off x="1350171" y="1121572"/>
            <a:ext cx="6443663" cy="1103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【选做】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如图，在</a:t>
            </a:r>
            <a:r>
              <a:rPr lang="en-US" altLang="zh-CN" sz="2100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Rt△</a:t>
            </a:r>
            <a:r>
              <a:rPr lang="en-US" altLang="zh-CN" sz="2100" i="1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ABC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中，∠</a:t>
            </a:r>
            <a:r>
              <a:rPr lang="en-US" altLang="zh-CN" sz="21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=90°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100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cos</a:t>
            </a:r>
            <a:r>
              <a:rPr lang="en-US" altLang="zh-CN" sz="2100" i="1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1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=    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en-US" altLang="zh-CN" sz="21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1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BC 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= 5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， 试求</a:t>
            </a:r>
            <a:r>
              <a:rPr lang="en-US" altLang="zh-CN" sz="21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的长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</a:p>
        </p:txBody>
      </p:sp>
      <p:graphicFrame>
        <p:nvGraphicFramePr>
          <p:cNvPr id="27652" name="Object 18"/>
          <p:cNvGraphicFramePr>
            <a:graphicFrameLocks noChangeAspect="1"/>
          </p:cNvGraphicFramePr>
          <p:nvPr/>
        </p:nvGraphicFramePr>
        <p:xfrm>
          <a:off x="7404498" y="1197771"/>
          <a:ext cx="282178" cy="6215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6" r:id="rId3" imgW="139882" imgH="394213" progId="Equation.DSMT4">
                  <p:embed/>
                </p:oleObj>
              </mc:Choice>
              <mc:Fallback>
                <p:oleObj r:id="rId3" imgW="139882" imgH="394213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04498" y="1197771"/>
                        <a:ext cx="282178" cy="6215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3" name="对象 62600"/>
          <p:cNvGraphicFramePr>
            <a:graphicFrameLocks/>
          </p:cNvGraphicFramePr>
          <p:nvPr/>
        </p:nvGraphicFramePr>
        <p:xfrm>
          <a:off x="3415904" y="4500563"/>
          <a:ext cx="17145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7" r:id="rId5" imgW="914400" imgH="215640" progId="Equation.3">
                  <p:embed/>
                </p:oleObj>
              </mc:Choice>
              <mc:Fallback>
                <p:oleObj r:id="rId5" imgW="914400" imgH="21564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5904" y="4500563"/>
                        <a:ext cx="171450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7654" name="组合 4"/>
          <p:cNvGrpSpPr>
            <a:grpSpLocks/>
          </p:cNvGrpSpPr>
          <p:nvPr/>
        </p:nvGrpSpPr>
        <p:grpSpPr bwMode="auto">
          <a:xfrm>
            <a:off x="5026819" y="2224089"/>
            <a:ext cx="1191816" cy="1926433"/>
            <a:chOff x="11050" y="2527"/>
            <a:chExt cx="2503" cy="4045"/>
          </a:xfrm>
        </p:grpSpPr>
        <p:sp>
          <p:nvSpPr>
            <p:cNvPr id="27655" name="直角三角形 1"/>
            <p:cNvSpPr>
              <a:spLocks noChangeArrowheads="1"/>
            </p:cNvSpPr>
            <p:nvPr/>
          </p:nvSpPr>
          <p:spPr bwMode="auto">
            <a:xfrm>
              <a:off x="11730" y="2980"/>
              <a:ext cx="1265" cy="3100"/>
            </a:xfrm>
            <a:prstGeom prst="rtTriangl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100"/>
            </a:p>
          </p:txBody>
        </p:sp>
        <p:sp>
          <p:nvSpPr>
            <p:cNvPr id="27656" name="文本框 2"/>
            <p:cNvSpPr txBox="1">
              <a:spLocks noChangeArrowheads="1"/>
            </p:cNvSpPr>
            <p:nvPr/>
          </p:nvSpPr>
          <p:spPr bwMode="auto">
            <a:xfrm>
              <a:off x="12978" y="5700"/>
              <a:ext cx="575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100" i="1">
                  <a:latin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27657" name="文本框 3"/>
            <p:cNvSpPr txBox="1">
              <a:spLocks noChangeArrowheads="1"/>
            </p:cNvSpPr>
            <p:nvPr/>
          </p:nvSpPr>
          <p:spPr bwMode="auto">
            <a:xfrm>
              <a:off x="11050" y="5700"/>
              <a:ext cx="575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100" i="1">
                  <a:latin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27658" name="文本框 4"/>
            <p:cNvSpPr txBox="1">
              <a:spLocks noChangeArrowheads="1"/>
            </p:cNvSpPr>
            <p:nvPr/>
          </p:nvSpPr>
          <p:spPr bwMode="auto">
            <a:xfrm>
              <a:off x="11163" y="2527"/>
              <a:ext cx="575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100" i="1">
                  <a:latin typeface="Times New Roman" panose="02020603050405020304" pitchFamily="18" charset="0"/>
                </a:rPr>
                <a:t>B</a:t>
              </a:r>
            </a:p>
          </p:txBody>
        </p:sp>
      </p:grpSp>
      <p:graphicFrame>
        <p:nvGraphicFramePr>
          <p:cNvPr id="27659" name="对象 6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198021" y="3652838"/>
          <a:ext cx="8572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8" r:id="rId7" imgW="114120" imgH="863280" progId="Equation.3">
                  <p:embed/>
                </p:oleObj>
              </mc:Choice>
              <mc:Fallback>
                <p:oleObj r:id="rId7" imgW="114120" imgH="863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98021" y="3652838"/>
                        <a:ext cx="85725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691490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48169" y="3294106"/>
            <a:ext cx="7247667" cy="1620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/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Excel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手抄报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www.1ppt.com/shouchaobao/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>
              <a:defRPr/>
            </a:pPr>
            <a:endParaRPr lang="zh-CN" altLang="en-US" sz="180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96308" y="2323010"/>
            <a:ext cx="4103687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人学习、研究。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0"/>
            <a:ext cx="4103688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任何形式的在线付费下载。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9619" y="267184"/>
            <a:ext cx="5919787" cy="176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321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 descr="5b119aec57a2dfc828bc30290dd917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8974" y="177405"/>
            <a:ext cx="1350169" cy="407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47" name="Group 5"/>
          <p:cNvGrpSpPr>
            <a:grpSpLocks/>
          </p:cNvGrpSpPr>
          <p:nvPr/>
        </p:nvGrpSpPr>
        <p:grpSpPr bwMode="auto">
          <a:xfrm>
            <a:off x="5438777" y="1518048"/>
            <a:ext cx="2243769" cy="1585312"/>
            <a:chOff x="-158" y="-102"/>
            <a:chExt cx="2042" cy="1754"/>
          </a:xfrm>
        </p:grpSpPr>
        <p:grpSp>
          <p:nvGrpSpPr>
            <p:cNvPr id="6148" name="Group 6"/>
            <p:cNvGrpSpPr>
              <a:grpSpLocks/>
            </p:cNvGrpSpPr>
            <p:nvPr/>
          </p:nvGrpSpPr>
          <p:grpSpPr bwMode="auto">
            <a:xfrm>
              <a:off x="-158" y="-102"/>
              <a:ext cx="2042" cy="1754"/>
              <a:chOff x="-158" y="-102"/>
              <a:chExt cx="2042" cy="1754"/>
            </a:xfrm>
          </p:grpSpPr>
          <p:sp>
            <p:nvSpPr>
              <p:cNvPr id="6149" name="AutoShape 7"/>
              <p:cNvSpPr>
                <a:spLocks noChangeArrowheads="1"/>
              </p:cNvSpPr>
              <p:nvPr/>
            </p:nvSpPr>
            <p:spPr bwMode="auto">
              <a:xfrm rot="-5400000">
                <a:off x="410" y="-32"/>
                <a:ext cx="887" cy="1449"/>
              </a:xfrm>
              <a:prstGeom prst="rtTriangl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sz="210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6150" name="Text Box 8"/>
              <p:cNvSpPr txBox="1">
                <a:spLocks noChangeArrowheads="1"/>
              </p:cNvSpPr>
              <p:nvPr/>
            </p:nvSpPr>
            <p:spPr bwMode="auto">
              <a:xfrm>
                <a:off x="-158" y="974"/>
                <a:ext cx="318" cy="4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i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A</a:t>
                </a:r>
              </a:p>
            </p:txBody>
          </p:sp>
          <p:sp>
            <p:nvSpPr>
              <p:cNvPr id="6151" name="Text Box 9"/>
              <p:cNvSpPr txBox="1">
                <a:spLocks noChangeArrowheads="1"/>
              </p:cNvSpPr>
              <p:nvPr/>
            </p:nvSpPr>
            <p:spPr bwMode="auto">
              <a:xfrm>
                <a:off x="1479" y="1192"/>
                <a:ext cx="331" cy="4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i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C</a:t>
                </a:r>
              </a:p>
            </p:txBody>
          </p:sp>
          <p:sp>
            <p:nvSpPr>
              <p:cNvPr id="6152" name="Text Box 10"/>
              <p:cNvSpPr txBox="1">
                <a:spLocks noChangeArrowheads="1"/>
              </p:cNvSpPr>
              <p:nvPr/>
            </p:nvSpPr>
            <p:spPr bwMode="auto">
              <a:xfrm>
                <a:off x="1562" y="-102"/>
                <a:ext cx="318" cy="4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i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B</a:t>
                </a:r>
              </a:p>
            </p:txBody>
          </p:sp>
          <p:sp>
            <p:nvSpPr>
              <p:cNvPr id="6153" name="Text Box 11"/>
              <p:cNvSpPr txBox="1">
                <a:spLocks noChangeArrowheads="1"/>
              </p:cNvSpPr>
              <p:nvPr/>
            </p:nvSpPr>
            <p:spPr bwMode="auto">
              <a:xfrm>
                <a:off x="758" y="358"/>
                <a:ext cx="277" cy="4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i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c</a:t>
                </a:r>
              </a:p>
            </p:txBody>
          </p:sp>
          <p:sp>
            <p:nvSpPr>
              <p:cNvPr id="6154" name="Text Box 12"/>
              <p:cNvSpPr txBox="1">
                <a:spLocks noChangeArrowheads="1"/>
              </p:cNvSpPr>
              <p:nvPr/>
            </p:nvSpPr>
            <p:spPr bwMode="auto">
              <a:xfrm>
                <a:off x="871" y="1139"/>
                <a:ext cx="291" cy="4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i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b</a:t>
                </a:r>
              </a:p>
            </p:txBody>
          </p:sp>
          <p:sp>
            <p:nvSpPr>
              <p:cNvPr id="6155" name="Text Box 13"/>
              <p:cNvSpPr txBox="1">
                <a:spLocks noChangeArrowheads="1"/>
              </p:cNvSpPr>
              <p:nvPr/>
            </p:nvSpPr>
            <p:spPr bwMode="auto">
              <a:xfrm>
                <a:off x="1593" y="603"/>
                <a:ext cx="291" cy="4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i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a</a:t>
                </a:r>
              </a:p>
            </p:txBody>
          </p:sp>
        </p:grpSp>
        <p:sp>
          <p:nvSpPr>
            <p:cNvPr id="6156" name="Line 14"/>
            <p:cNvSpPr>
              <a:spLocks noChangeShapeType="1"/>
            </p:cNvSpPr>
            <p:nvPr/>
          </p:nvSpPr>
          <p:spPr bwMode="auto">
            <a:xfrm flipH="1">
              <a:off x="1530" y="1050"/>
              <a:ext cx="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7" name="Line 15"/>
            <p:cNvSpPr>
              <a:spLocks noChangeShapeType="1"/>
            </p:cNvSpPr>
            <p:nvPr/>
          </p:nvSpPr>
          <p:spPr bwMode="auto">
            <a:xfrm>
              <a:off x="1530" y="1054"/>
              <a:ext cx="0" cy="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158" name="Text Box 16"/>
          <p:cNvSpPr txBox="1">
            <a:spLocks noChangeArrowheads="1"/>
          </p:cNvSpPr>
          <p:nvPr/>
        </p:nvSpPr>
        <p:spPr bwMode="auto">
          <a:xfrm>
            <a:off x="1427560" y="1983582"/>
            <a:ext cx="406598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(1) 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三边之间的关系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:</a:t>
            </a:r>
            <a:r>
              <a:rPr lang="en-US" altLang="zh-CN" sz="21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100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en-US" altLang="zh-CN" sz="21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100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=_____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；</a:t>
            </a:r>
            <a:endParaRPr lang="en-US" altLang="zh-CN" sz="21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159" name="Text Box 17"/>
          <p:cNvSpPr txBox="1">
            <a:spLocks noChangeArrowheads="1"/>
          </p:cNvSpPr>
          <p:nvPr/>
        </p:nvSpPr>
        <p:spPr bwMode="auto">
          <a:xfrm>
            <a:off x="1402558" y="2469357"/>
            <a:ext cx="564832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(2) 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锐角之间的关系：</a:t>
            </a:r>
          </a:p>
          <a:p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     ∠</a:t>
            </a:r>
            <a:r>
              <a:rPr lang="en-US" altLang="zh-CN" sz="21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+∠</a:t>
            </a:r>
            <a:r>
              <a:rPr lang="en-US" altLang="zh-CN" sz="21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=_____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；</a:t>
            </a:r>
            <a:endParaRPr lang="en-US" altLang="zh-CN" sz="21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160" name="Text Box 18"/>
          <p:cNvSpPr txBox="1">
            <a:spLocks noChangeArrowheads="1"/>
          </p:cNvSpPr>
          <p:nvPr/>
        </p:nvSpPr>
        <p:spPr bwMode="auto">
          <a:xfrm>
            <a:off x="1407322" y="3103960"/>
            <a:ext cx="6060281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(3) 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边角之间的关系：</a:t>
            </a:r>
            <a:r>
              <a:rPr lang="en-US" altLang="zh-CN" sz="2100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sin</a:t>
            </a:r>
            <a:r>
              <a:rPr lang="en-US" altLang="zh-CN" sz="2100" i="1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=_____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100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cos</a:t>
            </a:r>
            <a:r>
              <a:rPr lang="en-US" altLang="zh-CN" sz="2100" i="1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=_____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en-US" altLang="zh-CN" sz="21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      </a:t>
            </a:r>
            <a:r>
              <a:rPr lang="en-US" altLang="zh-CN" sz="2100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tan</a:t>
            </a:r>
            <a:r>
              <a:rPr lang="en-US" altLang="zh-CN" sz="2100" i="1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=_____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1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161" name="Text Box 19"/>
          <p:cNvSpPr txBox="1">
            <a:spLocks noChangeArrowheads="1"/>
          </p:cNvSpPr>
          <p:nvPr/>
        </p:nvSpPr>
        <p:spPr bwMode="auto">
          <a:xfrm>
            <a:off x="1427559" y="942976"/>
            <a:ext cx="6480572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       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如图，在</a:t>
            </a:r>
            <a:r>
              <a:rPr lang="en-US" altLang="zh-CN" sz="2100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Rt△</a:t>
            </a:r>
            <a:r>
              <a:rPr lang="en-US" altLang="zh-CN" sz="2100" i="1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ABC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中，共有六个元素（三条边，三个角）， 其中∠</a:t>
            </a:r>
            <a:r>
              <a:rPr lang="en-US" altLang="zh-CN" sz="21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=90°.</a:t>
            </a:r>
            <a:endParaRPr lang="zh-CN" altLang="en-US" sz="21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164" name="Text Box 20"/>
          <p:cNvSpPr txBox="1">
            <a:spLocks noChangeArrowheads="1"/>
          </p:cNvSpPr>
          <p:nvPr/>
        </p:nvSpPr>
        <p:spPr bwMode="auto">
          <a:xfrm>
            <a:off x="4650582" y="1970487"/>
            <a:ext cx="46434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21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en-US" altLang="zh-CN" sz="2100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6165" name="Text Box 21"/>
          <p:cNvSpPr txBox="1">
            <a:spLocks noChangeArrowheads="1"/>
          </p:cNvSpPr>
          <p:nvPr/>
        </p:nvSpPr>
        <p:spPr bwMode="auto">
          <a:xfrm>
            <a:off x="2745581" y="2782493"/>
            <a:ext cx="137755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21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90°</a:t>
            </a:r>
          </a:p>
        </p:txBody>
      </p:sp>
      <p:graphicFrame>
        <p:nvGraphicFramePr>
          <p:cNvPr id="6167" name="对象 6166"/>
          <p:cNvGraphicFramePr>
            <a:graphicFrameLocks noChangeAspect="1"/>
          </p:cNvGraphicFramePr>
          <p:nvPr/>
        </p:nvGraphicFramePr>
        <p:xfrm>
          <a:off x="6424612" y="2989660"/>
          <a:ext cx="215504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r:id="rId4" imgW="140248" imgH="395244" progId="Equation.DSMT4">
                  <p:embed/>
                </p:oleObj>
              </mc:Choice>
              <mc:Fallback>
                <p:oleObj r:id="rId4" imgW="140248" imgH="395244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4612" y="2989660"/>
                        <a:ext cx="215504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797030" y="2990852"/>
          <a:ext cx="234553" cy="608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r:id="rId6" imgW="152280" imgH="393480" progId="Equation.DSMT4">
                  <p:embed/>
                </p:oleObj>
              </mc:Choice>
              <mc:Fallback>
                <p:oleObj r:id="rId6" imgW="15228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7030" y="2990852"/>
                        <a:ext cx="234553" cy="6084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740819" y="3480199"/>
          <a:ext cx="234554" cy="6072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r:id="rId8" imgW="152280" imgH="393480" progId="Equation.DSMT4">
                  <p:embed/>
                </p:oleObj>
              </mc:Choice>
              <mc:Fallback>
                <p:oleObj r:id="rId8" imgW="15228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0819" y="3480199"/>
                        <a:ext cx="234554" cy="6072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4675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4" grpId="0"/>
      <p:bldP spid="616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6" descr="5b119aec57a2dfc828bc30290dd917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8974" y="177405"/>
            <a:ext cx="1350169" cy="407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89" name="Text Box 2"/>
          <p:cNvSpPr txBox="1">
            <a:spLocks noChangeArrowheads="1"/>
          </p:cNvSpPr>
          <p:nvPr/>
        </p:nvSpPr>
        <p:spPr bwMode="auto">
          <a:xfrm>
            <a:off x="1518051" y="1057276"/>
            <a:ext cx="610671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30°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45°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60°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角的正弦值、余弦值和正切值</a:t>
            </a:r>
          </a:p>
        </p:txBody>
      </p:sp>
      <p:graphicFrame>
        <p:nvGraphicFramePr>
          <p:cNvPr id="10243" name="表格 10242"/>
          <p:cNvGraphicFramePr/>
          <p:nvPr/>
        </p:nvGraphicFramePr>
        <p:xfrm>
          <a:off x="2245519" y="1581152"/>
          <a:ext cx="4481513" cy="3461103"/>
        </p:xfrm>
        <a:graphic>
          <a:graphicData uri="http://schemas.openxmlformats.org/drawingml/2006/table">
            <a:tbl>
              <a:tblPr/>
              <a:tblGrid>
                <a:gridCol w="1426613"/>
                <a:gridCol w="1018300"/>
                <a:gridCol w="1018300"/>
                <a:gridCol w="1018300"/>
              </a:tblGrid>
              <a:tr h="1348728">
                <a:tc>
                  <a:txBody>
                    <a:bodyPr/>
                    <a:lstStyle/>
                    <a:p>
                      <a:pPr marL="0" lvl="0" indent="0"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en-US" altLang="x-none"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       </a:t>
                      </a:r>
                      <a:r>
                        <a:rPr lang="zh-CN" altLang="en-US" sz="2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锐角</a:t>
                      </a:r>
                      <a:r>
                        <a:rPr lang="en-US" altLang="x-none" sz="21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a</a:t>
                      </a:r>
                    </a:p>
                    <a:p>
                      <a:pPr marL="0" lvl="0" indent="0"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zh-CN" altLang="en-US" sz="2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三角</a:t>
                      </a:r>
                    </a:p>
                    <a:p>
                      <a:pPr marL="0" lvl="0" indent="0"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zh-CN" altLang="en-US" sz="2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函数</a:t>
                      </a:r>
                    </a:p>
                  </a:txBody>
                  <a:tcPr marL="68575" marR="68575" marT="34284" marB="34284"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 w="12700" cap="rnd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en-US" altLang="x-none"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    30°</a:t>
                      </a:r>
                    </a:p>
                  </a:txBody>
                  <a:tcPr marL="68575" marR="68575" marT="34284" marB="34284" anchor="ctr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en-US" altLang="x-none"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    45°</a:t>
                      </a:r>
                    </a:p>
                  </a:txBody>
                  <a:tcPr marL="68575" marR="68575" marT="34284" marB="34284" anchor="ctr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en-US" altLang="x-none"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    60°</a:t>
                      </a:r>
                    </a:p>
                  </a:txBody>
                  <a:tcPr marL="68575" marR="68575" marT="34284" marB="34284" anchor="ctr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0"/>
                      </a:srgbClr>
                    </a:solidFill>
                  </a:tcPr>
                </a:tc>
              </a:tr>
              <a:tr h="704231">
                <a:tc>
                  <a:txBody>
                    <a:bodyPr/>
                    <a:lstStyle/>
                    <a:p>
                      <a:pPr marL="0" lvl="0" indent="0" algn="ctr" fontAlgn="auto">
                        <a:lnSpc>
                          <a:spcPct val="150000"/>
                        </a:lnSpc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en-US" altLang="x-none"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sin </a:t>
                      </a:r>
                      <a:r>
                        <a:rPr lang="en-US" altLang="x-none" sz="21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a</a:t>
                      </a:r>
                      <a:endParaRPr lang="en-US" altLang="x-none" sz="2100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68575" marR="68575" marT="34284" marB="34284"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endParaRPr lang="zh-CN" altLang="en-US" sz="2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68575" marR="68575" marT="34284" marB="34284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endParaRPr lang="zh-CN" altLang="en-US" sz="2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68575" marR="68575" marT="34284" marB="34284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endParaRPr lang="zh-CN" altLang="en-US" sz="2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68575" marR="68575" marT="34284" marB="34284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0"/>
                      </a:srgbClr>
                    </a:solidFill>
                  </a:tcPr>
                </a:tc>
              </a:tr>
              <a:tr h="703913">
                <a:tc>
                  <a:txBody>
                    <a:bodyPr/>
                    <a:lstStyle/>
                    <a:p>
                      <a:pPr marL="0" lvl="0" indent="0" algn="ctr" fontAlgn="auto">
                        <a:lnSpc>
                          <a:spcPct val="150000"/>
                        </a:lnSpc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en-US" altLang="x-none" sz="210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cos</a:t>
                      </a:r>
                      <a:r>
                        <a:rPr lang="en-US" altLang="x-none"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 </a:t>
                      </a:r>
                      <a:r>
                        <a:rPr lang="en-US" altLang="x-none" sz="21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a</a:t>
                      </a:r>
                    </a:p>
                  </a:txBody>
                  <a:tcPr marL="68575" marR="68575" marT="34284" marB="34284"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endParaRPr lang="zh-CN" altLang="en-US" sz="2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68575" marR="68575" marT="34284" marB="34284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endParaRPr lang="zh-CN" altLang="en-US" sz="2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68575" marR="68575" marT="34284" marB="34284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endParaRPr lang="zh-CN" altLang="en-US" sz="2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68575" marR="68575" marT="34284" marB="34284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0"/>
                      </a:srgbClr>
                    </a:solidFill>
                  </a:tcPr>
                </a:tc>
              </a:tr>
              <a:tr h="704231">
                <a:tc>
                  <a:txBody>
                    <a:bodyPr/>
                    <a:lstStyle/>
                    <a:p>
                      <a:pPr marL="0" lvl="0" indent="0" algn="ctr" fontAlgn="auto">
                        <a:lnSpc>
                          <a:spcPct val="150000"/>
                        </a:lnSpc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en-US" altLang="x-none" sz="21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tan </a:t>
                      </a:r>
                      <a:r>
                        <a:rPr lang="en-US" altLang="x-none" sz="21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a</a:t>
                      </a:r>
                    </a:p>
                  </a:txBody>
                  <a:tcPr marL="68575" marR="68575" marT="34284" marB="34284"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endParaRPr lang="zh-CN" altLang="en-US" sz="2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68575" marR="68575" marT="34284" marB="34284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endParaRPr lang="zh-CN" altLang="en-US" sz="2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68575" marR="68575" marT="34284" marB="34284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hlink"/>
                        </a:buClr>
                        <a:buFont typeface="Wingdings" panose="05000000000000000000" pitchFamily="2" charset="2"/>
                        <a:buNone/>
                      </a:pPr>
                      <a:endParaRPr lang="zh-CN" altLang="en-US" sz="2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68575" marR="68575" marT="34284" marB="34284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319" name="对象 4"/>
          <p:cNvGraphicFramePr>
            <a:graphicFrameLocks noChangeAspect="1"/>
          </p:cNvGraphicFramePr>
          <p:nvPr/>
        </p:nvGraphicFramePr>
        <p:xfrm>
          <a:off x="4067178" y="2613425"/>
          <a:ext cx="260747" cy="6881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" r:id="rId4" imgW="152280" imgH="393480" progId="Equation.DSMT4">
                  <p:embed/>
                </p:oleObj>
              </mc:Choice>
              <mc:Fallback>
                <p:oleObj r:id="rId4" imgW="15228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7178" y="2613425"/>
                        <a:ext cx="260747" cy="6881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20" name="对象 4"/>
          <p:cNvGraphicFramePr>
            <a:graphicFrameLocks noChangeAspect="1"/>
          </p:cNvGraphicFramePr>
          <p:nvPr/>
        </p:nvGraphicFramePr>
        <p:xfrm>
          <a:off x="3952877" y="3293271"/>
          <a:ext cx="434579" cy="7548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7" r:id="rId6" imgW="253800" imgH="431640" progId="Equation.DSMT4">
                  <p:embed/>
                </p:oleObj>
              </mc:Choice>
              <mc:Fallback>
                <p:oleObj r:id="rId6" imgW="2538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77" y="3293271"/>
                        <a:ext cx="434579" cy="7548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21" name="对象 4"/>
          <p:cNvGraphicFramePr>
            <a:graphicFrameLocks noChangeAspect="1"/>
          </p:cNvGraphicFramePr>
          <p:nvPr/>
        </p:nvGraphicFramePr>
        <p:xfrm>
          <a:off x="3952877" y="3996931"/>
          <a:ext cx="434579" cy="7548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r:id="rId8" imgW="253800" imgH="431640" progId="Equation.DSMT4">
                  <p:embed/>
                </p:oleObj>
              </mc:Choice>
              <mc:Fallback>
                <p:oleObj r:id="rId8" imgW="2538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77" y="3996931"/>
                        <a:ext cx="434579" cy="7548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22" name="对象 4"/>
          <p:cNvGraphicFramePr>
            <a:graphicFrameLocks noChangeAspect="1"/>
          </p:cNvGraphicFramePr>
          <p:nvPr/>
        </p:nvGraphicFramePr>
        <p:xfrm>
          <a:off x="4963718" y="2577706"/>
          <a:ext cx="456009" cy="7548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" r:id="rId10" imgW="266400" imgH="431640" progId="Equation.DSMT4">
                  <p:embed/>
                </p:oleObj>
              </mc:Choice>
              <mc:Fallback>
                <p:oleObj r:id="rId10" imgW="2664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3718" y="2577706"/>
                        <a:ext cx="456009" cy="7548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23" name="对象 4"/>
          <p:cNvGraphicFramePr>
            <a:graphicFrameLocks noChangeAspect="1"/>
          </p:cNvGraphicFramePr>
          <p:nvPr/>
        </p:nvGraphicFramePr>
        <p:xfrm>
          <a:off x="4979195" y="3290890"/>
          <a:ext cx="456010" cy="7548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0" r:id="rId12" imgW="266400" imgH="431640" progId="Equation.DSMT4">
                  <p:embed/>
                </p:oleObj>
              </mc:Choice>
              <mc:Fallback>
                <p:oleObj r:id="rId12" imgW="2664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79195" y="3290890"/>
                        <a:ext cx="456010" cy="7548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24" name="文本框 11"/>
          <p:cNvSpPr txBox="1">
            <a:spLocks noChangeArrowheads="1"/>
          </p:cNvSpPr>
          <p:nvPr/>
        </p:nvSpPr>
        <p:spPr bwMode="auto">
          <a:xfrm>
            <a:off x="5058969" y="4213625"/>
            <a:ext cx="54411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</a:p>
        </p:txBody>
      </p:sp>
      <p:graphicFrame>
        <p:nvGraphicFramePr>
          <p:cNvPr id="12325" name="对象 4"/>
          <p:cNvGraphicFramePr>
            <a:graphicFrameLocks noChangeAspect="1"/>
          </p:cNvGraphicFramePr>
          <p:nvPr/>
        </p:nvGraphicFramePr>
        <p:xfrm>
          <a:off x="5982892" y="2577706"/>
          <a:ext cx="434578" cy="7548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" r:id="rId13" imgW="253800" imgH="431640" progId="Equation.DSMT4">
                  <p:embed/>
                </p:oleObj>
              </mc:Choice>
              <mc:Fallback>
                <p:oleObj r:id="rId13" imgW="2538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82892" y="2577706"/>
                        <a:ext cx="434578" cy="7548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26" name="对象 4"/>
          <p:cNvGraphicFramePr>
            <a:graphicFrameLocks noChangeAspect="1"/>
          </p:cNvGraphicFramePr>
          <p:nvPr/>
        </p:nvGraphicFramePr>
        <p:xfrm>
          <a:off x="6094812" y="3306368"/>
          <a:ext cx="260747" cy="6881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2" r:id="rId14" imgW="152280" imgH="393480" progId="Equation.DSMT4">
                  <p:embed/>
                </p:oleObj>
              </mc:Choice>
              <mc:Fallback>
                <p:oleObj r:id="rId14" imgW="15228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4812" y="3306368"/>
                        <a:ext cx="260747" cy="6881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27" name="对象 4"/>
          <p:cNvGraphicFramePr>
            <a:graphicFrameLocks noChangeAspect="1"/>
          </p:cNvGraphicFramePr>
          <p:nvPr/>
        </p:nvGraphicFramePr>
        <p:xfrm>
          <a:off x="6023374" y="4207669"/>
          <a:ext cx="39052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3" r:id="rId15" imgW="228600" imgH="228600" progId="Equation.DSMT4">
                  <p:embed/>
                </p:oleObj>
              </mc:Choice>
              <mc:Fallback>
                <p:oleObj r:id="rId15" imgW="22860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23374" y="4207669"/>
                        <a:ext cx="390525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04894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2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2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2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2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2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2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2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2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2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/>
      <p:bldP spid="123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圆角矩形 31"/>
          <p:cNvSpPr>
            <a:spLocks noChangeArrowheads="1"/>
          </p:cNvSpPr>
          <p:nvPr/>
        </p:nvSpPr>
        <p:spPr bwMode="auto">
          <a:xfrm>
            <a:off x="1143001" y="1"/>
            <a:ext cx="1321594" cy="469106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>
            <a:solidFill>
              <a:srgbClr val="0099FF"/>
            </a:solidFill>
            <a:round/>
            <a:headEnd/>
            <a:tailEnd/>
          </a:ln>
        </p:spPr>
        <p:txBody>
          <a:bodyPr lIns="68580" tIns="34290" rIns="68580" bIns="34290"/>
          <a:lstStyle/>
          <a:p>
            <a:pPr algn="ctr"/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新知探究</a:t>
            </a:r>
          </a:p>
        </p:txBody>
      </p:sp>
      <p:sp>
        <p:nvSpPr>
          <p:cNvPr id="4248" name="文本框 4247"/>
          <p:cNvSpPr txBox="1">
            <a:spLocks noChangeArrowheads="1"/>
          </p:cNvSpPr>
          <p:nvPr/>
        </p:nvSpPr>
        <p:spPr bwMode="auto">
          <a:xfrm>
            <a:off x="1520432" y="1485902"/>
            <a:ext cx="6101953" cy="207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5000"/>
              </a:lnSpc>
            </a:pPr>
            <a:r>
              <a:rPr lang="en-US" altLang="zh-CN" sz="2100" b="1" dirty="0"/>
              <a:t>       </a:t>
            </a:r>
            <a:r>
              <a:rPr lang="zh-CN" altLang="en-US" sz="2100" b="1" dirty="0"/>
              <a:t>在直角三角形中，</a:t>
            </a:r>
            <a:r>
              <a:rPr lang="zh-CN" altLang="en-US" sz="2100" b="1" dirty="0">
                <a:solidFill>
                  <a:srgbClr val="FF0000"/>
                </a:solidFill>
              </a:rPr>
              <a:t>除直角外，共有五个元素</a:t>
            </a:r>
            <a:r>
              <a:rPr lang="zh-CN" altLang="en-US" sz="2100" b="1" dirty="0"/>
              <a:t>，即</a:t>
            </a:r>
            <a:r>
              <a:rPr lang="zh-CN" altLang="en-US" sz="2100" b="1" dirty="0">
                <a:solidFill>
                  <a:srgbClr val="FF0000"/>
                </a:solidFill>
              </a:rPr>
              <a:t>三条边</a:t>
            </a:r>
            <a:r>
              <a:rPr lang="zh-CN" altLang="en-US" sz="2100" b="1" dirty="0"/>
              <a:t>和</a:t>
            </a:r>
            <a:r>
              <a:rPr lang="zh-CN" altLang="en-US" sz="2100" b="1" dirty="0">
                <a:solidFill>
                  <a:srgbClr val="FF0000"/>
                </a:solidFill>
              </a:rPr>
              <a:t>两个锐角</a:t>
            </a:r>
            <a:r>
              <a:rPr lang="zh-CN" altLang="en-US" sz="2100" b="1" dirty="0"/>
              <a:t>。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</a:p>
          <a:p>
            <a:pPr>
              <a:lnSpc>
                <a:spcPct val="155000"/>
              </a:lnSpc>
            </a:pP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    由直角三角形中的</a:t>
            </a:r>
            <a:r>
              <a:rPr lang="zh-CN" altLang="en-US" sz="2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已知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元素，求出其余</a:t>
            </a:r>
            <a:r>
              <a:rPr lang="zh-CN" altLang="en-US" sz="2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未知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元素的过程，叫作</a:t>
            </a:r>
            <a:r>
              <a:rPr lang="zh-CN" altLang="en-US" sz="2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解直角三角形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32578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2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2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2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" name="组合 6147"/>
          <p:cNvGrpSpPr>
            <a:grpSpLocks/>
          </p:cNvGrpSpPr>
          <p:nvPr/>
        </p:nvGrpSpPr>
        <p:grpSpPr bwMode="auto">
          <a:xfrm>
            <a:off x="1387080" y="357187"/>
            <a:ext cx="3680429" cy="667986"/>
            <a:chOff x="0" y="0"/>
            <a:chExt cx="7731" cy="1400"/>
          </a:xfrm>
        </p:grpSpPr>
        <p:sp>
          <p:nvSpPr>
            <p:cNvPr id="9218" name="矩形 7"/>
            <p:cNvSpPr>
              <a:spLocks noChangeArrowheads="1"/>
            </p:cNvSpPr>
            <p:nvPr/>
          </p:nvSpPr>
          <p:spPr bwMode="auto">
            <a:xfrm>
              <a:off x="882" y="0"/>
              <a:ext cx="2634" cy="1200"/>
            </a:xfrm>
            <a:custGeom>
              <a:avLst/>
              <a:gdLst>
                <a:gd name="T0" fmla="*/ 0 w 2520280"/>
                <a:gd name="T1" fmla="*/ 1872208 h 1872208"/>
                <a:gd name="T2" fmla="*/ 2520280 w 2520280"/>
                <a:gd name="T3" fmla="*/ 1872208 h 1872208"/>
                <a:gd name="T4" fmla="*/ 0 w 2520280"/>
                <a:gd name="T5" fmla="*/ 1872208 h 1872208"/>
                <a:gd name="T6" fmla="*/ 0 w 2520280"/>
                <a:gd name="T7" fmla="*/ 0 h 1872208"/>
                <a:gd name="T8" fmla="*/ 916 w 2520280"/>
                <a:gd name="T9" fmla="*/ 0 h 1872208"/>
                <a:gd name="T10" fmla="*/ 0 w 2520280"/>
                <a:gd name="T11" fmla="*/ 0 h 1872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DDDDD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19" name="任意多边形 16"/>
            <p:cNvSpPr>
              <a:spLocks noChangeArrowheads="1"/>
            </p:cNvSpPr>
            <p:nvPr/>
          </p:nvSpPr>
          <p:spPr bwMode="auto">
            <a:xfrm>
              <a:off x="0" y="454"/>
              <a:ext cx="826" cy="760"/>
            </a:xfrm>
            <a:custGeom>
              <a:avLst/>
              <a:gdLst>
                <a:gd name="T0" fmla="*/ 0 w 696310"/>
                <a:gd name="T1" fmla="*/ 0 h 696310"/>
                <a:gd name="T2" fmla="*/ 459827 w 696310"/>
                <a:gd name="T3" fmla="*/ 0 h 696310"/>
                <a:gd name="T4" fmla="*/ 459827 w 696310"/>
                <a:gd name="T5" fmla="*/ 236483 h 696310"/>
                <a:gd name="T6" fmla="*/ 696310 w 696310"/>
                <a:gd name="T7" fmla="*/ 236483 h 696310"/>
                <a:gd name="T8" fmla="*/ 696310 w 696310"/>
                <a:gd name="T9" fmla="*/ 696310 h 696310"/>
                <a:gd name="T10" fmla="*/ 0 w 696310"/>
                <a:gd name="T11" fmla="*/ 696310 h 696310"/>
                <a:gd name="T12" fmla="*/ 0 w 696310"/>
                <a:gd name="T13" fmla="*/ 0 h 696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0" name="矩形 17"/>
            <p:cNvSpPr>
              <a:spLocks noChangeArrowheads="1"/>
            </p:cNvSpPr>
            <p:nvPr/>
          </p:nvSpPr>
          <p:spPr bwMode="auto"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215900" rIns="179705" bIns="0" anchor="ctr"/>
            <a:lstStyle/>
            <a:p>
              <a:pPr algn="ctr"/>
              <a:endParaRPr lang="zh-CN" altLang="en-US" sz="30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221" name="文本框 6151"/>
            <p:cNvSpPr txBox="1">
              <a:spLocks noChangeArrowheads="1"/>
            </p:cNvSpPr>
            <p:nvPr/>
          </p:nvSpPr>
          <p:spPr bwMode="auto">
            <a:xfrm>
              <a:off x="878" y="432"/>
              <a:ext cx="6853" cy="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24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已知两边解直角三角形</a:t>
              </a:r>
            </a:p>
          </p:txBody>
        </p:sp>
      </p:grpSp>
      <p:sp>
        <p:nvSpPr>
          <p:cNvPr id="9222" name="圆角矩形 31"/>
          <p:cNvSpPr>
            <a:spLocks noChangeArrowheads="1"/>
          </p:cNvSpPr>
          <p:nvPr/>
        </p:nvSpPr>
        <p:spPr bwMode="auto">
          <a:xfrm>
            <a:off x="1143001" y="1"/>
            <a:ext cx="1321594" cy="469106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>
            <a:solidFill>
              <a:srgbClr val="0099FF"/>
            </a:solidFill>
            <a:round/>
            <a:headEnd/>
            <a:tailEnd/>
          </a:ln>
        </p:spPr>
        <p:txBody>
          <a:bodyPr lIns="68580" tIns="34290" rIns="68580" bIns="34290"/>
          <a:lstStyle/>
          <a:p>
            <a:pPr algn="ctr"/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新知探究</a:t>
            </a:r>
          </a:p>
        </p:txBody>
      </p:sp>
      <p:graphicFrame>
        <p:nvGraphicFramePr>
          <p:cNvPr id="22534" name="对象 22533"/>
          <p:cNvGraphicFramePr>
            <a:graphicFrameLocks noChangeAspect="1"/>
          </p:cNvGraphicFramePr>
          <p:nvPr/>
        </p:nvGraphicFramePr>
        <p:xfrm>
          <a:off x="2255045" y="2902746"/>
          <a:ext cx="1332310" cy="3559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r:id="rId3" imgW="761760" imgH="203040" progId="Equation.DSMT4">
                  <p:embed/>
                </p:oleObj>
              </mc:Choice>
              <mc:Fallback>
                <p:oleObj r:id="rId3" imgW="76176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5045" y="2902746"/>
                        <a:ext cx="1332310" cy="3559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5" name="对象 22534"/>
          <p:cNvGraphicFramePr>
            <a:graphicFrameLocks noChangeAspect="1"/>
          </p:cNvGraphicFramePr>
          <p:nvPr/>
        </p:nvGraphicFramePr>
        <p:xfrm>
          <a:off x="2247902" y="3376613"/>
          <a:ext cx="3601641" cy="3583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r:id="rId5" imgW="2031840" imgH="203040" progId="Equation.DSMT4">
                  <p:embed/>
                </p:oleObj>
              </mc:Choice>
              <mc:Fallback>
                <p:oleObj r:id="rId5" imgW="203184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7902" y="3376613"/>
                        <a:ext cx="3601641" cy="35837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6" name="对象 22535"/>
          <p:cNvGraphicFramePr>
            <a:graphicFrameLocks noChangeAspect="1"/>
          </p:cNvGraphicFramePr>
          <p:nvPr/>
        </p:nvGraphicFramePr>
        <p:xfrm>
          <a:off x="2249093" y="3835004"/>
          <a:ext cx="1966913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r:id="rId7" imgW="1143000" imgH="215640" progId="Equation.DSMT4">
                  <p:embed/>
                </p:oleObj>
              </mc:Choice>
              <mc:Fallback>
                <p:oleObj r:id="rId7" imgW="1143000" imgH="215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9093" y="3835004"/>
                        <a:ext cx="1966913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227" name="组合 22536"/>
          <p:cNvGrpSpPr>
            <a:grpSpLocks/>
          </p:cNvGrpSpPr>
          <p:nvPr/>
        </p:nvGrpSpPr>
        <p:grpSpPr bwMode="auto">
          <a:xfrm>
            <a:off x="5812631" y="2039542"/>
            <a:ext cx="1781175" cy="1278731"/>
            <a:chOff x="0" y="0"/>
            <a:chExt cx="1496" cy="1074"/>
          </a:xfrm>
        </p:grpSpPr>
        <p:sp>
          <p:nvSpPr>
            <p:cNvPr id="9228" name="直角三角形 22537"/>
            <p:cNvSpPr>
              <a:spLocks noChangeArrowheads="1"/>
            </p:cNvSpPr>
            <p:nvPr/>
          </p:nvSpPr>
          <p:spPr bwMode="auto">
            <a:xfrm>
              <a:off x="272" y="181"/>
              <a:ext cx="953" cy="590"/>
            </a:xfrm>
            <a:prstGeom prst="rtTriangle">
              <a:avLst/>
            </a:prstGeom>
            <a:noFill/>
            <a:ln w="28575">
              <a:solidFill>
                <a:srgbClr val="FF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100"/>
            </a:p>
          </p:txBody>
        </p:sp>
        <p:sp>
          <p:nvSpPr>
            <p:cNvPr id="9229" name="任意多边形 22538"/>
            <p:cNvSpPr>
              <a:spLocks noChangeArrowheads="1"/>
            </p:cNvSpPr>
            <p:nvPr/>
          </p:nvSpPr>
          <p:spPr bwMode="auto">
            <a:xfrm>
              <a:off x="272" y="680"/>
              <a:ext cx="90" cy="91"/>
            </a:xfrm>
            <a:custGeom>
              <a:avLst/>
              <a:gdLst>
                <a:gd name="T0" fmla="*/ 0 w 90"/>
                <a:gd name="T1" fmla="*/ 0 h 91"/>
                <a:gd name="T2" fmla="*/ 90 w 90"/>
                <a:gd name="T3" fmla="*/ 0 h 91"/>
                <a:gd name="T4" fmla="*/ 90 w 90"/>
                <a:gd name="T5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91">
                  <a:moveTo>
                    <a:pt x="0" y="0"/>
                  </a:moveTo>
                  <a:lnTo>
                    <a:pt x="90" y="0"/>
                  </a:lnTo>
                  <a:lnTo>
                    <a:pt x="90" y="91"/>
                  </a:lnTo>
                </a:path>
              </a:pathLst>
            </a:custGeom>
            <a:noFill/>
            <a:ln w="28575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0" name="文本框 22539"/>
            <p:cNvSpPr txBox="1">
              <a:spLocks noChangeArrowheads="1"/>
            </p:cNvSpPr>
            <p:nvPr/>
          </p:nvSpPr>
          <p:spPr bwMode="auto">
            <a:xfrm>
              <a:off x="45" y="0"/>
              <a:ext cx="272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i="1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</a:p>
          </p:txBody>
        </p:sp>
        <p:sp>
          <p:nvSpPr>
            <p:cNvPr id="9231" name="文本框 22540"/>
            <p:cNvSpPr txBox="1">
              <a:spLocks noChangeArrowheads="1"/>
            </p:cNvSpPr>
            <p:nvPr/>
          </p:nvSpPr>
          <p:spPr bwMode="auto">
            <a:xfrm>
              <a:off x="1224" y="725"/>
              <a:ext cx="272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i="1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</a:p>
          </p:txBody>
        </p:sp>
        <p:sp>
          <p:nvSpPr>
            <p:cNvPr id="9232" name="文本框 22541"/>
            <p:cNvSpPr txBox="1">
              <a:spLocks noChangeArrowheads="1"/>
            </p:cNvSpPr>
            <p:nvPr/>
          </p:nvSpPr>
          <p:spPr bwMode="auto">
            <a:xfrm>
              <a:off x="45" y="725"/>
              <a:ext cx="272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i="1"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</a:p>
          </p:txBody>
        </p:sp>
        <p:graphicFrame>
          <p:nvGraphicFramePr>
            <p:cNvPr id="9233" name="对象 22542"/>
            <p:cNvGraphicFramePr>
              <a:graphicFrameLocks noChangeAspect="1"/>
            </p:cNvGraphicFramePr>
            <p:nvPr/>
          </p:nvGraphicFramePr>
          <p:xfrm>
            <a:off x="0" y="385"/>
            <a:ext cx="273" cy="2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3" r:id="rId9" imgW="242563" imgH="217030" progId="Equation.3">
                    <p:embed/>
                  </p:oleObj>
                </mc:Choice>
                <mc:Fallback>
                  <p:oleObj r:id="rId9" imgW="242563" imgH="21703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385"/>
                          <a:ext cx="273" cy="24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234" name="对象 22543"/>
            <p:cNvGraphicFramePr>
              <a:graphicFrameLocks noChangeAspect="1"/>
            </p:cNvGraphicFramePr>
            <p:nvPr/>
          </p:nvGraphicFramePr>
          <p:xfrm>
            <a:off x="635" y="771"/>
            <a:ext cx="227" cy="2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4" r:id="rId11" imgW="242775" imgH="229998" progId="Equation.3">
                    <p:embed/>
                  </p:oleObj>
                </mc:Choice>
                <mc:Fallback>
                  <p:oleObj r:id="rId11" imgW="242775" imgH="229998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35" y="771"/>
                          <a:ext cx="227" cy="21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" name="组合 5"/>
          <p:cNvGrpSpPr>
            <a:grpSpLocks/>
          </p:cNvGrpSpPr>
          <p:nvPr/>
        </p:nvGrpSpPr>
        <p:grpSpPr bwMode="auto">
          <a:xfrm>
            <a:off x="1708551" y="2039542"/>
            <a:ext cx="3420665" cy="825579"/>
            <a:chOff x="1187" y="4282"/>
            <a:chExt cx="7183" cy="1733"/>
          </a:xfrm>
        </p:grpSpPr>
        <p:sp>
          <p:nvSpPr>
            <p:cNvPr id="9236" name="文本框 22531"/>
            <p:cNvSpPr txBox="1">
              <a:spLocks noChangeArrowheads="1"/>
            </p:cNvSpPr>
            <p:nvPr/>
          </p:nvSpPr>
          <p:spPr bwMode="auto">
            <a:xfrm>
              <a:off x="1187" y="4763"/>
              <a:ext cx="1020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解：</a:t>
              </a:r>
            </a:p>
          </p:txBody>
        </p:sp>
        <p:graphicFrame>
          <p:nvGraphicFramePr>
            <p:cNvPr id="9237" name="对象 1"/>
            <p:cNvGraphicFramePr>
              <a:graphicFrameLocks noChangeAspect="1"/>
            </p:cNvGraphicFramePr>
            <p:nvPr/>
          </p:nvGraphicFramePr>
          <p:xfrm>
            <a:off x="2320" y="4282"/>
            <a:ext cx="6050" cy="17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5" r:id="rId13" imgW="1600200" imgH="457200" progId="Equation.DSMT4">
                    <p:embed/>
                  </p:oleObj>
                </mc:Choice>
                <mc:Fallback>
                  <p:oleObj r:id="rId13" imgW="1600200" imgH="4572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20" y="4282"/>
                          <a:ext cx="6050" cy="173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9238" name="组合 4"/>
          <p:cNvGrpSpPr>
            <a:grpSpLocks/>
          </p:cNvGrpSpPr>
          <p:nvPr/>
        </p:nvGrpSpPr>
        <p:grpSpPr bwMode="auto">
          <a:xfrm>
            <a:off x="1601392" y="1040608"/>
            <a:ext cx="6103144" cy="861755"/>
            <a:chOff x="962" y="2184"/>
            <a:chExt cx="12815" cy="1811"/>
          </a:xfrm>
        </p:grpSpPr>
        <p:sp>
          <p:nvSpPr>
            <p:cNvPr id="9239" name="文本框 22529"/>
            <p:cNvSpPr txBox="1">
              <a:spLocks noChangeArrowheads="1"/>
            </p:cNvSpPr>
            <p:nvPr/>
          </p:nvSpPr>
          <p:spPr bwMode="auto">
            <a:xfrm>
              <a:off x="962" y="2184"/>
              <a:ext cx="12815" cy="1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altLang="zh-CN" sz="2100" dirty="0">
                  <a:solidFill>
                    <a:srgbClr val="269999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例1</a:t>
              </a:r>
              <a:r>
                <a:rPr lang="en-US" altLang="zh-CN" sz="2100" dirty="0">
                  <a:solidFill>
                    <a:schemeClr val="hlin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 </a:t>
              </a:r>
              <a:r>
                <a:rPr lang="zh-CN" altLang="en-US" sz="2100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如图，在Rt△</a:t>
              </a:r>
              <a:r>
                <a:rPr lang="zh-CN" altLang="en-US" sz="2100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ABC</a:t>
              </a:r>
              <a:r>
                <a:rPr lang="zh-CN" altLang="en-US" sz="2100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中，∠</a:t>
              </a:r>
              <a:r>
                <a:rPr lang="zh-CN" altLang="en-US" sz="2100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C </a:t>
              </a:r>
              <a:r>
                <a:rPr lang="en-US" altLang="zh-CN" sz="2100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= </a:t>
              </a:r>
              <a:r>
                <a:rPr lang="zh-CN" altLang="en-US" sz="2100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90°，</a:t>
              </a:r>
              <a:r>
                <a:rPr lang="en-US" altLang="zh-CN" sz="2100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AC </a:t>
              </a:r>
              <a:r>
                <a:rPr lang="en-US" altLang="zh-CN" sz="2100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=        </a:t>
              </a:r>
              <a:r>
                <a:rPr lang="zh-CN" altLang="en-US" sz="2100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， </a:t>
              </a:r>
            </a:p>
            <a:p>
              <a:pPr>
                <a:lnSpc>
                  <a:spcPts val="3000"/>
                </a:lnSpc>
              </a:pPr>
              <a:r>
                <a:rPr lang="zh-CN" altLang="en-US" sz="2100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               ，解这个直角三角形.</a:t>
              </a:r>
              <a:endPara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aphicFrame>
          <p:nvGraphicFramePr>
            <p:cNvPr id="9240" name="对象 22530"/>
            <p:cNvGraphicFramePr>
              <a:graphicFrameLocks noChangeAspect="1"/>
            </p:cNvGraphicFramePr>
            <p:nvPr/>
          </p:nvGraphicFramePr>
          <p:xfrm>
            <a:off x="1061" y="3088"/>
            <a:ext cx="2180" cy="83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6" r:id="rId15" imgW="596880" imgH="228600" progId="Equation.3">
                    <p:embed/>
                  </p:oleObj>
                </mc:Choice>
                <mc:Fallback>
                  <p:oleObj r:id="rId15" imgW="596880" imgH="2286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61" y="3088"/>
                          <a:ext cx="2180" cy="83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241" name="对象 22530"/>
            <p:cNvGraphicFramePr>
              <a:graphicFrameLocks noChangeAspect="1"/>
            </p:cNvGraphicFramePr>
            <p:nvPr/>
          </p:nvGraphicFramePr>
          <p:xfrm>
            <a:off x="12213" y="2309"/>
            <a:ext cx="890" cy="7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7" r:id="rId17" imgW="241200" imgH="215640" progId="Equation.3">
                    <p:embed/>
                  </p:oleObj>
                </mc:Choice>
                <mc:Fallback>
                  <p:oleObj r:id="rId17" imgW="241200" imgH="215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213" y="2309"/>
                          <a:ext cx="890" cy="79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129213" y="1473994"/>
            <a:ext cx="236220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1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∠A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1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∠B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1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endParaRPr lang="zh-CN" altLang="en-US" sz="2100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835947" y="4362451"/>
            <a:ext cx="500419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zh-CN" sz="2100" b="1" dirty="0">
                <a:solidFill>
                  <a:srgbClr val="0070C0"/>
                </a:solidFill>
              </a:rPr>
              <a:t>已知两条直角边，可以解直角三角形</a:t>
            </a:r>
          </a:p>
        </p:txBody>
      </p:sp>
    </p:spTree>
    <p:extLst>
      <p:ext uri="{BB962C8B-B14F-4D97-AF65-F5344CB8AC3E}">
        <p14:creationId xmlns:p14="http://schemas.microsoft.com/office/powerpoint/2010/main" val="4207882846"/>
      </p:ext>
    </p:extLst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圆角矩形 31"/>
          <p:cNvSpPr>
            <a:spLocks noChangeArrowheads="1"/>
          </p:cNvSpPr>
          <p:nvPr/>
        </p:nvSpPr>
        <p:spPr bwMode="auto">
          <a:xfrm>
            <a:off x="1143001" y="1"/>
            <a:ext cx="1321594" cy="469106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>
            <a:solidFill>
              <a:srgbClr val="0099FF"/>
            </a:solidFill>
            <a:round/>
            <a:headEnd/>
            <a:tailEnd/>
          </a:ln>
        </p:spPr>
        <p:txBody>
          <a:bodyPr lIns="68580" tIns="34290" rIns="68580" bIns="34290"/>
          <a:lstStyle/>
          <a:p>
            <a:pPr algn="ctr"/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习题精讲</a:t>
            </a:r>
          </a:p>
        </p:txBody>
      </p:sp>
      <p:grpSp>
        <p:nvGrpSpPr>
          <p:cNvPr id="10243" name="组合 6147"/>
          <p:cNvGrpSpPr>
            <a:grpSpLocks/>
          </p:cNvGrpSpPr>
          <p:nvPr/>
        </p:nvGrpSpPr>
        <p:grpSpPr bwMode="auto">
          <a:xfrm>
            <a:off x="1387080" y="357187"/>
            <a:ext cx="3680429" cy="667986"/>
            <a:chOff x="0" y="0"/>
            <a:chExt cx="7731" cy="1400"/>
          </a:xfrm>
        </p:grpSpPr>
        <p:sp>
          <p:nvSpPr>
            <p:cNvPr id="10244" name="矩形 7"/>
            <p:cNvSpPr>
              <a:spLocks noChangeArrowheads="1"/>
            </p:cNvSpPr>
            <p:nvPr/>
          </p:nvSpPr>
          <p:spPr bwMode="auto">
            <a:xfrm>
              <a:off x="882" y="0"/>
              <a:ext cx="2634" cy="1200"/>
            </a:xfrm>
            <a:custGeom>
              <a:avLst/>
              <a:gdLst>
                <a:gd name="T0" fmla="*/ 0 w 2520280"/>
                <a:gd name="T1" fmla="*/ 1872208 h 1872208"/>
                <a:gd name="T2" fmla="*/ 2520280 w 2520280"/>
                <a:gd name="T3" fmla="*/ 1872208 h 1872208"/>
                <a:gd name="T4" fmla="*/ 0 w 2520280"/>
                <a:gd name="T5" fmla="*/ 1872208 h 1872208"/>
                <a:gd name="T6" fmla="*/ 0 w 2520280"/>
                <a:gd name="T7" fmla="*/ 0 h 1872208"/>
                <a:gd name="T8" fmla="*/ 916 w 2520280"/>
                <a:gd name="T9" fmla="*/ 0 h 1872208"/>
                <a:gd name="T10" fmla="*/ 0 w 2520280"/>
                <a:gd name="T11" fmla="*/ 0 h 1872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DDDDD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45" name="任意多边形 16"/>
            <p:cNvSpPr>
              <a:spLocks noChangeArrowheads="1"/>
            </p:cNvSpPr>
            <p:nvPr/>
          </p:nvSpPr>
          <p:spPr bwMode="auto">
            <a:xfrm>
              <a:off x="0" y="454"/>
              <a:ext cx="826" cy="760"/>
            </a:xfrm>
            <a:custGeom>
              <a:avLst/>
              <a:gdLst>
                <a:gd name="T0" fmla="*/ 0 w 696310"/>
                <a:gd name="T1" fmla="*/ 0 h 696310"/>
                <a:gd name="T2" fmla="*/ 459827 w 696310"/>
                <a:gd name="T3" fmla="*/ 0 h 696310"/>
                <a:gd name="T4" fmla="*/ 459827 w 696310"/>
                <a:gd name="T5" fmla="*/ 236483 h 696310"/>
                <a:gd name="T6" fmla="*/ 696310 w 696310"/>
                <a:gd name="T7" fmla="*/ 236483 h 696310"/>
                <a:gd name="T8" fmla="*/ 696310 w 696310"/>
                <a:gd name="T9" fmla="*/ 696310 h 696310"/>
                <a:gd name="T10" fmla="*/ 0 w 696310"/>
                <a:gd name="T11" fmla="*/ 696310 h 696310"/>
                <a:gd name="T12" fmla="*/ 0 w 696310"/>
                <a:gd name="T13" fmla="*/ 0 h 696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46" name="矩形 17"/>
            <p:cNvSpPr>
              <a:spLocks noChangeArrowheads="1"/>
            </p:cNvSpPr>
            <p:nvPr/>
          </p:nvSpPr>
          <p:spPr bwMode="auto"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215900" rIns="179705" bIns="0" anchor="ctr"/>
            <a:lstStyle/>
            <a:p>
              <a:pPr algn="ctr"/>
              <a:endParaRPr lang="zh-CN" altLang="en-US" sz="30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247" name="文本框 6151"/>
            <p:cNvSpPr txBox="1">
              <a:spLocks noChangeArrowheads="1"/>
            </p:cNvSpPr>
            <p:nvPr/>
          </p:nvSpPr>
          <p:spPr bwMode="auto">
            <a:xfrm>
              <a:off x="878" y="432"/>
              <a:ext cx="6853" cy="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2400" b="1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已知两边解直角三角形</a:t>
              </a:r>
            </a:p>
          </p:txBody>
        </p:sp>
      </p:grpSp>
      <p:sp>
        <p:nvSpPr>
          <p:cNvPr id="10248" name="文本框 22529"/>
          <p:cNvSpPr txBox="1">
            <a:spLocks noChangeArrowheads="1"/>
          </p:cNvSpPr>
          <p:nvPr/>
        </p:nvSpPr>
        <p:spPr bwMode="auto">
          <a:xfrm>
            <a:off x="1590676" y="1040608"/>
            <a:ext cx="6103144" cy="122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100" dirty="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变式</a:t>
            </a:r>
            <a:r>
              <a:rPr lang="en-US" altLang="zh-CN" sz="2100" dirty="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  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在Rt△</a:t>
            </a:r>
            <a:r>
              <a:rPr lang="zh-CN" altLang="en-US" sz="21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ABC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中，∠</a:t>
            </a:r>
            <a:r>
              <a:rPr lang="zh-CN" altLang="en-US" sz="21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C 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90°，        分别是</a:t>
            </a:r>
          </a:p>
          <a:p>
            <a:pPr>
              <a:lnSpc>
                <a:spcPts val="3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                   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的对边，已知                             ，</a:t>
            </a:r>
          </a:p>
          <a:p>
            <a:pPr>
              <a:lnSpc>
                <a:spcPts val="3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解这个直角三角形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</a:p>
        </p:txBody>
      </p:sp>
      <p:graphicFrame>
        <p:nvGraphicFramePr>
          <p:cNvPr id="10249" name="对象 1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5672137" y="1100140"/>
          <a:ext cx="738188" cy="3940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6" r:id="rId3" imgW="380880" imgH="203040" progId="Equation.KSEE3">
                  <p:embed/>
                </p:oleObj>
              </mc:Choice>
              <mc:Fallback>
                <p:oleObj r:id="rId3" imgW="380880" imgH="20304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72137" y="1100140"/>
                        <a:ext cx="738188" cy="3940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0" name="对象 2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1804989" y="1494235"/>
          <a:ext cx="1683544" cy="4274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7" r:id="rId5" imgW="799920" imgH="203040" progId="Equation.KSEE3">
                  <p:embed/>
                </p:oleObj>
              </mc:Choice>
              <mc:Fallback>
                <p:oleObj r:id="rId5" imgW="799920" imgH="20304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4989" y="1494235"/>
                        <a:ext cx="1683544" cy="42743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1" name="对象 3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5067302" y="1382316"/>
          <a:ext cx="1990725" cy="4845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8" r:id="rId7" imgW="990360" imgH="241200" progId="Equation.KSEE3">
                  <p:embed/>
                </p:oleObj>
              </mc:Choice>
              <mc:Fallback>
                <p:oleObj r:id="rId7" imgW="990360" imgH="24120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7302" y="1382316"/>
                        <a:ext cx="1990725" cy="48458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1780699" y="2431734"/>
            <a:ext cx="342900" cy="715581"/>
          </a:xfrm>
          <a:prstGeom prst="rect">
            <a:avLst/>
          </a:prstGeom>
          <a:noFill/>
        </p:spPr>
        <p:txBody>
          <a:bodyPr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zh-CN" sz="21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解：</a:t>
            </a:r>
          </a:p>
        </p:txBody>
      </p:sp>
      <p:grpSp>
        <p:nvGrpSpPr>
          <p:cNvPr id="11277" name="组合 20"/>
          <p:cNvGrpSpPr>
            <a:grpSpLocks/>
          </p:cNvGrpSpPr>
          <p:nvPr/>
        </p:nvGrpSpPr>
        <p:grpSpPr bwMode="auto">
          <a:xfrm>
            <a:off x="5569268" y="2039066"/>
            <a:ext cx="2272189" cy="2172653"/>
            <a:chOff x="9295" y="4282"/>
            <a:chExt cx="4769" cy="4562"/>
          </a:xfrm>
        </p:grpSpPr>
        <p:sp>
          <p:nvSpPr>
            <p:cNvPr id="5" name="直角三角形 4"/>
            <p:cNvSpPr/>
            <p:nvPr/>
          </p:nvSpPr>
          <p:spPr>
            <a:xfrm>
              <a:off x="10208" y="5168"/>
              <a:ext cx="3176" cy="2950"/>
            </a:xfrm>
            <a:prstGeom prst="rtTriangl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0255" name="文本框 22541"/>
            <p:cNvSpPr txBox="1">
              <a:spLocks noChangeArrowheads="1"/>
            </p:cNvSpPr>
            <p:nvPr/>
          </p:nvSpPr>
          <p:spPr bwMode="auto">
            <a:xfrm>
              <a:off x="9295" y="7777"/>
              <a:ext cx="680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i="1"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</a:p>
          </p:txBody>
        </p:sp>
        <p:sp>
          <p:nvSpPr>
            <p:cNvPr id="10256" name="文本框 22540"/>
            <p:cNvSpPr txBox="1">
              <a:spLocks noChangeArrowheads="1"/>
            </p:cNvSpPr>
            <p:nvPr/>
          </p:nvSpPr>
          <p:spPr bwMode="auto">
            <a:xfrm>
              <a:off x="13384" y="7918"/>
              <a:ext cx="680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i="1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</a:p>
          </p:txBody>
        </p:sp>
        <p:sp>
          <p:nvSpPr>
            <p:cNvPr id="10257" name="文本框 22539"/>
            <p:cNvSpPr txBox="1">
              <a:spLocks noChangeArrowheads="1"/>
            </p:cNvSpPr>
            <p:nvPr/>
          </p:nvSpPr>
          <p:spPr bwMode="auto">
            <a:xfrm>
              <a:off x="9917" y="4282"/>
              <a:ext cx="680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i="1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</a:p>
          </p:txBody>
        </p:sp>
        <p:graphicFrame>
          <p:nvGraphicFramePr>
            <p:cNvPr id="10258" name="对象 13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11465" y="8117"/>
            <a:ext cx="661" cy="7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9" r:id="rId9" imgW="126720" imgH="139680" progId="Equation.KSEE3">
                    <p:embed/>
                  </p:oleObj>
                </mc:Choice>
                <mc:Fallback>
                  <p:oleObj r:id="rId9" imgW="126720" imgH="1396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465" y="8117"/>
                          <a:ext cx="661" cy="72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59" name="对象 14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9511" y="6157"/>
            <a:ext cx="697" cy="9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20" r:id="rId11" imgW="126720" imgH="177480" progId="Equation.KSEE3">
                    <p:embed/>
                  </p:oleObj>
                </mc:Choice>
                <mc:Fallback>
                  <p:oleObj r:id="rId11" imgW="126720" imgH="1774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511" y="6157"/>
                          <a:ext cx="697" cy="97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260" name="Freeform 16"/>
            <p:cNvSpPr>
              <a:spLocks noChangeArrowheads="1"/>
            </p:cNvSpPr>
            <p:nvPr/>
          </p:nvSpPr>
          <p:spPr bwMode="auto">
            <a:xfrm>
              <a:off x="10218" y="7917"/>
              <a:ext cx="225" cy="170"/>
            </a:xfrm>
            <a:custGeom>
              <a:avLst/>
              <a:gdLst>
                <a:gd name="T0" fmla="*/ 0 w 90"/>
                <a:gd name="T1" fmla="*/ 0 h 91"/>
                <a:gd name="T2" fmla="*/ 90 w 90"/>
                <a:gd name="T3" fmla="*/ 0 h 91"/>
                <a:gd name="T4" fmla="*/ 90 w 90"/>
                <a:gd name="T5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91">
                  <a:moveTo>
                    <a:pt x="0" y="0"/>
                  </a:moveTo>
                  <a:lnTo>
                    <a:pt x="90" y="0"/>
                  </a:lnTo>
                  <a:lnTo>
                    <a:pt x="90" y="91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10261" name="对象 15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12214" y="5859"/>
            <a:ext cx="628" cy="7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21" r:id="rId13" imgW="114120" imgH="139680" progId="Equation.KSEE3">
                    <p:embed/>
                  </p:oleObj>
                </mc:Choice>
                <mc:Fallback>
                  <p:oleObj r:id="rId13" imgW="114120" imgH="1396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214" y="5859"/>
                          <a:ext cx="628" cy="76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1286" name="对象 16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288383" y="2400302"/>
          <a:ext cx="3144441" cy="4548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2" r:id="rId15" imgW="1752480" imgH="253800" progId="Equation.KSEE3">
                  <p:embed/>
                </p:oleObj>
              </mc:Choice>
              <mc:Fallback>
                <p:oleObj r:id="rId15" imgW="1752480" imgH="25380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8383" y="2400302"/>
                        <a:ext cx="3144441" cy="4548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7" name="对象 17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288383" y="3003948"/>
          <a:ext cx="842963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3" r:id="rId17" imgW="469800" imgH="177480" progId="Equation.KSEE3">
                  <p:embed/>
                </p:oleObj>
              </mc:Choice>
              <mc:Fallback>
                <p:oleObj r:id="rId17" imgW="469800" imgH="177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8383" y="3003948"/>
                        <a:ext cx="842963" cy="319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8" name="对象 18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288385" y="3629026"/>
          <a:ext cx="1937147" cy="3655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4" r:id="rId19" imgW="1079280" imgH="203040" progId="Equation.KSEE3">
                  <p:embed/>
                </p:oleObj>
              </mc:Choice>
              <mc:Fallback>
                <p:oleObj r:id="rId19" imgW="1079280" imgH="20304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8385" y="3629026"/>
                        <a:ext cx="1937147" cy="36552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952875" y="1866901"/>
            <a:ext cx="236220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∠A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∠B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）</a:t>
            </a:r>
            <a:endParaRPr lang="zh-CN" altLang="en-US" sz="2100" dirty="0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713312" y="4417219"/>
            <a:ext cx="585787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zh-CN" sz="2100" b="1" dirty="0">
                <a:solidFill>
                  <a:srgbClr val="0070C0"/>
                </a:solidFill>
              </a:rPr>
              <a:t>已知一条直角边和一条斜边，可以解直角三角形</a:t>
            </a:r>
          </a:p>
        </p:txBody>
      </p:sp>
    </p:spTree>
    <p:extLst>
      <p:ext uri="{BB962C8B-B14F-4D97-AF65-F5344CB8AC3E}">
        <p14:creationId xmlns:p14="http://schemas.microsoft.com/office/powerpoint/2010/main" val="319266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圆角矩形 31"/>
          <p:cNvSpPr>
            <a:spLocks noChangeArrowheads="1"/>
          </p:cNvSpPr>
          <p:nvPr/>
        </p:nvSpPr>
        <p:spPr bwMode="auto">
          <a:xfrm>
            <a:off x="1143001" y="1"/>
            <a:ext cx="1321594" cy="469106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>
            <a:solidFill>
              <a:srgbClr val="0099FF"/>
            </a:solidFill>
            <a:round/>
            <a:headEnd/>
            <a:tailEnd/>
          </a:ln>
        </p:spPr>
        <p:txBody>
          <a:bodyPr lIns="68580" tIns="34290" rIns="68580" bIns="34290"/>
          <a:lstStyle/>
          <a:p>
            <a:pPr algn="ctr"/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习题精讲</a:t>
            </a:r>
          </a:p>
        </p:txBody>
      </p:sp>
      <p:grpSp>
        <p:nvGrpSpPr>
          <p:cNvPr id="11267" name="组合 6147"/>
          <p:cNvGrpSpPr>
            <a:grpSpLocks/>
          </p:cNvGrpSpPr>
          <p:nvPr/>
        </p:nvGrpSpPr>
        <p:grpSpPr bwMode="auto">
          <a:xfrm>
            <a:off x="1387082" y="357189"/>
            <a:ext cx="4911521" cy="668002"/>
            <a:chOff x="0" y="0"/>
            <a:chExt cx="10318" cy="1399"/>
          </a:xfrm>
        </p:grpSpPr>
        <p:sp>
          <p:nvSpPr>
            <p:cNvPr id="11268" name="矩形 7"/>
            <p:cNvSpPr>
              <a:spLocks noChangeArrowheads="1"/>
            </p:cNvSpPr>
            <p:nvPr/>
          </p:nvSpPr>
          <p:spPr bwMode="auto">
            <a:xfrm>
              <a:off x="882" y="0"/>
              <a:ext cx="2634" cy="1200"/>
            </a:xfrm>
            <a:custGeom>
              <a:avLst/>
              <a:gdLst>
                <a:gd name="T0" fmla="*/ 0 w 2520280"/>
                <a:gd name="T1" fmla="*/ 1872208 h 1872208"/>
                <a:gd name="T2" fmla="*/ 2520280 w 2520280"/>
                <a:gd name="T3" fmla="*/ 1872208 h 1872208"/>
                <a:gd name="T4" fmla="*/ 0 w 2520280"/>
                <a:gd name="T5" fmla="*/ 1872208 h 1872208"/>
                <a:gd name="T6" fmla="*/ 0 w 2520280"/>
                <a:gd name="T7" fmla="*/ 0 h 1872208"/>
                <a:gd name="T8" fmla="*/ 916 w 2520280"/>
                <a:gd name="T9" fmla="*/ 0 h 1872208"/>
                <a:gd name="T10" fmla="*/ 0 w 2520280"/>
                <a:gd name="T11" fmla="*/ 0 h 1872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DDDDD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69" name="任意多边形 16"/>
            <p:cNvSpPr>
              <a:spLocks noChangeArrowheads="1"/>
            </p:cNvSpPr>
            <p:nvPr/>
          </p:nvSpPr>
          <p:spPr bwMode="auto">
            <a:xfrm>
              <a:off x="0" y="454"/>
              <a:ext cx="826" cy="760"/>
            </a:xfrm>
            <a:custGeom>
              <a:avLst/>
              <a:gdLst>
                <a:gd name="T0" fmla="*/ 0 w 696310"/>
                <a:gd name="T1" fmla="*/ 0 h 696310"/>
                <a:gd name="T2" fmla="*/ 459827 w 696310"/>
                <a:gd name="T3" fmla="*/ 0 h 696310"/>
                <a:gd name="T4" fmla="*/ 459827 w 696310"/>
                <a:gd name="T5" fmla="*/ 236483 h 696310"/>
                <a:gd name="T6" fmla="*/ 696310 w 696310"/>
                <a:gd name="T7" fmla="*/ 236483 h 696310"/>
                <a:gd name="T8" fmla="*/ 696310 w 696310"/>
                <a:gd name="T9" fmla="*/ 696310 h 696310"/>
                <a:gd name="T10" fmla="*/ 0 w 696310"/>
                <a:gd name="T11" fmla="*/ 696310 h 696310"/>
                <a:gd name="T12" fmla="*/ 0 w 696310"/>
                <a:gd name="T13" fmla="*/ 0 h 696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0" name="矩形 17"/>
            <p:cNvSpPr>
              <a:spLocks noChangeArrowheads="1"/>
            </p:cNvSpPr>
            <p:nvPr/>
          </p:nvSpPr>
          <p:spPr bwMode="auto"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215900" rIns="179705" bIns="0" anchor="ctr"/>
            <a:lstStyle/>
            <a:p>
              <a:pPr algn="ctr"/>
              <a:endParaRPr lang="zh-CN" altLang="en-US" sz="30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271" name="文本框 6151"/>
            <p:cNvSpPr txBox="1">
              <a:spLocks noChangeArrowheads="1"/>
            </p:cNvSpPr>
            <p:nvPr/>
          </p:nvSpPr>
          <p:spPr bwMode="auto">
            <a:xfrm>
              <a:off x="878" y="432"/>
              <a:ext cx="9440" cy="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24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已知一锐角和一边解直角三角形</a:t>
              </a:r>
            </a:p>
          </p:txBody>
        </p:sp>
      </p:grpSp>
      <p:sp>
        <p:nvSpPr>
          <p:cNvPr id="11272" name="文本框 22529"/>
          <p:cNvSpPr txBox="1">
            <a:spLocks noChangeArrowheads="1"/>
          </p:cNvSpPr>
          <p:nvPr/>
        </p:nvSpPr>
        <p:spPr bwMode="auto">
          <a:xfrm>
            <a:off x="1601392" y="1040607"/>
            <a:ext cx="6103144" cy="1608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100" dirty="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变式</a:t>
            </a:r>
            <a:r>
              <a:rPr lang="en-US" altLang="zh-CN" sz="2100" dirty="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在Rt△</a:t>
            </a:r>
            <a:r>
              <a:rPr lang="zh-CN" altLang="en-US" sz="2100" i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ABC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中，∠</a:t>
            </a:r>
            <a:r>
              <a:rPr lang="zh-CN" altLang="en-US" sz="2100" i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C 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= 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90°，        分别是</a:t>
            </a:r>
            <a:endParaRPr lang="zh-CN" altLang="en-US" sz="21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ts val="3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                           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的对边，已知                             ，</a:t>
            </a:r>
            <a:endParaRPr lang="zh-CN" altLang="en-US" sz="21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解这个直角三角形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.</a:t>
            </a:r>
            <a:endParaRPr lang="en-US" altLang="zh-CN" sz="21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ts val="3000"/>
              </a:lnSpc>
            </a:pPr>
            <a:r>
              <a:rPr lang="en-US" altLang="zh-CN" sz="2100" dirty="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21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11273" name="对象 1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5582841" y="1057277"/>
          <a:ext cx="738188" cy="3940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2" r:id="rId3" imgW="380880" imgH="203040" progId="Equation.KSEE3">
                  <p:embed/>
                </p:oleObj>
              </mc:Choice>
              <mc:Fallback>
                <p:oleObj r:id="rId3" imgW="380880" imgH="20304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2841" y="1057277"/>
                        <a:ext cx="738188" cy="3940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4" name="对象 2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1658544" y="1451374"/>
          <a:ext cx="1731169" cy="439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3" r:id="rId5" imgW="799920" imgH="203040" progId="Equation.KSEE3">
                  <p:embed/>
                </p:oleObj>
              </mc:Choice>
              <mc:Fallback>
                <p:oleObj r:id="rId5" imgW="799920" imgH="20304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8544" y="1451374"/>
                        <a:ext cx="1731169" cy="4393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5" name="对象 3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5117308" y="1451374"/>
          <a:ext cx="1935956" cy="458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4" r:id="rId7" imgW="965160" imgH="228600" progId="Equation.KSEE3">
                  <p:embed/>
                </p:oleObj>
              </mc:Choice>
              <mc:Fallback>
                <p:oleObj r:id="rId7" imgW="965160" imgH="22860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17308" y="1451374"/>
                        <a:ext cx="1935956" cy="4583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5908594" y="1898571"/>
            <a:ext cx="1666160" cy="2033589"/>
            <a:chOff x="10007" y="3987"/>
            <a:chExt cx="3497" cy="4270"/>
          </a:xfrm>
        </p:grpSpPr>
        <p:graphicFrame>
          <p:nvGraphicFramePr>
            <p:cNvPr id="11277" name="对象 13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11480" y="7482"/>
            <a:ext cx="660" cy="7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45" r:id="rId9" imgW="126720" imgH="139680" progId="Equation.KSEE3">
                    <p:embed/>
                  </p:oleObj>
                </mc:Choice>
                <mc:Fallback>
                  <p:oleObj r:id="rId9" imgW="126720" imgH="1396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480" y="7482"/>
                          <a:ext cx="660" cy="7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1278" name="组合 6"/>
            <p:cNvGrpSpPr>
              <a:grpSpLocks/>
            </p:cNvGrpSpPr>
            <p:nvPr/>
          </p:nvGrpSpPr>
          <p:grpSpPr bwMode="auto">
            <a:xfrm>
              <a:off x="10007" y="3987"/>
              <a:ext cx="3497" cy="4270"/>
              <a:chOff x="9272" y="4738"/>
              <a:chExt cx="4768" cy="5853"/>
            </a:xfrm>
          </p:grpSpPr>
          <p:sp>
            <p:nvSpPr>
              <p:cNvPr id="5" name="直角三角形 4"/>
              <p:cNvSpPr/>
              <p:nvPr/>
            </p:nvSpPr>
            <p:spPr>
              <a:xfrm>
                <a:off x="10186" y="5079"/>
                <a:ext cx="3172" cy="4516"/>
              </a:xfrm>
              <a:prstGeom prst="rtTriangl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noProof="1"/>
              </a:p>
            </p:txBody>
          </p:sp>
          <p:sp>
            <p:nvSpPr>
              <p:cNvPr id="11280" name="文本框 22541"/>
              <p:cNvSpPr txBox="1">
                <a:spLocks noChangeArrowheads="1"/>
              </p:cNvSpPr>
              <p:nvPr/>
            </p:nvSpPr>
            <p:spPr bwMode="auto">
              <a:xfrm>
                <a:off x="9272" y="9254"/>
                <a:ext cx="680" cy="11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i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C</a:t>
                </a:r>
              </a:p>
            </p:txBody>
          </p:sp>
          <p:sp>
            <p:nvSpPr>
              <p:cNvPr id="11281" name="文本框 22540"/>
              <p:cNvSpPr txBox="1">
                <a:spLocks noChangeArrowheads="1"/>
              </p:cNvSpPr>
              <p:nvPr/>
            </p:nvSpPr>
            <p:spPr bwMode="auto">
              <a:xfrm>
                <a:off x="13360" y="9395"/>
                <a:ext cx="680" cy="11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i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B</a:t>
                </a:r>
              </a:p>
            </p:txBody>
          </p:sp>
          <p:sp>
            <p:nvSpPr>
              <p:cNvPr id="11282" name="文本框 22539"/>
              <p:cNvSpPr txBox="1">
                <a:spLocks noChangeArrowheads="1"/>
              </p:cNvSpPr>
              <p:nvPr/>
            </p:nvSpPr>
            <p:spPr bwMode="auto">
              <a:xfrm>
                <a:off x="9322" y="4738"/>
                <a:ext cx="680" cy="11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i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A</a:t>
                </a:r>
              </a:p>
            </p:txBody>
          </p:sp>
          <p:sp>
            <p:nvSpPr>
              <p:cNvPr id="11283" name="Freeform 16"/>
              <p:cNvSpPr>
                <a:spLocks noChangeArrowheads="1"/>
              </p:cNvSpPr>
              <p:nvPr/>
            </p:nvSpPr>
            <p:spPr bwMode="auto">
              <a:xfrm>
                <a:off x="10184" y="9394"/>
                <a:ext cx="225" cy="170"/>
              </a:xfrm>
              <a:custGeom>
                <a:avLst/>
                <a:gdLst>
                  <a:gd name="T0" fmla="*/ 0 w 90"/>
                  <a:gd name="T1" fmla="*/ 0 h 91"/>
                  <a:gd name="T2" fmla="*/ 90 w 90"/>
                  <a:gd name="T3" fmla="*/ 0 h 91"/>
                  <a:gd name="T4" fmla="*/ 90 w 90"/>
                  <a:gd name="T5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0" h="91">
                    <a:moveTo>
                      <a:pt x="0" y="0"/>
                    </a:moveTo>
                    <a:lnTo>
                      <a:pt x="90" y="0"/>
                    </a:lnTo>
                    <a:lnTo>
                      <a:pt x="90" y="91"/>
                    </a:ln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aphicFrame>
            <p:nvGraphicFramePr>
              <p:cNvPr id="11284" name="对象 14">
                <a:hlinkClick r:id="" action="ppaction://ole?verb=1"/>
              </p:cNvPr>
              <p:cNvGraphicFramePr>
                <a:graphicFrameLocks noChangeAspect="1"/>
              </p:cNvGraphicFramePr>
              <p:nvPr/>
            </p:nvGraphicFramePr>
            <p:xfrm>
              <a:off x="9322" y="7057"/>
              <a:ext cx="697" cy="97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146" r:id="rId11" imgW="126720" imgH="177480" progId="Equation.KSEE3">
                      <p:embed/>
                    </p:oleObj>
                  </mc:Choice>
                  <mc:Fallback>
                    <p:oleObj r:id="rId11" imgW="126720" imgH="177480" progId="Equation.KSEE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9322" y="7057"/>
                            <a:ext cx="697" cy="97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1285" name="对象 15">
                <a:hlinkClick r:id="" action="ppaction://ole?verb=1"/>
              </p:cNvPr>
              <p:cNvGraphicFramePr>
                <a:graphicFrameLocks noChangeAspect="1"/>
              </p:cNvGraphicFramePr>
              <p:nvPr/>
            </p:nvGraphicFramePr>
            <p:xfrm>
              <a:off x="12179" y="6950"/>
              <a:ext cx="628" cy="76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147" r:id="rId13" imgW="114120" imgH="139680" progId="Equation.KSEE3">
                      <p:embed/>
                    </p:oleObj>
                  </mc:Choice>
                  <mc:Fallback>
                    <p:oleObj r:id="rId13" imgW="114120" imgH="139680" progId="Equation.KSEE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2179" y="6950"/>
                            <a:ext cx="628" cy="76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aphicFrame>
        <p:nvGraphicFramePr>
          <p:cNvPr id="12309" name="对象 11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232422" y="2326482"/>
          <a:ext cx="3676650" cy="3774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8" r:id="rId15" imgW="1981080" imgH="203040" progId="Equation.KSEE3">
                  <p:embed/>
                </p:oleObj>
              </mc:Choice>
              <mc:Fallback>
                <p:oleObj r:id="rId15" imgW="1981080" imgH="20304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2422" y="2326482"/>
                        <a:ext cx="3676650" cy="37742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10" name="对象 12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1953816" y="2869406"/>
          <a:ext cx="2180034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9" r:id="rId17" imgW="1091880" imgH="228600" progId="Equation.KSEE3">
                  <p:embed/>
                </p:oleObj>
              </mc:Choice>
              <mc:Fallback>
                <p:oleObj r:id="rId17" imgW="1091880" imgH="22860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3816" y="2869406"/>
                        <a:ext cx="2180034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11" name="对象 16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053831" y="3490914"/>
          <a:ext cx="1980009" cy="417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0" r:id="rId19" imgW="838080" imgH="177480" progId="Equation.KSEE3">
                  <p:embed/>
                </p:oleObj>
              </mc:Choice>
              <mc:Fallback>
                <p:oleObj r:id="rId19" imgW="838080" imgH="177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3831" y="3490914"/>
                        <a:ext cx="1980009" cy="4179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12" name="对象 17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1781176" y="3993356"/>
          <a:ext cx="4312444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" r:id="rId21" imgW="1981080" imgH="253800" progId="Equation.KSEE3">
                  <p:embed/>
                </p:oleObj>
              </mc:Choice>
              <mc:Fallback>
                <p:oleObj r:id="rId21" imgW="1981080" imgH="25380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1176" y="3993356"/>
                        <a:ext cx="4312444" cy="55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13" name="文本框 18"/>
          <p:cNvSpPr txBox="1">
            <a:spLocks noChangeArrowheads="1"/>
          </p:cNvSpPr>
          <p:nvPr/>
        </p:nvSpPr>
        <p:spPr bwMode="auto">
          <a:xfrm>
            <a:off x="1143001" y="2282431"/>
            <a:ext cx="507206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/>
              <a:t>解：</a:t>
            </a:r>
          </a:p>
        </p:txBody>
      </p:sp>
      <p:sp>
        <p:nvSpPr>
          <p:cNvPr id="12314" name="文本框 19"/>
          <p:cNvSpPr txBox="1">
            <a:spLocks noChangeArrowheads="1"/>
          </p:cNvSpPr>
          <p:nvPr/>
        </p:nvSpPr>
        <p:spPr bwMode="auto">
          <a:xfrm>
            <a:off x="1601393" y="2368153"/>
            <a:ext cx="779859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1500" b="1">
                <a:solidFill>
                  <a:srgbClr val="FF0000"/>
                </a:solidFill>
              </a:rPr>
              <a:t>方法一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27835" y="1890714"/>
            <a:ext cx="236220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1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∠B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en-US" altLang="zh-CN" sz="21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en-US" altLang="zh-CN" sz="21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c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）</a:t>
            </a:r>
            <a:endParaRPr lang="zh-CN" altLang="en-US" sz="2100"/>
          </a:p>
        </p:txBody>
      </p:sp>
    </p:spTree>
    <p:extLst>
      <p:ext uri="{BB962C8B-B14F-4D97-AF65-F5344CB8AC3E}">
        <p14:creationId xmlns:p14="http://schemas.microsoft.com/office/powerpoint/2010/main" val="39639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13" grpId="0"/>
      <p:bldP spid="12314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圆角矩形 31"/>
          <p:cNvSpPr>
            <a:spLocks noChangeArrowheads="1"/>
          </p:cNvSpPr>
          <p:nvPr/>
        </p:nvSpPr>
        <p:spPr bwMode="auto">
          <a:xfrm>
            <a:off x="1143001" y="1"/>
            <a:ext cx="1321594" cy="469106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>
            <a:solidFill>
              <a:srgbClr val="0099FF"/>
            </a:solidFill>
            <a:round/>
            <a:headEnd/>
            <a:tailEnd/>
          </a:ln>
        </p:spPr>
        <p:txBody>
          <a:bodyPr lIns="68580" tIns="34290" rIns="68580" bIns="34290"/>
          <a:lstStyle/>
          <a:p>
            <a:pPr algn="ctr"/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习题精讲</a:t>
            </a:r>
          </a:p>
        </p:txBody>
      </p:sp>
      <p:grpSp>
        <p:nvGrpSpPr>
          <p:cNvPr id="12291" name="组合 6147"/>
          <p:cNvGrpSpPr>
            <a:grpSpLocks/>
          </p:cNvGrpSpPr>
          <p:nvPr/>
        </p:nvGrpSpPr>
        <p:grpSpPr bwMode="auto">
          <a:xfrm>
            <a:off x="1387082" y="357189"/>
            <a:ext cx="4911521" cy="668002"/>
            <a:chOff x="0" y="0"/>
            <a:chExt cx="10318" cy="1399"/>
          </a:xfrm>
        </p:grpSpPr>
        <p:sp>
          <p:nvSpPr>
            <p:cNvPr id="12292" name="矩形 7"/>
            <p:cNvSpPr>
              <a:spLocks noChangeArrowheads="1"/>
            </p:cNvSpPr>
            <p:nvPr/>
          </p:nvSpPr>
          <p:spPr bwMode="auto">
            <a:xfrm>
              <a:off x="882" y="0"/>
              <a:ext cx="2634" cy="1200"/>
            </a:xfrm>
            <a:custGeom>
              <a:avLst/>
              <a:gdLst>
                <a:gd name="T0" fmla="*/ 0 w 2520280"/>
                <a:gd name="T1" fmla="*/ 1872208 h 1872208"/>
                <a:gd name="T2" fmla="*/ 2520280 w 2520280"/>
                <a:gd name="T3" fmla="*/ 1872208 h 1872208"/>
                <a:gd name="T4" fmla="*/ 0 w 2520280"/>
                <a:gd name="T5" fmla="*/ 1872208 h 1872208"/>
                <a:gd name="T6" fmla="*/ 0 w 2520280"/>
                <a:gd name="T7" fmla="*/ 0 h 1872208"/>
                <a:gd name="T8" fmla="*/ 916 w 2520280"/>
                <a:gd name="T9" fmla="*/ 0 h 1872208"/>
                <a:gd name="T10" fmla="*/ 0 w 2520280"/>
                <a:gd name="T11" fmla="*/ 0 h 1872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DDDDD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3" name="任意多边形 16"/>
            <p:cNvSpPr>
              <a:spLocks noChangeArrowheads="1"/>
            </p:cNvSpPr>
            <p:nvPr/>
          </p:nvSpPr>
          <p:spPr bwMode="auto">
            <a:xfrm>
              <a:off x="0" y="454"/>
              <a:ext cx="826" cy="760"/>
            </a:xfrm>
            <a:custGeom>
              <a:avLst/>
              <a:gdLst>
                <a:gd name="T0" fmla="*/ 0 w 696310"/>
                <a:gd name="T1" fmla="*/ 0 h 696310"/>
                <a:gd name="T2" fmla="*/ 459827 w 696310"/>
                <a:gd name="T3" fmla="*/ 0 h 696310"/>
                <a:gd name="T4" fmla="*/ 459827 w 696310"/>
                <a:gd name="T5" fmla="*/ 236483 h 696310"/>
                <a:gd name="T6" fmla="*/ 696310 w 696310"/>
                <a:gd name="T7" fmla="*/ 236483 h 696310"/>
                <a:gd name="T8" fmla="*/ 696310 w 696310"/>
                <a:gd name="T9" fmla="*/ 696310 h 696310"/>
                <a:gd name="T10" fmla="*/ 0 w 696310"/>
                <a:gd name="T11" fmla="*/ 696310 h 696310"/>
                <a:gd name="T12" fmla="*/ 0 w 696310"/>
                <a:gd name="T13" fmla="*/ 0 h 696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4" name="矩形 17"/>
            <p:cNvSpPr>
              <a:spLocks noChangeArrowheads="1"/>
            </p:cNvSpPr>
            <p:nvPr/>
          </p:nvSpPr>
          <p:spPr bwMode="auto"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215900" rIns="179705" bIns="0" anchor="ctr"/>
            <a:lstStyle/>
            <a:p>
              <a:pPr algn="ctr"/>
              <a:endParaRPr lang="zh-CN" altLang="en-US" sz="30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295" name="文本框 6151"/>
            <p:cNvSpPr txBox="1">
              <a:spLocks noChangeArrowheads="1"/>
            </p:cNvSpPr>
            <p:nvPr/>
          </p:nvSpPr>
          <p:spPr bwMode="auto">
            <a:xfrm>
              <a:off x="878" y="432"/>
              <a:ext cx="9440" cy="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2400" b="1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已知一锐角和一边解直角三角形</a:t>
              </a:r>
            </a:p>
          </p:txBody>
        </p:sp>
      </p:grpSp>
      <p:sp>
        <p:nvSpPr>
          <p:cNvPr id="12296" name="文本框 22529"/>
          <p:cNvSpPr txBox="1">
            <a:spLocks noChangeArrowheads="1"/>
          </p:cNvSpPr>
          <p:nvPr/>
        </p:nvSpPr>
        <p:spPr bwMode="auto">
          <a:xfrm>
            <a:off x="1601392" y="1040607"/>
            <a:ext cx="6103144" cy="1608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10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变式</a:t>
            </a:r>
            <a:r>
              <a:rPr lang="en-US" altLang="zh-CN" sz="210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</a:t>
            </a:r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在Rt△</a:t>
            </a:r>
            <a:r>
              <a:rPr lang="zh-CN" altLang="en-US" sz="2100" i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ABC</a:t>
            </a:r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中，∠</a:t>
            </a:r>
            <a:r>
              <a:rPr lang="zh-CN" altLang="en-US" sz="2100" i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C </a:t>
            </a:r>
            <a:r>
              <a:rPr lang="en-US" altLang="zh-CN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= </a:t>
            </a:r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90°，        分别是</a:t>
            </a:r>
            <a:endParaRPr lang="zh-CN" altLang="en-US" sz="21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ts val="3000"/>
              </a:lnSpc>
            </a:pPr>
            <a:r>
              <a:rPr lang="en-US" altLang="zh-CN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                           </a:t>
            </a:r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的对边，已知                             ，</a:t>
            </a:r>
            <a:endParaRPr lang="zh-CN" altLang="en-US" sz="21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解这个直角三角形</a:t>
            </a:r>
            <a:r>
              <a:rPr lang="en-US" altLang="zh-CN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.</a:t>
            </a:r>
            <a:endParaRPr lang="en-US" altLang="zh-CN" sz="21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ts val="3000"/>
              </a:lnSpc>
            </a:pPr>
            <a:r>
              <a:rPr lang="en-US" altLang="zh-CN" sz="210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21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12297" name="对象 1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5582841" y="1057277"/>
          <a:ext cx="738188" cy="3940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8" r:id="rId3" imgW="380880" imgH="203040" progId="Equation.KSEE3">
                  <p:embed/>
                </p:oleObj>
              </mc:Choice>
              <mc:Fallback>
                <p:oleObj r:id="rId3" imgW="380880" imgH="20304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2841" y="1057277"/>
                        <a:ext cx="738188" cy="3940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8" name="对象 2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1658544" y="1451374"/>
          <a:ext cx="1731169" cy="439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9" r:id="rId5" imgW="799920" imgH="203040" progId="Equation.KSEE3">
                  <p:embed/>
                </p:oleObj>
              </mc:Choice>
              <mc:Fallback>
                <p:oleObj r:id="rId5" imgW="799920" imgH="20304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8544" y="1451374"/>
                        <a:ext cx="1731169" cy="4393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9" name="对象 3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5117308" y="1451374"/>
          <a:ext cx="1935956" cy="458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0" r:id="rId7" imgW="965160" imgH="228600" progId="Equation.KSEE3">
                  <p:embed/>
                </p:oleObj>
              </mc:Choice>
              <mc:Fallback>
                <p:oleObj r:id="rId7" imgW="965160" imgH="22860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17308" y="1451374"/>
                        <a:ext cx="1935956" cy="4583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0" name="对象 13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6606781" y="3582593"/>
          <a:ext cx="314325" cy="3452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1" r:id="rId9" imgW="126720" imgH="139680" progId="Equation.KSEE3">
                  <p:embed/>
                </p:oleObj>
              </mc:Choice>
              <mc:Fallback>
                <p:oleObj r:id="rId9" imgW="126720" imgH="1396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06781" y="3582593"/>
                        <a:ext cx="314325" cy="3452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301" name="组合 6"/>
          <p:cNvGrpSpPr>
            <a:grpSpLocks/>
          </p:cNvGrpSpPr>
          <p:nvPr/>
        </p:nvGrpSpPr>
        <p:grpSpPr bwMode="auto">
          <a:xfrm>
            <a:off x="5909074" y="1899048"/>
            <a:ext cx="1632347" cy="2030129"/>
            <a:chOff x="9272" y="4738"/>
            <a:chExt cx="4768" cy="5855"/>
          </a:xfrm>
        </p:grpSpPr>
        <p:sp>
          <p:nvSpPr>
            <p:cNvPr id="5" name="直角三角形 4"/>
            <p:cNvSpPr/>
            <p:nvPr/>
          </p:nvSpPr>
          <p:spPr>
            <a:xfrm>
              <a:off x="10183" y="5075"/>
              <a:ext cx="3175" cy="4519"/>
            </a:xfrm>
            <a:prstGeom prst="rtTriangl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2303" name="文本框 22541"/>
            <p:cNvSpPr txBox="1">
              <a:spLocks noChangeArrowheads="1"/>
            </p:cNvSpPr>
            <p:nvPr/>
          </p:nvSpPr>
          <p:spPr bwMode="auto">
            <a:xfrm>
              <a:off x="9272" y="9254"/>
              <a:ext cx="680" cy="1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i="1"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</a:p>
          </p:txBody>
        </p:sp>
        <p:sp>
          <p:nvSpPr>
            <p:cNvPr id="12304" name="文本框 22540"/>
            <p:cNvSpPr txBox="1">
              <a:spLocks noChangeArrowheads="1"/>
            </p:cNvSpPr>
            <p:nvPr/>
          </p:nvSpPr>
          <p:spPr bwMode="auto">
            <a:xfrm>
              <a:off x="13360" y="9395"/>
              <a:ext cx="680" cy="1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i="1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</a:p>
          </p:txBody>
        </p:sp>
        <p:sp>
          <p:nvSpPr>
            <p:cNvPr id="12305" name="文本框 22539"/>
            <p:cNvSpPr txBox="1">
              <a:spLocks noChangeArrowheads="1"/>
            </p:cNvSpPr>
            <p:nvPr/>
          </p:nvSpPr>
          <p:spPr bwMode="auto">
            <a:xfrm>
              <a:off x="9322" y="4738"/>
              <a:ext cx="680" cy="1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i="1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</a:p>
          </p:txBody>
        </p:sp>
        <p:sp>
          <p:nvSpPr>
            <p:cNvPr id="12306" name="Freeform 16"/>
            <p:cNvSpPr>
              <a:spLocks noChangeArrowheads="1"/>
            </p:cNvSpPr>
            <p:nvPr/>
          </p:nvSpPr>
          <p:spPr bwMode="auto">
            <a:xfrm>
              <a:off x="10184" y="9395"/>
              <a:ext cx="225" cy="171"/>
            </a:xfrm>
            <a:custGeom>
              <a:avLst/>
              <a:gdLst>
                <a:gd name="T0" fmla="*/ 0 w 90"/>
                <a:gd name="T1" fmla="*/ 0 h 91"/>
                <a:gd name="T2" fmla="*/ 90 w 90"/>
                <a:gd name="T3" fmla="*/ 0 h 91"/>
                <a:gd name="T4" fmla="*/ 90 w 90"/>
                <a:gd name="T5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91">
                  <a:moveTo>
                    <a:pt x="0" y="0"/>
                  </a:moveTo>
                  <a:lnTo>
                    <a:pt x="90" y="0"/>
                  </a:lnTo>
                  <a:lnTo>
                    <a:pt x="90" y="91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12307" name="对象 14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9322" y="7057"/>
            <a:ext cx="697" cy="9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72" r:id="rId11" imgW="126720" imgH="177480" progId="Equation.KSEE3">
                    <p:embed/>
                  </p:oleObj>
                </mc:Choice>
                <mc:Fallback>
                  <p:oleObj r:id="rId11" imgW="126720" imgH="1774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322" y="7057"/>
                          <a:ext cx="697" cy="97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308" name="对象 15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12180" y="6951"/>
            <a:ext cx="628" cy="7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73" r:id="rId13" imgW="114120" imgH="139680" progId="Equation.KSEE3">
                    <p:embed/>
                  </p:oleObj>
                </mc:Choice>
                <mc:Fallback>
                  <p:oleObj r:id="rId13" imgW="114120" imgH="1396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180" y="6951"/>
                          <a:ext cx="628" cy="76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2309" name="对象 11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233614" y="2199087"/>
          <a:ext cx="3675460" cy="3774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4" r:id="rId15" imgW="1981080" imgH="203040" progId="Equation.KSEE3">
                  <p:embed/>
                </p:oleObj>
              </mc:Choice>
              <mc:Fallback>
                <p:oleObj r:id="rId15" imgW="1981080" imgH="20304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3614" y="2199087"/>
                        <a:ext cx="3675460" cy="37742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10" name="对象 12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1937147" y="2869406"/>
          <a:ext cx="2180034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5" r:id="rId17" imgW="1091880" imgH="228600" progId="Equation.KSEE3">
                  <p:embed/>
                </p:oleObj>
              </mc:Choice>
              <mc:Fallback>
                <p:oleObj r:id="rId17" imgW="1091880" imgH="22860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7147" y="2869406"/>
                        <a:ext cx="2180034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11" name="对象 16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1937149" y="3407571"/>
          <a:ext cx="1980009" cy="417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6" r:id="rId19" imgW="838080" imgH="177480" progId="Equation.KSEE3">
                  <p:embed/>
                </p:oleObj>
              </mc:Choice>
              <mc:Fallback>
                <p:oleObj r:id="rId19" imgW="838080" imgH="177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7149" y="3407571"/>
                        <a:ext cx="1980009" cy="4179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36" name="对象 17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975372" y="4038602"/>
          <a:ext cx="4561284" cy="497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7" r:id="rId21" imgW="2095200" imgH="228600" progId="Equation.KSEE3">
                  <p:embed/>
                </p:oleObj>
              </mc:Choice>
              <mc:Fallback>
                <p:oleObj r:id="rId21" imgW="2095200" imgH="22860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5372" y="4038602"/>
                        <a:ext cx="4561284" cy="4976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37" name="对象 7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1502569" y="3900490"/>
          <a:ext cx="1472804" cy="7739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8" r:id="rId23" imgW="749160" imgH="393480" progId="Equation.KSEE3">
                  <p:embed/>
                </p:oleObj>
              </mc:Choice>
              <mc:Fallback>
                <p:oleObj r:id="rId23" imgW="74916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2569" y="3900490"/>
                        <a:ext cx="1472804" cy="7739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14" name="文本框 19"/>
          <p:cNvSpPr txBox="1">
            <a:spLocks noChangeArrowheads="1"/>
          </p:cNvSpPr>
          <p:nvPr/>
        </p:nvSpPr>
        <p:spPr bwMode="auto">
          <a:xfrm>
            <a:off x="1134667" y="2231232"/>
            <a:ext cx="50720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/>
              <a:t>解：</a:t>
            </a:r>
          </a:p>
        </p:txBody>
      </p:sp>
      <p:sp>
        <p:nvSpPr>
          <p:cNvPr id="12315" name="文本框 20"/>
          <p:cNvSpPr txBox="1">
            <a:spLocks noChangeArrowheads="1"/>
          </p:cNvSpPr>
          <p:nvPr/>
        </p:nvSpPr>
        <p:spPr bwMode="auto">
          <a:xfrm>
            <a:off x="1584724" y="2277667"/>
            <a:ext cx="779859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1500" b="1">
                <a:solidFill>
                  <a:srgbClr val="FF0000"/>
                </a:solidFill>
              </a:rPr>
              <a:t>方法二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900237" y="4674394"/>
            <a:ext cx="580548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zh-CN" sz="2100" b="1">
                <a:solidFill>
                  <a:srgbClr val="0070C0"/>
                </a:solidFill>
              </a:rPr>
              <a:t>已知一锐角和它的对边，可以解直角三角形</a:t>
            </a:r>
          </a:p>
        </p:txBody>
      </p:sp>
    </p:spTree>
    <p:extLst>
      <p:ext uri="{BB962C8B-B14F-4D97-AF65-F5344CB8AC3E}">
        <p14:creationId xmlns:p14="http://schemas.microsoft.com/office/powerpoint/2010/main" val="134573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1894</Words>
  <Application>Microsoft Office PowerPoint</Application>
  <PresentationFormat>全屏显示(16:9)</PresentationFormat>
  <Paragraphs>233</Paragraphs>
  <Slides>25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第一PPT模板网-WWW.1PPT.COM</vt:lpstr>
      <vt:lpstr>1_Office 主题</vt:lpstr>
      <vt:lpstr>Equation.DSMT4</vt:lpstr>
      <vt:lpstr>Microsoft 公式 3.0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3</cp:revision>
  <dcterms:created xsi:type="dcterms:W3CDTF">2020-03-16T12:42:59Z</dcterms:created>
  <dcterms:modified xsi:type="dcterms:W3CDTF">2020-06-18T01:32:26Z</dcterms:modified>
</cp:coreProperties>
</file>