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3"/>
  </p:notes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EEB"/>
    <a:srgbClr val="FF6600"/>
    <a:srgbClr val="ED7D31"/>
    <a:srgbClr val="000099"/>
    <a:srgbClr val="F6B300"/>
    <a:srgbClr val="F68920"/>
    <a:srgbClr val="FFC800"/>
    <a:srgbClr val="5A8E2A"/>
    <a:srgbClr val="BED63A"/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4414" autoAdjust="0"/>
  </p:normalViewPr>
  <p:slideViewPr>
    <p:cSldViewPr snapToGrid="0" showGuides="1">
      <p:cViewPr varScale="1">
        <p:scale>
          <a:sx n="107" d="100"/>
          <a:sy n="107" d="100"/>
        </p:scale>
        <p:origin x="-84" y="-642"/>
      </p:cViewPr>
      <p:guideLst>
        <p:guide orient="horz" pos="23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79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08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71" y="120341"/>
            <a:ext cx="558947" cy="5173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570999"/>
            <a:ext cx="9144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4449991" y="475248"/>
            <a:ext cx="193508" cy="193508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730352" y="500564"/>
            <a:ext cx="142875" cy="142875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4220263" y="500564"/>
            <a:ext cx="142875" cy="142875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26BC15-B161-4C75-9B3A-128C91250747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58B4E113-1DE2-475C-BE03-FB3C59433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647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5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071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920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264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305" y="221503"/>
            <a:ext cx="512108" cy="5121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1" name="矩形 20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20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976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937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9700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616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24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729" y="214597"/>
            <a:ext cx="523847" cy="5238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17" y="214670"/>
            <a:ext cx="523845" cy="5238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835" y="289567"/>
            <a:ext cx="571373" cy="3902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303874" y="201059"/>
            <a:ext cx="477842" cy="453057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9193403" y="1176795"/>
            <a:ext cx="685800" cy="3310297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257047" y="161504"/>
            <a:ext cx="608300" cy="482860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443818" y="183001"/>
            <a:ext cx="204943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263707" y="231336"/>
            <a:ext cx="411491" cy="392504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182374" y="214038"/>
            <a:ext cx="477900" cy="4536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7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1385734"/>
            <a:ext cx="9144000" cy="193899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分数乘分</a:t>
            </a:r>
            <a:r>
              <a:rPr lang="zh-CN" altLang="en-US" sz="48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</a:t>
            </a:r>
            <a:endParaRPr lang="en-US" altLang="zh-CN" sz="4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课时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8" y="5565607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 rot="20342484">
            <a:off x="-420579" y="3534231"/>
            <a:ext cx="183086" cy="311621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algn="ctr"/>
            <a:endParaRPr lang="zh-CN" altLang="en-US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10283" y="520268"/>
            <a:ext cx="3262428" cy="46166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人教版小学数学六年级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4088977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7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3171" y="262604"/>
            <a:ext cx="1369606" cy="43858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激趣导入</a:t>
            </a: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993395" y="1109403"/>
            <a:ext cx="2138446" cy="216024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</a:ln>
        </p:spPr>
        <p:txBody>
          <a:bodyPr wrap="none" lIns="91438" tIns="45719" rIns="91438" bIns="45719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170"/>
          <p:cNvSpPr txBox="1"/>
          <p:nvPr/>
        </p:nvSpPr>
        <p:spPr>
          <a:xfrm>
            <a:off x="4190837" y="522653"/>
            <a:ext cx="1677382" cy="438582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看图说分数</a:t>
            </a:r>
          </a:p>
        </p:txBody>
      </p:sp>
      <p:sp>
        <p:nvSpPr>
          <p:cNvPr id="2" name="矩形 1"/>
          <p:cNvSpPr/>
          <p:nvPr/>
        </p:nvSpPr>
        <p:spPr>
          <a:xfrm>
            <a:off x="993395" y="1109403"/>
            <a:ext cx="1069223" cy="216024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6"/>
          <p:cNvGrpSpPr/>
          <p:nvPr/>
        </p:nvGrpSpPr>
        <p:grpSpPr bwMode="auto">
          <a:xfrm>
            <a:off x="1528895" y="3344225"/>
            <a:ext cx="485775" cy="911226"/>
            <a:chOff x="4" y="104"/>
            <a:chExt cx="306" cy="57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30" y="104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Text Box 8"/>
            <p:cNvSpPr txBox="1">
              <a:spLocks noChangeArrowheads="1"/>
            </p:cNvSpPr>
            <p:nvPr/>
          </p:nvSpPr>
          <p:spPr bwMode="auto">
            <a:xfrm>
              <a:off x="42" y="310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40" name="Line 9"/>
            <p:cNvSpPr>
              <a:spLocks noChangeShapeType="1"/>
            </p:cNvSpPr>
            <p:nvPr/>
          </p:nvSpPr>
          <p:spPr bwMode="auto">
            <a:xfrm>
              <a:off x="4" y="344"/>
              <a:ext cx="2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935277" y="3328567"/>
            <a:ext cx="854782" cy="942597"/>
            <a:chOff x="4120637" y="3492079"/>
            <a:chExt cx="854782" cy="942597"/>
          </a:xfrm>
        </p:grpSpPr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4120637" y="3657968"/>
              <a:ext cx="5950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</a:p>
          </p:txBody>
        </p:sp>
        <p:sp>
          <p:nvSpPr>
            <p:cNvPr id="43" name="Text Box 12"/>
            <p:cNvSpPr txBox="1">
              <a:spLocks noChangeArrowheads="1"/>
            </p:cNvSpPr>
            <p:nvPr/>
          </p:nvSpPr>
          <p:spPr bwMode="auto">
            <a:xfrm>
              <a:off x="4531247" y="3492079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Text Box 13"/>
            <p:cNvSpPr txBox="1">
              <a:spLocks noChangeArrowheads="1"/>
            </p:cNvSpPr>
            <p:nvPr/>
          </p:nvSpPr>
          <p:spPr bwMode="auto">
            <a:xfrm>
              <a:off x="4550303" y="3849901"/>
              <a:ext cx="4251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Line 14"/>
            <p:cNvSpPr>
              <a:spLocks noChangeShapeType="1"/>
            </p:cNvSpPr>
            <p:nvPr/>
          </p:nvSpPr>
          <p:spPr bwMode="auto">
            <a:xfrm>
              <a:off x="4537599" y="3903828"/>
              <a:ext cx="4319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7" name="Rectangle 5" descr="宽上对角线"/>
          <p:cNvSpPr>
            <a:spLocks noChangeArrowheads="1"/>
          </p:cNvSpPr>
          <p:nvPr/>
        </p:nvSpPr>
        <p:spPr bwMode="auto">
          <a:xfrm>
            <a:off x="997861" y="2211711"/>
            <a:ext cx="1064757" cy="1057934"/>
          </a:xfrm>
          <a:prstGeom prst="rect">
            <a:avLst/>
          </a:prstGeom>
          <a:pattFill prst="wdUpDiag">
            <a:fgClr>
              <a:schemeClr val="tx2">
                <a:alpha val="59999"/>
              </a:schemeClr>
            </a:fgClr>
            <a:bgClr>
              <a:schemeClr val="bg1">
                <a:alpha val="59999"/>
              </a:schemeClr>
            </a:bgClr>
          </a:pattFill>
          <a:ln w="28575">
            <a:solidFill>
              <a:schemeClr val="tx1"/>
            </a:solidFill>
            <a:miter lim="800000"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48" name="Group 15"/>
          <p:cNvGrpSpPr/>
          <p:nvPr/>
        </p:nvGrpSpPr>
        <p:grpSpPr bwMode="auto">
          <a:xfrm>
            <a:off x="1339982" y="2331082"/>
            <a:ext cx="438150" cy="963612"/>
            <a:chOff x="4" y="72"/>
            <a:chExt cx="276" cy="607"/>
          </a:xfrm>
        </p:grpSpPr>
        <p:sp>
          <p:nvSpPr>
            <p:cNvPr id="49" name="Text Box 16"/>
            <p:cNvSpPr txBox="1">
              <a:spLocks noChangeArrowheads="1"/>
            </p:cNvSpPr>
            <p:nvPr/>
          </p:nvSpPr>
          <p:spPr bwMode="auto">
            <a:xfrm>
              <a:off x="4" y="72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Text Box 17"/>
            <p:cNvSpPr txBox="1">
              <a:spLocks noChangeArrowheads="1"/>
            </p:cNvSpPr>
            <p:nvPr/>
          </p:nvSpPr>
          <p:spPr bwMode="auto">
            <a:xfrm>
              <a:off x="12" y="311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51" name="Line 18"/>
            <p:cNvSpPr>
              <a:spLocks noChangeShapeType="1"/>
            </p:cNvSpPr>
            <p:nvPr/>
          </p:nvSpPr>
          <p:spPr bwMode="auto">
            <a:xfrm>
              <a:off x="4" y="345"/>
              <a:ext cx="272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2" name="Group 2"/>
          <p:cNvGrpSpPr/>
          <p:nvPr/>
        </p:nvGrpSpPr>
        <p:grpSpPr bwMode="auto">
          <a:xfrm>
            <a:off x="5514751" y="3324928"/>
            <a:ext cx="442913" cy="952500"/>
            <a:chOff x="4" y="78"/>
            <a:chExt cx="279" cy="600"/>
          </a:xfrm>
        </p:grpSpPr>
        <p:sp>
          <p:nvSpPr>
            <p:cNvPr id="53" name="Text Box 3"/>
            <p:cNvSpPr txBox="1">
              <a:spLocks noChangeArrowheads="1"/>
            </p:cNvSpPr>
            <p:nvPr/>
          </p:nvSpPr>
          <p:spPr bwMode="auto">
            <a:xfrm>
              <a:off x="15" y="78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Text Box 4"/>
            <p:cNvSpPr txBox="1">
              <a:spLocks noChangeArrowheads="1"/>
            </p:cNvSpPr>
            <p:nvPr/>
          </p:nvSpPr>
          <p:spPr bwMode="auto">
            <a:xfrm>
              <a:off x="12" y="310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55" name="Line 5"/>
            <p:cNvSpPr>
              <a:spLocks noChangeShapeType="1"/>
            </p:cNvSpPr>
            <p:nvPr/>
          </p:nvSpPr>
          <p:spPr bwMode="auto">
            <a:xfrm>
              <a:off x="4" y="344"/>
              <a:ext cx="2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6" name="Group 6"/>
          <p:cNvGrpSpPr/>
          <p:nvPr/>
        </p:nvGrpSpPr>
        <p:grpSpPr bwMode="auto">
          <a:xfrm>
            <a:off x="6024048" y="3331160"/>
            <a:ext cx="948989" cy="947847"/>
            <a:chOff x="132" y="205"/>
            <a:chExt cx="1494" cy="1494"/>
          </a:xfrm>
        </p:grpSpPr>
        <p:sp>
          <p:nvSpPr>
            <p:cNvPr id="57" name="Text Box 7"/>
            <p:cNvSpPr txBox="1">
              <a:spLocks noChangeArrowheads="1"/>
            </p:cNvSpPr>
            <p:nvPr/>
          </p:nvSpPr>
          <p:spPr bwMode="auto">
            <a:xfrm>
              <a:off x="132" y="423"/>
              <a:ext cx="937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</a:p>
          </p:txBody>
        </p:sp>
        <p:sp>
          <p:nvSpPr>
            <p:cNvPr id="58" name="Text Box 8"/>
            <p:cNvSpPr txBox="1">
              <a:spLocks noChangeArrowheads="1"/>
            </p:cNvSpPr>
            <p:nvPr/>
          </p:nvSpPr>
          <p:spPr bwMode="auto">
            <a:xfrm>
              <a:off x="957" y="205"/>
              <a:ext cx="669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Text Box 9"/>
            <p:cNvSpPr txBox="1">
              <a:spLocks noChangeArrowheads="1"/>
            </p:cNvSpPr>
            <p:nvPr/>
          </p:nvSpPr>
          <p:spPr bwMode="auto">
            <a:xfrm>
              <a:off x="927" y="777"/>
              <a:ext cx="669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Line 10"/>
            <p:cNvSpPr>
              <a:spLocks noChangeShapeType="1"/>
            </p:cNvSpPr>
            <p:nvPr/>
          </p:nvSpPr>
          <p:spPr bwMode="auto">
            <a:xfrm>
              <a:off x="907" y="862"/>
              <a:ext cx="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2" name="Group 11"/>
          <p:cNvGrpSpPr/>
          <p:nvPr/>
        </p:nvGrpSpPr>
        <p:grpSpPr bwMode="auto">
          <a:xfrm>
            <a:off x="5151649" y="1187570"/>
            <a:ext cx="2300672" cy="2156656"/>
            <a:chOff x="0" y="0"/>
            <a:chExt cx="2268" cy="2268"/>
          </a:xfrm>
        </p:grpSpPr>
        <p:sp>
          <p:nvSpPr>
            <p:cNvPr id="73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2268" cy="226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Line 13"/>
            <p:cNvSpPr>
              <a:spLocks noChangeShapeType="1"/>
            </p:cNvSpPr>
            <p:nvPr/>
          </p:nvSpPr>
          <p:spPr bwMode="auto">
            <a:xfrm>
              <a:off x="0" y="1134"/>
              <a:ext cx="22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2267" cy="567"/>
            </a:xfrm>
            <a:prstGeom prst="rect">
              <a:avLst/>
            </a:prstGeom>
            <a:solidFill>
              <a:srgbClr val="CC99FF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Line 15"/>
            <p:cNvSpPr>
              <a:spLocks noChangeShapeType="1"/>
            </p:cNvSpPr>
            <p:nvPr/>
          </p:nvSpPr>
          <p:spPr bwMode="auto">
            <a:xfrm>
              <a:off x="0" y="1724"/>
              <a:ext cx="22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7" name="Line 17"/>
          <p:cNvSpPr>
            <a:spLocks noChangeShapeType="1"/>
          </p:cNvSpPr>
          <p:nvPr/>
        </p:nvSpPr>
        <p:spPr bwMode="auto">
          <a:xfrm>
            <a:off x="6300192" y="1748606"/>
            <a:ext cx="0" cy="159562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8" tIns="45719" rIns="91438" bIns="45719"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Rectangle 16" descr="宽上对角线"/>
          <p:cNvSpPr>
            <a:spLocks noChangeArrowheads="1"/>
          </p:cNvSpPr>
          <p:nvPr/>
        </p:nvSpPr>
        <p:spPr bwMode="auto">
          <a:xfrm>
            <a:off x="5151650" y="1184111"/>
            <a:ext cx="1150336" cy="542623"/>
          </a:xfrm>
          <a:prstGeom prst="rect">
            <a:avLst/>
          </a:prstGeom>
          <a:pattFill prst="wdUpDiag">
            <a:fgClr>
              <a:schemeClr val="tx1">
                <a:alpha val="58823"/>
              </a:schemeClr>
            </a:fgClr>
            <a:bgClr>
              <a:schemeClr val="bg1">
                <a:alpha val="58823"/>
              </a:schemeClr>
            </a:bgClr>
          </a:pattFill>
          <a:ln w="28575">
            <a:solidFill>
              <a:schemeClr val="tx1"/>
            </a:solidFill>
            <a:miter lim="800000"/>
          </a:ln>
        </p:spPr>
        <p:txBody>
          <a:bodyPr wrap="none" lIns="91438" tIns="45719" rIns="91438" bIns="45719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8" name="Group 18"/>
          <p:cNvGrpSpPr/>
          <p:nvPr/>
        </p:nvGrpSpPr>
        <p:grpSpPr bwMode="auto">
          <a:xfrm>
            <a:off x="5510918" y="1107132"/>
            <a:ext cx="431800" cy="744539"/>
            <a:chOff x="-15" y="113"/>
            <a:chExt cx="272" cy="469"/>
          </a:xfrm>
        </p:grpSpPr>
        <p:sp>
          <p:nvSpPr>
            <p:cNvPr id="69" name="Text Box 19"/>
            <p:cNvSpPr txBox="1">
              <a:spLocks noChangeArrowheads="1"/>
            </p:cNvSpPr>
            <p:nvPr/>
          </p:nvSpPr>
          <p:spPr bwMode="auto">
            <a:xfrm>
              <a:off x="12" y="113"/>
              <a:ext cx="22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200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Text Box 20"/>
            <p:cNvSpPr txBox="1">
              <a:spLocks noChangeArrowheads="1"/>
            </p:cNvSpPr>
            <p:nvPr/>
          </p:nvSpPr>
          <p:spPr bwMode="auto">
            <a:xfrm>
              <a:off x="12" y="311"/>
              <a:ext cx="22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</a:p>
          </p:txBody>
        </p:sp>
        <p:sp>
          <p:nvSpPr>
            <p:cNvPr id="71" name="Line 21"/>
            <p:cNvSpPr>
              <a:spLocks noChangeShapeType="1"/>
            </p:cNvSpPr>
            <p:nvPr/>
          </p:nvSpPr>
          <p:spPr bwMode="auto">
            <a:xfrm>
              <a:off x="-15" y="345"/>
              <a:ext cx="272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 autoUpdateAnimBg="0"/>
      <p:bldP spid="77" grpId="0" animBg="1"/>
      <p:bldP spid="6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3171" y="262604"/>
            <a:ext cx="1369606" cy="43858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激趣导入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195736" y="701185"/>
            <a:ext cx="7560840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李伯伯家有一块         公顷的地。</a:t>
            </a:r>
          </a:p>
        </p:txBody>
      </p:sp>
      <p:grpSp>
        <p:nvGrpSpPr>
          <p:cNvPr id="4" name="Group 83"/>
          <p:cNvGrpSpPr/>
          <p:nvPr/>
        </p:nvGrpSpPr>
        <p:grpSpPr bwMode="auto">
          <a:xfrm>
            <a:off x="4500787" y="504981"/>
            <a:ext cx="576262" cy="800101"/>
            <a:chOff x="282" y="1928"/>
            <a:chExt cx="363" cy="504"/>
          </a:xfrm>
        </p:grpSpPr>
        <p:sp>
          <p:nvSpPr>
            <p:cNvPr id="5" name="Text Box 74"/>
            <p:cNvSpPr txBox="1">
              <a:spLocks noChangeArrowheads="1"/>
            </p:cNvSpPr>
            <p:nvPr/>
          </p:nvSpPr>
          <p:spPr bwMode="auto">
            <a:xfrm>
              <a:off x="340" y="1928"/>
              <a:ext cx="230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  <p:sp>
          <p:nvSpPr>
            <p:cNvPr id="6" name="Text Box 75"/>
            <p:cNvSpPr txBox="1">
              <a:spLocks noChangeArrowheads="1"/>
            </p:cNvSpPr>
            <p:nvPr/>
          </p:nvSpPr>
          <p:spPr bwMode="auto">
            <a:xfrm>
              <a:off x="340" y="2141"/>
              <a:ext cx="230" cy="2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7" name="Line 76"/>
            <p:cNvSpPr>
              <a:spLocks noChangeShapeType="1"/>
            </p:cNvSpPr>
            <p:nvPr/>
          </p:nvSpPr>
          <p:spPr bwMode="auto">
            <a:xfrm>
              <a:off x="282" y="2177"/>
              <a:ext cx="36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77974" y="1248546"/>
            <a:ext cx="6916085" cy="2063945"/>
            <a:chOff x="1577973" y="1248545"/>
            <a:chExt cx="6916085" cy="2063945"/>
          </a:xfrm>
        </p:grpSpPr>
        <p:sp>
          <p:nvSpPr>
            <p:cNvPr id="8" name="TextBox 8"/>
            <p:cNvSpPr txBox="1"/>
            <p:nvPr/>
          </p:nvSpPr>
          <p:spPr>
            <a:xfrm>
              <a:off x="1758438" y="1478466"/>
              <a:ext cx="46137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种土豆的面积占这块地的         ，        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6" b="98994" l="0" r="9911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07276">
              <a:off x="7092280" y="1248545"/>
              <a:ext cx="1401778" cy="2063945"/>
            </a:xfrm>
            <a:prstGeom prst="rect">
              <a:avLst/>
            </a:prstGeom>
          </p:spPr>
        </p:pic>
        <p:sp>
          <p:nvSpPr>
            <p:cNvPr id="31" name="TextBox 8"/>
            <p:cNvSpPr txBox="1"/>
            <p:nvPr/>
          </p:nvSpPr>
          <p:spPr>
            <a:xfrm>
              <a:off x="1720604" y="2166885"/>
              <a:ext cx="46137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种玉米的面积占        这块地。</a:t>
              </a:r>
            </a:p>
          </p:txBody>
        </p:sp>
        <p:grpSp>
          <p:nvGrpSpPr>
            <p:cNvPr id="32" name="Group 83"/>
            <p:cNvGrpSpPr/>
            <p:nvPr/>
          </p:nvGrpSpPr>
          <p:grpSpPr bwMode="auto">
            <a:xfrm>
              <a:off x="5292080" y="1322632"/>
              <a:ext cx="576262" cy="854076"/>
              <a:chOff x="282" y="1928"/>
              <a:chExt cx="363" cy="538"/>
            </a:xfrm>
          </p:grpSpPr>
          <p:sp>
            <p:nvSpPr>
              <p:cNvPr id="33" name="Text Box 74"/>
              <p:cNvSpPr txBox="1">
                <a:spLocks noChangeArrowheads="1"/>
              </p:cNvSpPr>
              <p:nvPr/>
            </p:nvSpPr>
            <p:spPr bwMode="auto">
              <a:xfrm>
                <a:off x="340" y="1928"/>
                <a:ext cx="230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</a:p>
            </p:txBody>
          </p:sp>
          <p:sp>
            <p:nvSpPr>
              <p:cNvPr id="34" name="Text Box 75"/>
              <p:cNvSpPr txBox="1">
                <a:spLocks noChangeArrowheads="1"/>
              </p:cNvSpPr>
              <p:nvPr/>
            </p:nvSpPr>
            <p:spPr bwMode="auto">
              <a:xfrm>
                <a:off x="340" y="2175"/>
                <a:ext cx="230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5</a:t>
                </a:r>
              </a:p>
            </p:txBody>
          </p:sp>
          <p:sp>
            <p:nvSpPr>
              <p:cNvPr id="35" name="Line 76"/>
              <p:cNvSpPr>
                <a:spLocks noChangeShapeType="1"/>
              </p:cNvSpPr>
              <p:nvPr/>
            </p:nvSpPr>
            <p:spPr bwMode="auto">
              <a:xfrm>
                <a:off x="282" y="2177"/>
                <a:ext cx="36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6" name="Group 83"/>
            <p:cNvGrpSpPr/>
            <p:nvPr/>
          </p:nvGrpSpPr>
          <p:grpSpPr bwMode="auto">
            <a:xfrm>
              <a:off x="4080663" y="1995690"/>
              <a:ext cx="576262" cy="854076"/>
              <a:chOff x="282" y="1928"/>
              <a:chExt cx="363" cy="538"/>
            </a:xfrm>
          </p:grpSpPr>
          <p:sp>
            <p:nvSpPr>
              <p:cNvPr id="37" name="Text Box 74"/>
              <p:cNvSpPr txBox="1">
                <a:spLocks noChangeArrowheads="1"/>
              </p:cNvSpPr>
              <p:nvPr/>
            </p:nvSpPr>
            <p:spPr bwMode="auto">
              <a:xfrm>
                <a:off x="340" y="1928"/>
                <a:ext cx="230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</a:p>
            </p:txBody>
          </p:sp>
          <p:sp>
            <p:nvSpPr>
              <p:cNvPr id="38" name="Text Box 75"/>
              <p:cNvSpPr txBox="1">
                <a:spLocks noChangeArrowheads="1"/>
              </p:cNvSpPr>
              <p:nvPr/>
            </p:nvSpPr>
            <p:spPr bwMode="auto">
              <a:xfrm>
                <a:off x="340" y="2175"/>
                <a:ext cx="230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5</a:t>
                </a:r>
              </a:p>
            </p:txBody>
          </p:sp>
          <p:sp>
            <p:nvSpPr>
              <p:cNvPr id="39" name="Line 76"/>
              <p:cNvSpPr>
                <a:spLocks noChangeShapeType="1"/>
              </p:cNvSpPr>
              <p:nvPr/>
            </p:nvSpPr>
            <p:spPr bwMode="auto">
              <a:xfrm>
                <a:off x="282" y="2177"/>
                <a:ext cx="36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2" name="圆角矩形标注 41"/>
            <p:cNvSpPr/>
            <p:nvPr/>
          </p:nvSpPr>
          <p:spPr>
            <a:xfrm>
              <a:off x="1577973" y="1322629"/>
              <a:ext cx="4756393" cy="1527133"/>
            </a:xfrm>
            <a:prstGeom prst="wedgeRoundRectCallout">
              <a:avLst>
                <a:gd name="adj1" fmla="val 63545"/>
                <a:gd name="adj2" fmla="val -17360"/>
                <a:gd name="adj3" fmla="val 16667"/>
              </a:avLst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27436" y="3232904"/>
            <a:ext cx="5312544" cy="508397"/>
            <a:chOff x="1427436" y="3232903"/>
            <a:chExt cx="5312544" cy="508397"/>
          </a:xfrm>
        </p:grpSpPr>
        <p:grpSp>
          <p:nvGrpSpPr>
            <p:cNvPr id="43" name="组合 42"/>
            <p:cNvGrpSpPr/>
            <p:nvPr/>
          </p:nvGrpSpPr>
          <p:grpSpPr>
            <a:xfrm>
              <a:off x="1427436" y="3232903"/>
              <a:ext cx="4725988" cy="508397"/>
              <a:chOff x="987648" y="3443049"/>
              <a:chExt cx="4725988" cy="508397"/>
            </a:xfrm>
          </p:grpSpPr>
          <p:sp>
            <p:nvSpPr>
              <p:cNvPr id="45" name="MH_SubTitle_1"/>
              <p:cNvSpPr/>
              <p:nvPr/>
            </p:nvSpPr>
            <p:spPr>
              <a:xfrm>
                <a:off x="1438499" y="3487102"/>
                <a:ext cx="4275137" cy="366713"/>
              </a:xfrm>
              <a:prstGeom prst="roundRect">
                <a:avLst/>
              </a:prstGeom>
              <a:solidFill>
                <a:srgbClr val="F0F0F0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12700" dir="5400000" algn="t" rotWithShape="0">
                  <a:srgbClr val="3D3F41">
                    <a:lumMod val="60000"/>
                    <a:lumOff val="40000"/>
                    <a:alpha val="40000"/>
                  </a:srgbClr>
                </a:outerShdw>
              </a:effectLst>
            </p:spPr>
            <p:txBody>
              <a:bodyPr lIns="756000" tIns="0" rIns="0" bIns="0" anchor="ctr">
                <a:normAutofit/>
              </a:bodyPr>
              <a:lstStyle/>
              <a:p>
                <a:pPr>
                  <a:defRPr/>
                </a:pPr>
                <a:endParaRPr lang="en-US" kern="0" dirty="0">
                  <a:solidFill>
                    <a:srgbClr val="414345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6" name="MH_Other_10"/>
              <p:cNvSpPr/>
              <p:nvPr/>
            </p:nvSpPr>
            <p:spPr>
              <a:xfrm>
                <a:off x="987649" y="3443049"/>
                <a:ext cx="1208087" cy="508397"/>
              </a:xfrm>
              <a:custGeom>
                <a:avLst/>
                <a:gdLst/>
                <a:ahLst/>
                <a:cxnLst/>
                <a:rect l="l" t="t" r="r" b="b"/>
                <a:pathLst>
                  <a:path w="2590617" h="1296144">
                    <a:moveTo>
                      <a:pt x="216028" y="0"/>
                    </a:moveTo>
                    <a:lnTo>
                      <a:pt x="1309273" y="0"/>
                    </a:lnTo>
                    <a:lnTo>
                      <a:pt x="2590617" y="1096697"/>
                    </a:lnTo>
                    <a:cubicBezTo>
                      <a:pt x="2583149" y="1208300"/>
                      <a:pt x="2489963" y="1296144"/>
                      <a:pt x="2376260" y="1296144"/>
                    </a:cubicBezTo>
                    <a:lnTo>
                      <a:pt x="216028" y="1296144"/>
                    </a:lnTo>
                    <a:cubicBezTo>
                      <a:pt x="96719" y="1296144"/>
                      <a:pt x="0" y="1199425"/>
                      <a:pt x="0" y="1080116"/>
                    </a:cubicBezTo>
                    <a:lnTo>
                      <a:pt x="0" y="216028"/>
                    </a:lnTo>
                    <a:cubicBezTo>
                      <a:pt x="0" y="96719"/>
                      <a:pt x="96719" y="0"/>
                      <a:pt x="216028" y="0"/>
                    </a:cubicBezTo>
                    <a:close/>
                  </a:path>
                </a:pathLst>
              </a:custGeom>
              <a:solidFill>
                <a:srgbClr val="6888B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MH_Other_11"/>
              <p:cNvSpPr/>
              <p:nvPr/>
            </p:nvSpPr>
            <p:spPr>
              <a:xfrm>
                <a:off x="987648" y="3443049"/>
                <a:ext cx="684212" cy="508397"/>
              </a:xfrm>
              <a:custGeom>
                <a:avLst/>
                <a:gdLst>
                  <a:gd name="connsiteX0" fmla="*/ 216028 w 2376260"/>
                  <a:gd name="connsiteY0" fmla="*/ 0 h 1296144"/>
                  <a:gd name="connsiteX1" fmla="*/ 1309273 w 2376260"/>
                  <a:gd name="connsiteY1" fmla="*/ 0 h 1296144"/>
                  <a:gd name="connsiteX2" fmla="*/ 2376260 w 2376260"/>
                  <a:gd name="connsiteY2" fmla="*/ 1296144 h 1296144"/>
                  <a:gd name="connsiteX3" fmla="*/ 216028 w 2376260"/>
                  <a:gd name="connsiteY3" fmla="*/ 1296144 h 1296144"/>
                  <a:gd name="connsiteX4" fmla="*/ 0 w 2376260"/>
                  <a:gd name="connsiteY4" fmla="*/ 1080116 h 1296144"/>
                  <a:gd name="connsiteX5" fmla="*/ 0 w 2376260"/>
                  <a:gd name="connsiteY5" fmla="*/ 216028 h 1296144"/>
                  <a:gd name="connsiteX6" fmla="*/ 216028 w 2376260"/>
                  <a:gd name="connsiteY6" fmla="*/ 0 h 1296144"/>
                  <a:gd name="connsiteX0-1" fmla="*/ 216028 w 1309273"/>
                  <a:gd name="connsiteY0-2" fmla="*/ 0 h 1296144"/>
                  <a:gd name="connsiteX1-3" fmla="*/ 1309273 w 1309273"/>
                  <a:gd name="connsiteY1-4" fmla="*/ 0 h 1296144"/>
                  <a:gd name="connsiteX2-5" fmla="*/ 216028 w 1309273"/>
                  <a:gd name="connsiteY2-6" fmla="*/ 1296144 h 1296144"/>
                  <a:gd name="connsiteX3-7" fmla="*/ 0 w 1309273"/>
                  <a:gd name="connsiteY3-8" fmla="*/ 1080116 h 1296144"/>
                  <a:gd name="connsiteX4-9" fmla="*/ 0 w 1309273"/>
                  <a:gd name="connsiteY4-10" fmla="*/ 216028 h 1296144"/>
                  <a:gd name="connsiteX5-11" fmla="*/ 216028 w 1309273"/>
                  <a:gd name="connsiteY5-12" fmla="*/ 0 h 12961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309273" h="1296144">
                    <a:moveTo>
                      <a:pt x="216028" y="0"/>
                    </a:moveTo>
                    <a:lnTo>
                      <a:pt x="1309273" y="0"/>
                    </a:lnTo>
                    <a:lnTo>
                      <a:pt x="216028" y="1296144"/>
                    </a:lnTo>
                    <a:cubicBezTo>
                      <a:pt x="96719" y="1296144"/>
                      <a:pt x="0" y="1199425"/>
                      <a:pt x="0" y="1080116"/>
                    </a:cubicBezTo>
                    <a:lnTo>
                      <a:pt x="0" y="216028"/>
                    </a:lnTo>
                    <a:cubicBezTo>
                      <a:pt x="0" y="96719"/>
                      <a:pt x="96719" y="0"/>
                      <a:pt x="216028" y="0"/>
                    </a:cubicBezTo>
                    <a:close/>
                  </a:path>
                </a:pathLst>
              </a:custGeom>
              <a:solidFill>
                <a:srgbClr val="FFFFFF">
                  <a:alpha val="41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8" name="MH_Other_12"/>
              <p:cNvSpPr/>
              <p:nvPr/>
            </p:nvSpPr>
            <p:spPr>
              <a:xfrm>
                <a:off x="1175436" y="3522636"/>
                <a:ext cx="504000" cy="37800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srgbClr val="3D3F41">
                    <a:lumMod val="20000"/>
                    <a:lumOff val="80000"/>
                  </a:srgbClr>
                </a:inn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sz="3200" kern="0" dirty="0">
                    <a:solidFill>
                      <a:srgbClr val="5D80B3"/>
                    </a:solidFill>
                    <a:latin typeface="Lucida Console" panose="020B0609040504020204" pitchFamily="49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1</a:t>
                </a:r>
              </a:p>
            </p:txBody>
          </p:sp>
        </p:grpSp>
        <p:sp>
          <p:nvSpPr>
            <p:cNvPr id="13" name="TextBox 17"/>
            <p:cNvSpPr txBox="1"/>
            <p:nvPr/>
          </p:nvSpPr>
          <p:spPr>
            <a:xfrm>
              <a:off x="2491508" y="3261484"/>
              <a:ext cx="42484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种土豆的面积是多少公顷？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62111" y="4011911"/>
            <a:ext cx="5286154" cy="510779"/>
            <a:chOff x="1662110" y="4011910"/>
            <a:chExt cx="5286154" cy="510779"/>
          </a:xfrm>
        </p:grpSpPr>
        <p:grpSp>
          <p:nvGrpSpPr>
            <p:cNvPr id="44" name="组合 43"/>
            <p:cNvGrpSpPr/>
            <p:nvPr/>
          </p:nvGrpSpPr>
          <p:grpSpPr>
            <a:xfrm>
              <a:off x="1662110" y="4011910"/>
              <a:ext cx="4730750" cy="510779"/>
              <a:chOff x="2206626" y="2359819"/>
              <a:chExt cx="4730750" cy="510779"/>
            </a:xfrm>
          </p:grpSpPr>
          <p:sp>
            <p:nvSpPr>
              <p:cNvPr id="50" name="MH_SubTitle_2"/>
              <p:cNvSpPr/>
              <p:nvPr/>
            </p:nvSpPr>
            <p:spPr>
              <a:xfrm>
                <a:off x="2662239" y="2405062"/>
                <a:ext cx="4275137" cy="367904"/>
              </a:xfrm>
              <a:prstGeom prst="roundRect">
                <a:avLst/>
              </a:prstGeom>
              <a:solidFill>
                <a:srgbClr val="F0F0F0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12700" dir="5400000" algn="t" rotWithShape="0">
                  <a:srgbClr val="3D3F41">
                    <a:lumMod val="60000"/>
                    <a:lumOff val="40000"/>
                    <a:alpha val="40000"/>
                  </a:srgbClr>
                </a:outerShdw>
              </a:effectLst>
            </p:spPr>
            <p:txBody>
              <a:bodyPr lIns="756000" tIns="0" rIns="0" bIns="0" anchor="ctr">
                <a:normAutofit/>
              </a:bodyPr>
              <a:lstStyle/>
              <a:p>
                <a:pPr>
                  <a:defRPr/>
                </a:pPr>
                <a:endParaRPr lang="en-US" altLang="zh-CN" kern="0" dirty="0">
                  <a:solidFill>
                    <a:srgbClr val="414345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1" name="MH_Other_1"/>
              <p:cNvSpPr/>
              <p:nvPr/>
            </p:nvSpPr>
            <p:spPr>
              <a:xfrm>
                <a:off x="2211389" y="2362201"/>
                <a:ext cx="1208087" cy="508397"/>
              </a:xfrm>
              <a:custGeom>
                <a:avLst/>
                <a:gdLst/>
                <a:ahLst/>
                <a:cxnLst/>
                <a:rect l="l" t="t" r="r" b="b"/>
                <a:pathLst>
                  <a:path w="2590617" h="1296144">
                    <a:moveTo>
                      <a:pt x="216028" y="0"/>
                    </a:moveTo>
                    <a:lnTo>
                      <a:pt x="1309273" y="0"/>
                    </a:lnTo>
                    <a:lnTo>
                      <a:pt x="2590617" y="1096697"/>
                    </a:lnTo>
                    <a:cubicBezTo>
                      <a:pt x="2583149" y="1208300"/>
                      <a:pt x="2489963" y="1296144"/>
                      <a:pt x="2376260" y="1296144"/>
                    </a:cubicBezTo>
                    <a:lnTo>
                      <a:pt x="216028" y="1296144"/>
                    </a:lnTo>
                    <a:cubicBezTo>
                      <a:pt x="96719" y="1296144"/>
                      <a:pt x="0" y="1199425"/>
                      <a:pt x="0" y="1080116"/>
                    </a:cubicBezTo>
                    <a:lnTo>
                      <a:pt x="0" y="216028"/>
                    </a:lnTo>
                    <a:cubicBezTo>
                      <a:pt x="0" y="96719"/>
                      <a:pt x="96719" y="0"/>
                      <a:pt x="216028" y="0"/>
                    </a:cubicBezTo>
                    <a:close/>
                  </a:path>
                </a:pathLst>
              </a:custGeom>
              <a:solidFill>
                <a:srgbClr val="7FA6B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MH_Other_2"/>
              <p:cNvSpPr/>
              <p:nvPr/>
            </p:nvSpPr>
            <p:spPr>
              <a:xfrm>
                <a:off x="2206626" y="2359819"/>
                <a:ext cx="684213" cy="508397"/>
              </a:xfrm>
              <a:custGeom>
                <a:avLst/>
                <a:gdLst>
                  <a:gd name="connsiteX0" fmla="*/ 216028 w 2376260"/>
                  <a:gd name="connsiteY0" fmla="*/ 0 h 1296144"/>
                  <a:gd name="connsiteX1" fmla="*/ 1309273 w 2376260"/>
                  <a:gd name="connsiteY1" fmla="*/ 0 h 1296144"/>
                  <a:gd name="connsiteX2" fmla="*/ 2376260 w 2376260"/>
                  <a:gd name="connsiteY2" fmla="*/ 1296144 h 1296144"/>
                  <a:gd name="connsiteX3" fmla="*/ 216028 w 2376260"/>
                  <a:gd name="connsiteY3" fmla="*/ 1296144 h 1296144"/>
                  <a:gd name="connsiteX4" fmla="*/ 0 w 2376260"/>
                  <a:gd name="connsiteY4" fmla="*/ 1080116 h 1296144"/>
                  <a:gd name="connsiteX5" fmla="*/ 0 w 2376260"/>
                  <a:gd name="connsiteY5" fmla="*/ 216028 h 1296144"/>
                  <a:gd name="connsiteX6" fmla="*/ 216028 w 2376260"/>
                  <a:gd name="connsiteY6" fmla="*/ 0 h 1296144"/>
                  <a:gd name="connsiteX0-1" fmla="*/ 216028 w 1309273"/>
                  <a:gd name="connsiteY0-2" fmla="*/ 0 h 1296144"/>
                  <a:gd name="connsiteX1-3" fmla="*/ 1309273 w 1309273"/>
                  <a:gd name="connsiteY1-4" fmla="*/ 0 h 1296144"/>
                  <a:gd name="connsiteX2-5" fmla="*/ 216028 w 1309273"/>
                  <a:gd name="connsiteY2-6" fmla="*/ 1296144 h 1296144"/>
                  <a:gd name="connsiteX3-7" fmla="*/ 0 w 1309273"/>
                  <a:gd name="connsiteY3-8" fmla="*/ 1080116 h 1296144"/>
                  <a:gd name="connsiteX4-9" fmla="*/ 0 w 1309273"/>
                  <a:gd name="connsiteY4-10" fmla="*/ 216028 h 1296144"/>
                  <a:gd name="connsiteX5-11" fmla="*/ 216028 w 1309273"/>
                  <a:gd name="connsiteY5-12" fmla="*/ 0 h 12961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309273" h="1296144">
                    <a:moveTo>
                      <a:pt x="216028" y="0"/>
                    </a:moveTo>
                    <a:lnTo>
                      <a:pt x="1309273" y="0"/>
                    </a:lnTo>
                    <a:lnTo>
                      <a:pt x="216028" y="1296144"/>
                    </a:lnTo>
                    <a:cubicBezTo>
                      <a:pt x="96719" y="1296144"/>
                      <a:pt x="0" y="1199425"/>
                      <a:pt x="0" y="1080116"/>
                    </a:cubicBezTo>
                    <a:lnTo>
                      <a:pt x="0" y="216028"/>
                    </a:lnTo>
                    <a:cubicBezTo>
                      <a:pt x="0" y="96719"/>
                      <a:pt x="96719" y="0"/>
                      <a:pt x="216028" y="0"/>
                    </a:cubicBezTo>
                    <a:close/>
                  </a:path>
                </a:pathLst>
              </a:custGeom>
              <a:solidFill>
                <a:srgbClr val="FFFFFF">
                  <a:alpha val="41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3" name="MH_Other_3"/>
              <p:cNvSpPr/>
              <p:nvPr/>
            </p:nvSpPr>
            <p:spPr>
              <a:xfrm>
                <a:off x="2399176" y="2441172"/>
                <a:ext cx="504000" cy="37800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srgbClr val="3D3F41">
                    <a:lumMod val="20000"/>
                    <a:lumOff val="80000"/>
                  </a:srgbClr>
                </a:inn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sz="3200" kern="0" dirty="0">
                    <a:solidFill>
                      <a:srgbClr val="7FA6BA"/>
                    </a:solidFill>
                    <a:latin typeface="Lucida Console" panose="020B0609040504020204" pitchFamily="49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</a:t>
                </a:r>
              </a:p>
            </p:txBody>
          </p:sp>
        </p:grpSp>
        <p:sp>
          <p:nvSpPr>
            <p:cNvPr id="40" name="TextBox 17"/>
            <p:cNvSpPr txBox="1"/>
            <p:nvPr/>
          </p:nvSpPr>
          <p:spPr>
            <a:xfrm>
              <a:off x="2699792" y="4011910"/>
              <a:ext cx="42484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种玉米的面积是多少公顷？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7" y="216634"/>
            <a:ext cx="1369606" cy="4385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87625" y="627535"/>
            <a:ext cx="4725988" cy="508397"/>
            <a:chOff x="987648" y="3443049"/>
            <a:chExt cx="4725988" cy="508397"/>
          </a:xfrm>
        </p:grpSpPr>
        <p:sp>
          <p:nvSpPr>
            <p:cNvPr id="5" name="MH_SubTitle_1"/>
            <p:cNvSpPr/>
            <p:nvPr/>
          </p:nvSpPr>
          <p:spPr>
            <a:xfrm>
              <a:off x="1438499" y="3487102"/>
              <a:ext cx="4275137" cy="366713"/>
            </a:xfrm>
            <a:prstGeom prst="roundRect">
              <a:avLst/>
            </a:prstGeom>
            <a:solidFill>
              <a:srgbClr val="F0F0F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5400000" algn="t" rotWithShape="0">
                <a:srgbClr val="3D3F41">
                  <a:lumMod val="60000"/>
                  <a:lumOff val="40000"/>
                  <a:alpha val="40000"/>
                </a:srgbClr>
              </a:outerShdw>
            </a:effectLst>
          </p:spPr>
          <p:txBody>
            <a:bodyPr lIns="756000" tIns="0" rIns="0" bIns="0" anchor="ctr">
              <a:normAutofit/>
            </a:bodyPr>
            <a:lstStyle/>
            <a:p>
              <a:pPr>
                <a:defRPr/>
              </a:pPr>
              <a:endParaRPr lang="en-US" kern="0" dirty="0">
                <a:solidFill>
                  <a:srgbClr val="414345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6" name="MH_Other_10"/>
            <p:cNvSpPr/>
            <p:nvPr/>
          </p:nvSpPr>
          <p:spPr>
            <a:xfrm>
              <a:off x="987649" y="3443049"/>
              <a:ext cx="1208087" cy="508397"/>
            </a:xfrm>
            <a:custGeom>
              <a:avLst/>
              <a:gdLst/>
              <a:ahLst/>
              <a:cxnLst/>
              <a:rect l="l" t="t" r="r" b="b"/>
              <a:pathLst>
                <a:path w="2590617" h="1296144">
                  <a:moveTo>
                    <a:pt x="216028" y="0"/>
                  </a:moveTo>
                  <a:lnTo>
                    <a:pt x="1309273" y="0"/>
                  </a:lnTo>
                  <a:lnTo>
                    <a:pt x="2590617" y="1096697"/>
                  </a:lnTo>
                  <a:cubicBezTo>
                    <a:pt x="2583149" y="1208300"/>
                    <a:pt x="2489963" y="1296144"/>
                    <a:pt x="2376260" y="1296144"/>
                  </a:cubicBezTo>
                  <a:lnTo>
                    <a:pt x="216028" y="1296144"/>
                  </a:lnTo>
                  <a:cubicBezTo>
                    <a:pt x="96719" y="1296144"/>
                    <a:pt x="0" y="1199425"/>
                    <a:pt x="0" y="1080116"/>
                  </a:cubicBezTo>
                  <a:lnTo>
                    <a:pt x="0" y="216028"/>
                  </a:lnTo>
                  <a:cubicBezTo>
                    <a:pt x="0" y="96719"/>
                    <a:pt x="96719" y="0"/>
                    <a:pt x="216028" y="0"/>
                  </a:cubicBezTo>
                  <a:close/>
                </a:path>
              </a:pathLst>
            </a:custGeom>
            <a:solidFill>
              <a:srgbClr val="6888B8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  <p:sp>
          <p:nvSpPr>
            <p:cNvPr id="7" name="MH_Other_11"/>
            <p:cNvSpPr/>
            <p:nvPr/>
          </p:nvSpPr>
          <p:spPr>
            <a:xfrm>
              <a:off x="987648" y="3443049"/>
              <a:ext cx="684212" cy="508397"/>
            </a:xfrm>
            <a:custGeom>
              <a:avLst/>
              <a:gdLst>
                <a:gd name="connsiteX0" fmla="*/ 216028 w 2376260"/>
                <a:gd name="connsiteY0" fmla="*/ 0 h 1296144"/>
                <a:gd name="connsiteX1" fmla="*/ 1309273 w 2376260"/>
                <a:gd name="connsiteY1" fmla="*/ 0 h 1296144"/>
                <a:gd name="connsiteX2" fmla="*/ 2376260 w 2376260"/>
                <a:gd name="connsiteY2" fmla="*/ 1296144 h 1296144"/>
                <a:gd name="connsiteX3" fmla="*/ 216028 w 2376260"/>
                <a:gd name="connsiteY3" fmla="*/ 1296144 h 1296144"/>
                <a:gd name="connsiteX4" fmla="*/ 0 w 2376260"/>
                <a:gd name="connsiteY4" fmla="*/ 1080116 h 1296144"/>
                <a:gd name="connsiteX5" fmla="*/ 0 w 2376260"/>
                <a:gd name="connsiteY5" fmla="*/ 216028 h 1296144"/>
                <a:gd name="connsiteX6" fmla="*/ 216028 w 2376260"/>
                <a:gd name="connsiteY6" fmla="*/ 0 h 1296144"/>
                <a:gd name="connsiteX0-1" fmla="*/ 216028 w 1309273"/>
                <a:gd name="connsiteY0-2" fmla="*/ 0 h 1296144"/>
                <a:gd name="connsiteX1-3" fmla="*/ 1309273 w 1309273"/>
                <a:gd name="connsiteY1-4" fmla="*/ 0 h 1296144"/>
                <a:gd name="connsiteX2-5" fmla="*/ 216028 w 1309273"/>
                <a:gd name="connsiteY2-6" fmla="*/ 1296144 h 1296144"/>
                <a:gd name="connsiteX3-7" fmla="*/ 0 w 1309273"/>
                <a:gd name="connsiteY3-8" fmla="*/ 1080116 h 1296144"/>
                <a:gd name="connsiteX4-9" fmla="*/ 0 w 1309273"/>
                <a:gd name="connsiteY4-10" fmla="*/ 216028 h 1296144"/>
                <a:gd name="connsiteX5-11" fmla="*/ 216028 w 1309273"/>
                <a:gd name="connsiteY5-12" fmla="*/ 0 h 12961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309273" h="1296144">
                  <a:moveTo>
                    <a:pt x="216028" y="0"/>
                  </a:moveTo>
                  <a:lnTo>
                    <a:pt x="1309273" y="0"/>
                  </a:lnTo>
                  <a:lnTo>
                    <a:pt x="216028" y="1296144"/>
                  </a:lnTo>
                  <a:cubicBezTo>
                    <a:pt x="96719" y="1296144"/>
                    <a:pt x="0" y="1199425"/>
                    <a:pt x="0" y="1080116"/>
                  </a:cubicBezTo>
                  <a:lnTo>
                    <a:pt x="0" y="216028"/>
                  </a:lnTo>
                  <a:cubicBezTo>
                    <a:pt x="0" y="96719"/>
                    <a:pt x="96719" y="0"/>
                    <a:pt x="216028" y="0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  <p:sp>
          <p:nvSpPr>
            <p:cNvPr id="8" name="MH_Other_12"/>
            <p:cNvSpPr/>
            <p:nvPr/>
          </p:nvSpPr>
          <p:spPr>
            <a:xfrm>
              <a:off x="1175436" y="3522636"/>
              <a:ext cx="504000" cy="378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14300">
                <a:srgbClr val="3D3F41">
                  <a:lumMod val="20000"/>
                  <a:lumOff val="80000"/>
                </a:srgb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200" kern="0" dirty="0">
                  <a:solidFill>
                    <a:srgbClr val="5D80B3"/>
                  </a:solidFill>
                  <a:latin typeface="Lucida Console" panose="020B0609040504020204" pitchFamily="49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</p:grpSp>
      <p:sp>
        <p:nvSpPr>
          <p:cNvPr id="9" name="TextBox 17"/>
          <p:cNvSpPr txBox="1"/>
          <p:nvPr/>
        </p:nvSpPr>
        <p:spPr>
          <a:xfrm>
            <a:off x="2251697" y="656116"/>
            <a:ext cx="4248472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种土豆的面积是多少公顷？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79738" y="1851670"/>
            <a:ext cx="1424111" cy="720080"/>
            <a:chOff x="1779737" y="1851670"/>
            <a:chExt cx="1424111" cy="720080"/>
          </a:xfrm>
        </p:grpSpPr>
        <p:sp>
          <p:nvSpPr>
            <p:cNvPr id="10" name="矩形 9"/>
            <p:cNvSpPr/>
            <p:nvPr/>
          </p:nvSpPr>
          <p:spPr>
            <a:xfrm>
              <a:off x="1779737" y="1851670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779737" y="2211710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0911" y="1708753"/>
            <a:ext cx="1143589" cy="719138"/>
            <a:chOff x="710910" y="1708752"/>
            <a:chExt cx="1143589" cy="719138"/>
          </a:xfrm>
        </p:grpSpPr>
        <p:sp>
          <p:nvSpPr>
            <p:cNvPr id="16" name="左大括号 15"/>
            <p:cNvSpPr/>
            <p:nvPr/>
          </p:nvSpPr>
          <p:spPr>
            <a:xfrm>
              <a:off x="1600683" y="1842969"/>
              <a:ext cx="166936" cy="360040"/>
            </a:xfrm>
            <a:prstGeom prst="leftBrace">
              <a:avLst>
                <a:gd name="adj1" fmla="val 63628"/>
                <a:gd name="adj2" fmla="val 58454"/>
              </a:avLst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Group 15"/>
            <p:cNvGrpSpPr/>
            <p:nvPr/>
          </p:nvGrpSpPr>
          <p:grpSpPr bwMode="auto">
            <a:xfrm>
              <a:off x="710910" y="1708752"/>
              <a:ext cx="347663" cy="719138"/>
              <a:chOff x="4" y="100"/>
              <a:chExt cx="219" cy="453"/>
            </a:xfrm>
          </p:grpSpPr>
          <p:sp>
            <p:nvSpPr>
              <p:cNvPr id="18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00009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00009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</a:p>
            </p:txBody>
          </p:sp>
          <p:sp>
            <p:nvSpPr>
              <p:cNvPr id="20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974355" y="1851670"/>
              <a:ext cx="880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</a:rPr>
                <a:t>公顷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75856" y="1851670"/>
            <a:ext cx="2160240" cy="720080"/>
            <a:chOff x="3275856" y="1851670"/>
            <a:chExt cx="2160240" cy="720080"/>
          </a:xfrm>
        </p:grpSpPr>
        <p:sp>
          <p:nvSpPr>
            <p:cNvPr id="12" name="矩形 11"/>
            <p:cNvSpPr/>
            <p:nvPr/>
          </p:nvSpPr>
          <p:spPr>
            <a:xfrm>
              <a:off x="4011985" y="1851670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011985" y="2211710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MH_Other_6"/>
            <p:cNvSpPr/>
            <p:nvPr/>
          </p:nvSpPr>
          <p:spPr>
            <a:xfrm>
              <a:off x="3275856" y="1971034"/>
              <a:ext cx="576068" cy="393743"/>
            </a:xfrm>
            <a:prstGeom prst="notchedRightArrow">
              <a:avLst>
                <a:gd name="adj1" fmla="val 46829"/>
                <a:gd name="adj2" fmla="val 50000"/>
              </a:avLst>
            </a:prstGeom>
            <a:solidFill>
              <a:srgbClr val="40C2A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4283968" y="1851671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72000" y="1851671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60032" y="1851671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148064" y="1851671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15"/>
          <p:cNvGrpSpPr/>
          <p:nvPr/>
        </p:nvGrpSpPr>
        <p:grpSpPr bwMode="auto">
          <a:xfrm>
            <a:off x="3635897" y="1069684"/>
            <a:ext cx="347663" cy="719138"/>
            <a:chOff x="4" y="100"/>
            <a:chExt cx="219" cy="453"/>
          </a:xfrm>
        </p:grpSpPr>
        <p:sp>
          <p:nvSpPr>
            <p:cNvPr id="32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34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899341" y="1212601"/>
            <a:ext cx="1032695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公顷的</a:t>
            </a:r>
          </a:p>
        </p:txBody>
      </p:sp>
      <p:grpSp>
        <p:nvGrpSpPr>
          <p:cNvPr id="36" name="Group 15"/>
          <p:cNvGrpSpPr/>
          <p:nvPr/>
        </p:nvGrpSpPr>
        <p:grpSpPr bwMode="auto">
          <a:xfrm>
            <a:off x="4758204" y="1059583"/>
            <a:ext cx="347663" cy="719138"/>
            <a:chOff x="4" y="100"/>
            <a:chExt cx="219" cy="453"/>
          </a:xfrm>
        </p:grpSpPr>
        <p:sp>
          <p:nvSpPr>
            <p:cNvPr id="37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</a:p>
          </p:txBody>
        </p:sp>
        <p:sp>
          <p:nvSpPr>
            <p:cNvPr id="39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4011987" y="1860373"/>
            <a:ext cx="271982" cy="3513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箭头连接符 41"/>
          <p:cNvCxnSpPr/>
          <p:nvPr/>
        </p:nvCxnSpPr>
        <p:spPr>
          <a:xfrm>
            <a:off x="4139952" y="1563638"/>
            <a:ext cx="0" cy="308946"/>
          </a:xfrm>
          <a:prstGeom prst="straightConnector1">
            <a:avLst/>
          </a:prstGeom>
          <a:ln w="2222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5733594" y="1156642"/>
            <a:ext cx="2222782" cy="1388156"/>
            <a:chOff x="5733594" y="1156641"/>
            <a:chExt cx="2222782" cy="1388156"/>
          </a:xfrm>
        </p:grpSpPr>
        <p:sp>
          <p:nvSpPr>
            <p:cNvPr id="14" name="矩形 13"/>
            <p:cNvSpPr/>
            <p:nvPr/>
          </p:nvSpPr>
          <p:spPr>
            <a:xfrm>
              <a:off x="6532265" y="1824717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32265" y="2184757"/>
              <a:ext cx="1424111" cy="360040"/>
            </a:xfrm>
            <a:prstGeom prst="rect">
              <a:avLst/>
            </a:prstGeom>
            <a:noFill/>
            <a:ln w="1905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MH_Other_6"/>
            <p:cNvSpPr/>
            <p:nvPr/>
          </p:nvSpPr>
          <p:spPr>
            <a:xfrm>
              <a:off x="5733594" y="1993620"/>
              <a:ext cx="576068" cy="393743"/>
            </a:xfrm>
            <a:prstGeom prst="notchedRightArrow">
              <a:avLst>
                <a:gd name="adj1" fmla="val 46829"/>
                <a:gd name="adj2" fmla="val 50000"/>
              </a:avLst>
            </a:prstGeom>
            <a:solidFill>
              <a:srgbClr val="40C2A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E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387121" y="1156641"/>
              <a:ext cx="1322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</a:rPr>
                <a:t>？公顷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6804248" y="1828315"/>
              <a:ext cx="0" cy="360040"/>
            </a:xfrm>
            <a:prstGeom prst="line">
              <a:avLst/>
            </a:prstGeom>
            <a:ln w="22225">
              <a:solidFill>
                <a:srgbClr val="7030A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7092280" y="1828315"/>
              <a:ext cx="0" cy="360040"/>
            </a:xfrm>
            <a:prstGeom prst="line">
              <a:avLst/>
            </a:prstGeom>
            <a:ln w="22225">
              <a:solidFill>
                <a:srgbClr val="7030A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7380312" y="1828315"/>
              <a:ext cx="0" cy="360040"/>
            </a:xfrm>
            <a:prstGeom prst="line">
              <a:avLst/>
            </a:prstGeom>
            <a:ln w="22225">
              <a:solidFill>
                <a:srgbClr val="7030A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668344" y="1828315"/>
              <a:ext cx="0" cy="360040"/>
            </a:xfrm>
            <a:prstGeom prst="line">
              <a:avLst/>
            </a:prstGeom>
            <a:ln w="22225">
              <a:solidFill>
                <a:srgbClr val="7030A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6535147" y="1822096"/>
              <a:ext cx="269101" cy="36711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箭头连接符 52"/>
            <p:cNvCxnSpPr/>
            <p:nvPr/>
          </p:nvCxnSpPr>
          <p:spPr>
            <a:xfrm>
              <a:off x="6679163" y="1519369"/>
              <a:ext cx="0" cy="308946"/>
            </a:xfrm>
            <a:prstGeom prst="straightConnector1">
              <a:avLst/>
            </a:prstGeom>
            <a:ln w="22225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直接连接符 53"/>
          <p:cNvCxnSpPr/>
          <p:nvPr/>
        </p:nvCxnSpPr>
        <p:spPr>
          <a:xfrm>
            <a:off x="6804248" y="2167905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092280" y="2167905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7380312" y="2167905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668344" y="2167905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 15"/>
          <p:cNvGrpSpPr/>
          <p:nvPr/>
        </p:nvGrpSpPr>
        <p:grpSpPr bwMode="auto">
          <a:xfrm>
            <a:off x="2928409" y="2859783"/>
            <a:ext cx="347663" cy="719138"/>
            <a:chOff x="4" y="100"/>
            <a:chExt cx="219" cy="453"/>
          </a:xfrm>
        </p:grpSpPr>
        <p:sp>
          <p:nvSpPr>
            <p:cNvPr id="91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93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4" name="Group 15"/>
          <p:cNvGrpSpPr/>
          <p:nvPr/>
        </p:nvGrpSpPr>
        <p:grpSpPr bwMode="auto">
          <a:xfrm>
            <a:off x="3648597" y="2852713"/>
            <a:ext cx="347663" cy="719138"/>
            <a:chOff x="4" y="100"/>
            <a:chExt cx="219" cy="453"/>
          </a:xfrm>
        </p:grpSpPr>
        <p:sp>
          <p:nvSpPr>
            <p:cNvPr id="95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</a:p>
          </p:txBody>
        </p:sp>
        <p:sp>
          <p:nvSpPr>
            <p:cNvPr id="97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3330827" y="3050516"/>
            <a:ext cx="516300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157336" y="2852715"/>
            <a:ext cx="1142754" cy="735861"/>
            <a:chOff x="4157337" y="2852713"/>
            <a:chExt cx="1142754" cy="735861"/>
          </a:xfrm>
        </p:grpSpPr>
        <p:sp>
          <p:nvSpPr>
            <p:cNvPr id="98" name="TextBox 97"/>
            <p:cNvSpPr txBox="1"/>
            <p:nvPr/>
          </p:nvSpPr>
          <p:spPr>
            <a:xfrm>
              <a:off x="4703772" y="2859782"/>
              <a:ext cx="516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Rectangle 32"/>
            <p:cNvSpPr>
              <a:spLocks noChangeArrowheads="1"/>
            </p:cNvSpPr>
            <p:nvPr/>
          </p:nvSpPr>
          <p:spPr bwMode="auto">
            <a:xfrm>
              <a:off x="4157337" y="3003798"/>
              <a:ext cx="2276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楷体_GB2312"/>
                </a:rPr>
                <a:t>=</a:t>
              </a:r>
              <a:endPara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</a:endParaRPr>
            </a:p>
          </p:txBody>
        </p:sp>
        <p:grpSp>
          <p:nvGrpSpPr>
            <p:cNvPr id="100" name="Group 15"/>
            <p:cNvGrpSpPr/>
            <p:nvPr/>
          </p:nvGrpSpPr>
          <p:grpSpPr bwMode="auto">
            <a:xfrm>
              <a:off x="4512369" y="2860724"/>
              <a:ext cx="739776" cy="719138"/>
              <a:chOff x="4" y="100"/>
              <a:chExt cx="466" cy="453"/>
            </a:xfrm>
          </p:grpSpPr>
          <p:sp>
            <p:nvSpPr>
              <p:cNvPr id="101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2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</a:p>
            </p:txBody>
          </p:sp>
          <p:sp>
            <p:nvSpPr>
              <p:cNvPr id="103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46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5" name="TextBox 104"/>
            <p:cNvSpPr txBox="1"/>
            <p:nvPr/>
          </p:nvSpPr>
          <p:spPr>
            <a:xfrm>
              <a:off x="4736489" y="3188464"/>
              <a:ext cx="516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Text Box 16"/>
            <p:cNvSpPr txBox="1">
              <a:spLocks noChangeArrowheads="1"/>
            </p:cNvSpPr>
            <p:nvPr/>
          </p:nvSpPr>
          <p:spPr bwMode="auto">
            <a:xfrm>
              <a:off x="4932040" y="2852713"/>
              <a:ext cx="3353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Text Box 16"/>
            <p:cNvSpPr txBox="1">
              <a:spLocks noChangeArrowheads="1"/>
            </p:cNvSpPr>
            <p:nvPr/>
          </p:nvSpPr>
          <p:spPr bwMode="auto">
            <a:xfrm>
              <a:off x="4964743" y="3188464"/>
              <a:ext cx="3353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</a:p>
          </p:txBody>
        </p:sp>
      </p:grpSp>
      <p:sp>
        <p:nvSpPr>
          <p:cNvPr id="108" name="Rectangle 32"/>
          <p:cNvSpPr>
            <a:spLocks noChangeArrowheads="1"/>
          </p:cNvSpPr>
          <p:nvPr/>
        </p:nvSpPr>
        <p:spPr bwMode="auto">
          <a:xfrm>
            <a:off x="5364089" y="3003799"/>
            <a:ext cx="2276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/>
            </a:endParaRPr>
          </a:p>
        </p:txBody>
      </p:sp>
      <p:grpSp>
        <p:nvGrpSpPr>
          <p:cNvPr id="109" name="Group 15"/>
          <p:cNvGrpSpPr/>
          <p:nvPr/>
        </p:nvGrpSpPr>
        <p:grpSpPr bwMode="auto">
          <a:xfrm>
            <a:off x="5597825" y="2851920"/>
            <a:ext cx="485776" cy="719138"/>
            <a:chOff x="-38" y="100"/>
            <a:chExt cx="306" cy="453"/>
          </a:xfrm>
        </p:grpSpPr>
        <p:sp>
          <p:nvSpPr>
            <p:cNvPr id="110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Text Box 17"/>
            <p:cNvSpPr txBox="1">
              <a:spLocks noChangeArrowheads="1"/>
            </p:cNvSpPr>
            <p:nvPr/>
          </p:nvSpPr>
          <p:spPr bwMode="auto">
            <a:xfrm>
              <a:off x="-38" y="301"/>
              <a:ext cx="3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</a:p>
          </p:txBody>
        </p:sp>
        <p:sp>
          <p:nvSpPr>
            <p:cNvPr id="112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3" name="TextBox 112"/>
          <p:cNvSpPr txBox="1"/>
          <p:nvPr/>
        </p:nvSpPr>
        <p:spPr>
          <a:xfrm>
            <a:off x="5916081" y="3003798"/>
            <a:ext cx="1032184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（公顷）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051724" y="3739158"/>
            <a:ext cx="5328588" cy="719138"/>
            <a:chOff x="2051724" y="3739157"/>
            <a:chExt cx="5328588" cy="719138"/>
          </a:xfrm>
        </p:grpSpPr>
        <p:sp>
          <p:nvSpPr>
            <p:cNvPr id="114" name="TextBox 17"/>
            <p:cNvSpPr txBox="1"/>
            <p:nvPr/>
          </p:nvSpPr>
          <p:spPr>
            <a:xfrm>
              <a:off x="2051724" y="3867894"/>
              <a:ext cx="53285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B050"/>
                  </a:solidFill>
                  <a:latin typeface="微软雅黑" panose="020B0503020204020204" charset="-122"/>
                  <a:ea typeface="微软雅黑" panose="020B0503020204020204" charset="-122"/>
                </a:rPr>
                <a:t>答：种土豆的面积是      公顷。</a:t>
              </a:r>
            </a:p>
          </p:txBody>
        </p:sp>
        <p:grpSp>
          <p:nvGrpSpPr>
            <p:cNvPr id="115" name="Group 15"/>
            <p:cNvGrpSpPr/>
            <p:nvPr/>
          </p:nvGrpSpPr>
          <p:grpSpPr bwMode="auto">
            <a:xfrm>
              <a:off x="4950320" y="3739157"/>
              <a:ext cx="485776" cy="719138"/>
              <a:chOff x="-38" y="100"/>
              <a:chExt cx="306" cy="453"/>
            </a:xfrm>
          </p:grpSpPr>
          <p:sp>
            <p:nvSpPr>
              <p:cNvPr id="116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7" name="Text Box 17"/>
              <p:cNvSpPr txBox="1">
                <a:spLocks noChangeArrowheads="1"/>
              </p:cNvSpPr>
              <p:nvPr/>
            </p:nvSpPr>
            <p:spPr bwMode="auto">
              <a:xfrm>
                <a:off x="-38" y="301"/>
                <a:ext cx="306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10</a:t>
                </a:r>
              </a:p>
            </p:txBody>
          </p:sp>
          <p:sp>
            <p:nvSpPr>
              <p:cNvPr id="118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 animBg="1"/>
      <p:bldP spid="104" grpId="0"/>
      <p:bldP spid="108" grpId="0"/>
      <p:bldP spid="1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7" y="216634"/>
            <a:ext cx="1369606" cy="4385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知识讲解</a:t>
            </a:r>
          </a:p>
        </p:txBody>
      </p:sp>
      <p:sp>
        <p:nvSpPr>
          <p:cNvPr id="14" name="矩形 13"/>
          <p:cNvSpPr/>
          <p:nvPr/>
        </p:nvSpPr>
        <p:spPr>
          <a:xfrm>
            <a:off x="4176055" y="1635647"/>
            <a:ext cx="1424111" cy="36004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76055" y="1995687"/>
            <a:ext cx="1424111" cy="360040"/>
          </a:xfrm>
          <a:prstGeom prst="rect">
            <a:avLst/>
          </a:prstGeom>
          <a:noFill/>
          <a:ln w="1905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47127" y="987574"/>
            <a:ext cx="3161581" cy="740114"/>
            <a:chOff x="3847127" y="987574"/>
            <a:chExt cx="3161581" cy="740114"/>
          </a:xfrm>
        </p:grpSpPr>
        <p:grpSp>
          <p:nvGrpSpPr>
            <p:cNvPr id="31" name="Group 15"/>
            <p:cNvGrpSpPr/>
            <p:nvPr/>
          </p:nvGrpSpPr>
          <p:grpSpPr bwMode="auto">
            <a:xfrm>
              <a:off x="3847127" y="987574"/>
              <a:ext cx="347663" cy="719138"/>
              <a:chOff x="4" y="100"/>
              <a:chExt cx="219" cy="453"/>
            </a:xfrm>
          </p:grpSpPr>
          <p:sp>
            <p:nvSpPr>
              <p:cNvPr id="32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00009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00009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</a:p>
            </p:txBody>
          </p:sp>
          <p:sp>
            <p:nvSpPr>
              <p:cNvPr id="34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4331393" y="1170371"/>
              <a:ext cx="10326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</a:rPr>
                <a:t>公顷的</a:t>
              </a:r>
            </a:p>
          </p:txBody>
        </p:sp>
        <p:grpSp>
          <p:nvGrpSpPr>
            <p:cNvPr id="36" name="Group 15"/>
            <p:cNvGrpSpPr/>
            <p:nvPr/>
          </p:nvGrpSpPr>
          <p:grpSpPr bwMode="auto">
            <a:xfrm>
              <a:off x="5316836" y="1008550"/>
              <a:ext cx="347663" cy="719138"/>
              <a:chOff x="4" y="100"/>
              <a:chExt cx="219" cy="453"/>
            </a:xfrm>
          </p:grpSpPr>
          <p:sp>
            <p:nvSpPr>
              <p:cNvPr id="37" name="Text Box 16"/>
              <p:cNvSpPr txBox="1">
                <a:spLocks noChangeArrowheads="1"/>
              </p:cNvSpPr>
              <p:nvPr/>
            </p:nvSpPr>
            <p:spPr bwMode="auto">
              <a:xfrm>
                <a:off x="12" y="100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00009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</a:p>
            </p:txBody>
          </p:sp>
          <p:sp>
            <p:nvSpPr>
              <p:cNvPr id="38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21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00009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5</a:t>
                </a:r>
              </a:p>
            </p:txBody>
          </p:sp>
          <p:sp>
            <p:nvSpPr>
              <p:cNvPr id="39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5686636" y="1134142"/>
              <a:ext cx="1322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</a:rPr>
                <a:t>是？公顷</a:t>
              </a: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4448037" y="1635647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736069" y="1639244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024101" y="1639244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312133" y="1639244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448037" y="1978835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4736069" y="1978835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024101" y="1978835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312133" y="1978835"/>
            <a:ext cx="0" cy="360040"/>
          </a:xfrm>
          <a:prstGeom prst="line">
            <a:avLst/>
          </a:prstGeom>
          <a:ln w="22225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928408" y="2764482"/>
            <a:ext cx="4019856" cy="738113"/>
            <a:chOff x="2928408" y="2764481"/>
            <a:chExt cx="4019856" cy="738112"/>
          </a:xfrm>
        </p:grpSpPr>
        <p:sp>
          <p:nvSpPr>
            <p:cNvPr id="106" name="Text Box 16"/>
            <p:cNvSpPr txBox="1">
              <a:spLocks noChangeArrowheads="1"/>
            </p:cNvSpPr>
            <p:nvPr/>
          </p:nvSpPr>
          <p:spPr bwMode="auto">
            <a:xfrm>
              <a:off x="4917441" y="2768705"/>
              <a:ext cx="335348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928408" y="2764481"/>
              <a:ext cx="4019856" cy="738112"/>
              <a:chOff x="2928408" y="2850461"/>
              <a:chExt cx="4019856" cy="73811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928408" y="2850461"/>
                <a:ext cx="2371683" cy="738112"/>
                <a:chOff x="2928408" y="2850461"/>
                <a:chExt cx="2371683" cy="738112"/>
              </a:xfrm>
            </p:grpSpPr>
            <p:sp>
              <p:nvSpPr>
                <p:cNvPr id="98" name="TextBox 97"/>
                <p:cNvSpPr txBox="1"/>
                <p:nvPr/>
              </p:nvSpPr>
              <p:spPr>
                <a:xfrm>
                  <a:off x="4703772" y="2850461"/>
                  <a:ext cx="516300" cy="4001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×</a:t>
                  </a:r>
                  <a:endParaRPr lang="zh-CN" altLang="en-US" sz="2000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9" name="Rectangle 32"/>
                <p:cNvSpPr>
                  <a:spLocks noChangeArrowheads="1"/>
                </p:cNvSpPr>
                <p:nvPr/>
              </p:nvSpPr>
              <p:spPr bwMode="auto">
                <a:xfrm>
                  <a:off x="4157337" y="3003798"/>
                  <a:ext cx="227626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400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楷体_GB2312"/>
                    </a:rPr>
                    <a:t>=</a:t>
                  </a:r>
                  <a:endParaRPr lang="en-US" altLang="zh-CN" sz="2400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_GB2312"/>
                  </a:endParaRPr>
                </a:p>
              </p:txBody>
            </p:sp>
            <p:grpSp>
              <p:nvGrpSpPr>
                <p:cNvPr id="100" name="Group 15"/>
                <p:cNvGrpSpPr/>
                <p:nvPr/>
              </p:nvGrpSpPr>
              <p:grpSpPr bwMode="auto">
                <a:xfrm>
                  <a:off x="4512369" y="2865487"/>
                  <a:ext cx="739776" cy="714376"/>
                  <a:chOff x="4" y="103"/>
                  <a:chExt cx="466" cy="450"/>
                </a:xfrm>
              </p:grpSpPr>
              <p:sp>
                <p:nvSpPr>
                  <p:cNvPr id="101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" y="103"/>
                    <a:ext cx="211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00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1</a:t>
                    </a:r>
                    <a:endParaRPr lang="en-US" altLang="zh-CN" sz="2000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102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" y="301"/>
                    <a:ext cx="211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2</a:t>
                    </a:r>
                  </a:p>
                </p:txBody>
              </p:sp>
              <p:sp>
                <p:nvSpPr>
                  <p:cNvPr id="103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" y="326"/>
                    <a:ext cx="466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4" name="组合 3"/>
                <p:cNvGrpSpPr/>
                <p:nvPr/>
              </p:nvGrpSpPr>
              <p:grpSpPr>
                <a:xfrm>
                  <a:off x="2928408" y="2852713"/>
                  <a:ext cx="1067851" cy="726207"/>
                  <a:chOff x="2928408" y="2852713"/>
                  <a:chExt cx="1067851" cy="726207"/>
                </a:xfrm>
              </p:grpSpPr>
              <p:grpSp>
                <p:nvGrpSpPr>
                  <p:cNvPr id="90" name="Group 15"/>
                  <p:cNvGrpSpPr/>
                  <p:nvPr/>
                </p:nvGrpSpPr>
                <p:grpSpPr bwMode="auto">
                  <a:xfrm>
                    <a:off x="2928408" y="2859782"/>
                    <a:ext cx="347663" cy="719138"/>
                    <a:chOff x="4" y="100"/>
                    <a:chExt cx="219" cy="453"/>
                  </a:xfrm>
                </p:grpSpPr>
                <p:sp>
                  <p:nvSpPr>
                    <p:cNvPr id="91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" y="100"/>
                      <a:ext cx="211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200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p:txBody>
                </p:sp>
                <p:sp>
                  <p:nvSpPr>
                    <p:cNvPr id="92" name="Text Box 1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" y="301"/>
                      <a:ext cx="211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p:txBody>
                </p:sp>
                <p:sp>
                  <p:nvSpPr>
                    <p:cNvPr id="93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" y="326"/>
                      <a:ext cx="219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p:txBody>
                </p:sp>
              </p:grpSp>
              <p:grpSp>
                <p:nvGrpSpPr>
                  <p:cNvPr id="94" name="Group 15"/>
                  <p:cNvGrpSpPr/>
                  <p:nvPr/>
                </p:nvGrpSpPr>
                <p:grpSpPr bwMode="auto">
                  <a:xfrm>
                    <a:off x="3648596" y="2852713"/>
                    <a:ext cx="347663" cy="719138"/>
                    <a:chOff x="4" y="100"/>
                    <a:chExt cx="219" cy="453"/>
                  </a:xfrm>
                </p:grpSpPr>
                <p:sp>
                  <p:nvSpPr>
                    <p:cNvPr id="95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" y="100"/>
                      <a:ext cx="211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p:txBody>
                </p:sp>
                <p:sp>
                  <p:nvSpPr>
                    <p:cNvPr id="96" name="Text Box 1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" y="301"/>
                      <a:ext cx="211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</a:p>
                  </p:txBody>
                </p:sp>
                <p:sp>
                  <p:nvSpPr>
                    <p:cNvPr id="97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" y="326"/>
                      <a:ext cx="219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p:txBody>
                </p:sp>
              </p:grpSp>
              <p:sp>
                <p:nvSpPr>
                  <p:cNvPr id="104" name="TextBox 103"/>
                  <p:cNvSpPr txBox="1"/>
                  <p:nvPr/>
                </p:nvSpPr>
                <p:spPr>
                  <a:xfrm>
                    <a:off x="3330827" y="3050516"/>
                    <a:ext cx="516300" cy="40010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b="1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×</a:t>
                    </a:r>
                    <a:endParaRPr lang="zh-CN" altLang="en-US" sz="2000" b="1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sp>
              <p:nvSpPr>
                <p:cNvPr id="105" name="TextBox 104"/>
                <p:cNvSpPr txBox="1"/>
                <p:nvPr/>
              </p:nvSpPr>
              <p:spPr>
                <a:xfrm>
                  <a:off x="4736489" y="3188464"/>
                  <a:ext cx="516300" cy="4001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×</a:t>
                  </a:r>
                  <a:endParaRPr lang="zh-CN" altLang="en-US" sz="2000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07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964743" y="3188464"/>
                  <a:ext cx="335348" cy="40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5</a:t>
                  </a:r>
                </a:p>
              </p:txBody>
            </p:sp>
          </p:grpSp>
          <p:sp>
            <p:nvSpPr>
              <p:cNvPr id="108" name="Rectangle 32"/>
              <p:cNvSpPr>
                <a:spLocks noChangeArrowheads="1"/>
              </p:cNvSpPr>
              <p:nvPr/>
            </p:nvSpPr>
            <p:spPr bwMode="auto">
              <a:xfrm>
                <a:off x="5364088" y="3003798"/>
                <a:ext cx="2276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楷体_GB2312"/>
                  </a:rPr>
                  <a:t>=</a:t>
                </a:r>
                <a:endParaRPr lang="en-US" altLang="zh-CN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楷体_GB2312"/>
                </a:endParaRPr>
              </a:p>
            </p:txBody>
          </p:sp>
          <p:grpSp>
            <p:nvGrpSpPr>
              <p:cNvPr id="109" name="Group 15"/>
              <p:cNvGrpSpPr/>
              <p:nvPr/>
            </p:nvGrpSpPr>
            <p:grpSpPr bwMode="auto">
              <a:xfrm>
                <a:off x="5597824" y="2851919"/>
                <a:ext cx="485776" cy="719138"/>
                <a:chOff x="-38" y="100"/>
                <a:chExt cx="306" cy="453"/>
              </a:xfrm>
            </p:grpSpPr>
            <p:sp>
              <p:nvSpPr>
                <p:cNvPr id="11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12" y="100"/>
                  <a:ext cx="211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3</a:t>
                  </a:r>
                </a:p>
              </p:txBody>
            </p:sp>
            <p:sp>
              <p:nvSpPr>
                <p:cNvPr id="11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-38" y="301"/>
                  <a:ext cx="306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10</a:t>
                  </a:r>
                </a:p>
              </p:txBody>
            </p:sp>
            <p:sp>
              <p:nvSpPr>
                <p:cNvPr id="112" name="Line 18"/>
                <p:cNvSpPr>
                  <a:spLocks noChangeShapeType="1"/>
                </p:cNvSpPr>
                <p:nvPr/>
              </p:nvSpPr>
              <p:spPr bwMode="auto">
                <a:xfrm>
                  <a:off x="4" y="326"/>
                  <a:ext cx="219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13" name="TextBox 112"/>
              <p:cNvSpPr txBox="1"/>
              <p:nvPr/>
            </p:nvSpPr>
            <p:spPr>
              <a:xfrm>
                <a:off x="5916080" y="3003798"/>
                <a:ext cx="1032184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微软雅黑" panose="020B0503020204020204" charset="-122"/>
                    <a:ea typeface="微软雅黑" panose="020B0503020204020204" charset="-122"/>
                  </a:rPr>
                  <a:t>（公顷）</a:t>
                </a:r>
              </a:p>
            </p:txBody>
          </p:sp>
        </p:grpSp>
      </p:grpSp>
      <p:grpSp>
        <p:nvGrpSpPr>
          <p:cNvPr id="115" name="Group 15"/>
          <p:cNvGrpSpPr/>
          <p:nvPr/>
        </p:nvGrpSpPr>
        <p:grpSpPr bwMode="auto">
          <a:xfrm>
            <a:off x="5746863" y="605466"/>
            <a:ext cx="485776" cy="400050"/>
            <a:chOff x="-38" y="301"/>
            <a:chExt cx="306" cy="252"/>
          </a:xfrm>
        </p:grpSpPr>
        <p:sp>
          <p:nvSpPr>
            <p:cNvPr id="117" name="Text Box 17"/>
            <p:cNvSpPr txBox="1">
              <a:spLocks noChangeArrowheads="1"/>
            </p:cNvSpPr>
            <p:nvPr/>
          </p:nvSpPr>
          <p:spPr bwMode="auto">
            <a:xfrm>
              <a:off x="-38" y="301"/>
              <a:ext cx="3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</a:p>
          </p:txBody>
        </p:sp>
        <p:sp>
          <p:nvSpPr>
            <p:cNvPr id="118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458654" y="559133"/>
            <a:ext cx="4730750" cy="510779"/>
            <a:chOff x="2206626" y="2359819"/>
            <a:chExt cx="4730750" cy="510779"/>
          </a:xfrm>
        </p:grpSpPr>
        <p:sp>
          <p:nvSpPr>
            <p:cNvPr id="79" name="MH_SubTitle_2"/>
            <p:cNvSpPr/>
            <p:nvPr/>
          </p:nvSpPr>
          <p:spPr>
            <a:xfrm>
              <a:off x="2662239" y="2405062"/>
              <a:ext cx="4275137" cy="367904"/>
            </a:xfrm>
            <a:prstGeom prst="roundRect">
              <a:avLst/>
            </a:prstGeom>
            <a:solidFill>
              <a:srgbClr val="F0F0F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5400000" algn="t" rotWithShape="0">
                <a:srgbClr val="3D3F41">
                  <a:lumMod val="60000"/>
                  <a:lumOff val="40000"/>
                  <a:alpha val="40000"/>
                </a:srgbClr>
              </a:outerShdw>
            </a:effectLst>
          </p:spPr>
          <p:txBody>
            <a:bodyPr lIns="756000" tIns="0" rIns="0" bIns="0" anchor="ctr">
              <a:normAutofit/>
            </a:bodyPr>
            <a:lstStyle/>
            <a:p>
              <a:pPr>
                <a:defRPr/>
              </a:pPr>
              <a:endParaRPr lang="en-US" altLang="zh-CN" kern="0" dirty="0">
                <a:solidFill>
                  <a:srgbClr val="414345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0" name="MH_Other_1"/>
            <p:cNvSpPr/>
            <p:nvPr/>
          </p:nvSpPr>
          <p:spPr>
            <a:xfrm>
              <a:off x="2211389" y="2362201"/>
              <a:ext cx="1208087" cy="508397"/>
            </a:xfrm>
            <a:custGeom>
              <a:avLst/>
              <a:gdLst/>
              <a:ahLst/>
              <a:cxnLst/>
              <a:rect l="l" t="t" r="r" b="b"/>
              <a:pathLst>
                <a:path w="2590617" h="1296144">
                  <a:moveTo>
                    <a:pt x="216028" y="0"/>
                  </a:moveTo>
                  <a:lnTo>
                    <a:pt x="1309273" y="0"/>
                  </a:lnTo>
                  <a:lnTo>
                    <a:pt x="2590617" y="1096697"/>
                  </a:lnTo>
                  <a:cubicBezTo>
                    <a:pt x="2583149" y="1208300"/>
                    <a:pt x="2489963" y="1296144"/>
                    <a:pt x="2376260" y="1296144"/>
                  </a:cubicBezTo>
                  <a:lnTo>
                    <a:pt x="216028" y="1296144"/>
                  </a:lnTo>
                  <a:cubicBezTo>
                    <a:pt x="96719" y="1296144"/>
                    <a:pt x="0" y="1199425"/>
                    <a:pt x="0" y="1080116"/>
                  </a:cubicBezTo>
                  <a:lnTo>
                    <a:pt x="0" y="216028"/>
                  </a:lnTo>
                  <a:cubicBezTo>
                    <a:pt x="0" y="96719"/>
                    <a:pt x="96719" y="0"/>
                    <a:pt x="216028" y="0"/>
                  </a:cubicBezTo>
                  <a:close/>
                </a:path>
              </a:pathLst>
            </a:custGeom>
            <a:solidFill>
              <a:srgbClr val="7FA6B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MH_Other_2"/>
            <p:cNvSpPr/>
            <p:nvPr/>
          </p:nvSpPr>
          <p:spPr>
            <a:xfrm>
              <a:off x="2206626" y="2359819"/>
              <a:ext cx="684213" cy="508397"/>
            </a:xfrm>
            <a:custGeom>
              <a:avLst/>
              <a:gdLst>
                <a:gd name="connsiteX0" fmla="*/ 216028 w 2376260"/>
                <a:gd name="connsiteY0" fmla="*/ 0 h 1296144"/>
                <a:gd name="connsiteX1" fmla="*/ 1309273 w 2376260"/>
                <a:gd name="connsiteY1" fmla="*/ 0 h 1296144"/>
                <a:gd name="connsiteX2" fmla="*/ 2376260 w 2376260"/>
                <a:gd name="connsiteY2" fmla="*/ 1296144 h 1296144"/>
                <a:gd name="connsiteX3" fmla="*/ 216028 w 2376260"/>
                <a:gd name="connsiteY3" fmla="*/ 1296144 h 1296144"/>
                <a:gd name="connsiteX4" fmla="*/ 0 w 2376260"/>
                <a:gd name="connsiteY4" fmla="*/ 1080116 h 1296144"/>
                <a:gd name="connsiteX5" fmla="*/ 0 w 2376260"/>
                <a:gd name="connsiteY5" fmla="*/ 216028 h 1296144"/>
                <a:gd name="connsiteX6" fmla="*/ 216028 w 2376260"/>
                <a:gd name="connsiteY6" fmla="*/ 0 h 1296144"/>
                <a:gd name="connsiteX0-1" fmla="*/ 216028 w 1309273"/>
                <a:gd name="connsiteY0-2" fmla="*/ 0 h 1296144"/>
                <a:gd name="connsiteX1-3" fmla="*/ 1309273 w 1309273"/>
                <a:gd name="connsiteY1-4" fmla="*/ 0 h 1296144"/>
                <a:gd name="connsiteX2-5" fmla="*/ 216028 w 1309273"/>
                <a:gd name="connsiteY2-6" fmla="*/ 1296144 h 1296144"/>
                <a:gd name="connsiteX3-7" fmla="*/ 0 w 1309273"/>
                <a:gd name="connsiteY3-8" fmla="*/ 1080116 h 1296144"/>
                <a:gd name="connsiteX4-9" fmla="*/ 0 w 1309273"/>
                <a:gd name="connsiteY4-10" fmla="*/ 216028 h 1296144"/>
                <a:gd name="connsiteX5-11" fmla="*/ 216028 w 1309273"/>
                <a:gd name="connsiteY5-12" fmla="*/ 0 h 12961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309273" h="1296144">
                  <a:moveTo>
                    <a:pt x="216028" y="0"/>
                  </a:moveTo>
                  <a:lnTo>
                    <a:pt x="1309273" y="0"/>
                  </a:lnTo>
                  <a:lnTo>
                    <a:pt x="216028" y="1296144"/>
                  </a:lnTo>
                  <a:cubicBezTo>
                    <a:pt x="96719" y="1296144"/>
                    <a:pt x="0" y="1199425"/>
                    <a:pt x="0" y="1080116"/>
                  </a:cubicBezTo>
                  <a:lnTo>
                    <a:pt x="0" y="216028"/>
                  </a:lnTo>
                  <a:cubicBezTo>
                    <a:pt x="0" y="96719"/>
                    <a:pt x="96719" y="0"/>
                    <a:pt x="216028" y="0"/>
                  </a:cubicBezTo>
                  <a:close/>
                </a:path>
              </a:pathLst>
            </a:custGeom>
            <a:solidFill>
              <a:srgbClr val="FFFFFF">
                <a:alpha val="41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MH_Other_3"/>
            <p:cNvSpPr/>
            <p:nvPr/>
          </p:nvSpPr>
          <p:spPr>
            <a:xfrm>
              <a:off x="2399176" y="2441172"/>
              <a:ext cx="504000" cy="378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14300">
                <a:srgbClr val="3D3F41">
                  <a:lumMod val="20000"/>
                  <a:lumOff val="80000"/>
                </a:srgb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200" kern="0" dirty="0">
                  <a:solidFill>
                    <a:srgbClr val="7FA6BA"/>
                  </a:solidFill>
                  <a:latin typeface="Lucida Console" panose="020B0609040504020204" pitchFamily="49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</p:grpSp>
      <p:sp>
        <p:nvSpPr>
          <p:cNvPr id="83" name="TextBox 17"/>
          <p:cNvSpPr txBox="1"/>
          <p:nvPr/>
        </p:nvSpPr>
        <p:spPr>
          <a:xfrm>
            <a:off x="3496335" y="559133"/>
            <a:ext cx="4248472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种玉米的面积是多少公顷？</a:t>
            </a:r>
          </a:p>
        </p:txBody>
      </p:sp>
      <p:sp>
        <p:nvSpPr>
          <p:cNvPr id="85" name="矩形 84"/>
          <p:cNvSpPr/>
          <p:nvPr/>
        </p:nvSpPr>
        <p:spPr>
          <a:xfrm>
            <a:off x="4176055" y="1634387"/>
            <a:ext cx="875780" cy="3612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86" name="Group 5"/>
          <p:cNvGrpSpPr/>
          <p:nvPr/>
        </p:nvGrpSpPr>
        <p:grpSpPr bwMode="auto">
          <a:xfrm>
            <a:off x="3617990" y="2349491"/>
            <a:ext cx="2089150" cy="581025"/>
            <a:chOff x="1645" y="1612"/>
            <a:chExt cx="1316" cy="366"/>
          </a:xfrm>
        </p:grpSpPr>
        <p:sp>
          <p:nvSpPr>
            <p:cNvPr id="87" name="Line 6"/>
            <p:cNvSpPr>
              <a:spLocks noChangeShapeType="1"/>
            </p:cNvSpPr>
            <p:nvPr/>
          </p:nvSpPr>
          <p:spPr bwMode="auto">
            <a:xfrm>
              <a:off x="2047" y="1834"/>
              <a:ext cx="0" cy="144"/>
            </a:xfrm>
            <a:prstGeom prst="line">
              <a:avLst/>
            </a:prstGeom>
            <a:noFill/>
            <a:ln w="9525">
              <a:solidFill>
                <a:srgbClr val="66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Text Box 7"/>
            <p:cNvSpPr txBox="1">
              <a:spLocks noChangeArrowheads="1"/>
            </p:cNvSpPr>
            <p:nvPr/>
          </p:nvSpPr>
          <p:spPr bwMode="auto">
            <a:xfrm>
              <a:off x="1645" y="1612"/>
              <a:ext cx="131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cs typeface="楷体_GB2312"/>
                </a:rPr>
                <a:t>分子相乘</a:t>
              </a:r>
            </a:p>
          </p:txBody>
        </p:sp>
      </p:grpSp>
      <p:grpSp>
        <p:nvGrpSpPr>
          <p:cNvPr id="89" name="Group 8"/>
          <p:cNvGrpSpPr/>
          <p:nvPr/>
        </p:nvGrpSpPr>
        <p:grpSpPr bwMode="auto">
          <a:xfrm>
            <a:off x="3598437" y="3303907"/>
            <a:ext cx="1675466" cy="581026"/>
            <a:chOff x="3652" y="2473"/>
            <a:chExt cx="1245" cy="366"/>
          </a:xfrm>
        </p:grpSpPr>
        <p:sp>
          <p:nvSpPr>
            <p:cNvPr id="119" name="Line 9"/>
            <p:cNvSpPr>
              <a:spLocks noChangeShapeType="1"/>
            </p:cNvSpPr>
            <p:nvPr/>
          </p:nvSpPr>
          <p:spPr bwMode="auto">
            <a:xfrm flipV="1">
              <a:off x="4141" y="2473"/>
              <a:ext cx="0" cy="142"/>
            </a:xfrm>
            <a:prstGeom prst="line">
              <a:avLst/>
            </a:prstGeom>
            <a:noFill/>
            <a:ln w="9525">
              <a:solidFill>
                <a:srgbClr val="66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Text Box 10"/>
            <p:cNvSpPr txBox="1">
              <a:spLocks noChangeArrowheads="1"/>
            </p:cNvSpPr>
            <p:nvPr/>
          </p:nvSpPr>
          <p:spPr bwMode="auto">
            <a:xfrm>
              <a:off x="3652" y="2568"/>
              <a:ext cx="124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cs typeface="楷体_GB2312"/>
                </a:rPr>
                <a:t>分母相乘</a:t>
              </a:r>
            </a:p>
          </p:txBody>
        </p:sp>
      </p:grpSp>
      <p:sp>
        <p:nvSpPr>
          <p:cNvPr id="121" name="Line 11"/>
          <p:cNvSpPr>
            <a:spLocks noChangeShapeType="1"/>
          </p:cNvSpPr>
          <p:nvPr/>
        </p:nvSpPr>
        <p:spPr bwMode="auto">
          <a:xfrm>
            <a:off x="4043262" y="2968505"/>
            <a:ext cx="576262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122" name="Line 12"/>
          <p:cNvSpPr>
            <a:spLocks noChangeShapeType="1"/>
          </p:cNvSpPr>
          <p:nvPr/>
        </p:nvSpPr>
        <p:spPr bwMode="auto">
          <a:xfrm>
            <a:off x="3996260" y="3277858"/>
            <a:ext cx="576262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123" name="Text Box 13"/>
          <p:cNvSpPr txBox="1">
            <a:spLocks noChangeArrowheads="1"/>
          </p:cNvSpPr>
          <p:nvPr/>
        </p:nvSpPr>
        <p:spPr bwMode="auto">
          <a:xfrm>
            <a:off x="1584209" y="3899658"/>
            <a:ext cx="6479554" cy="461665"/>
          </a:xfrm>
          <a:prstGeom prst="rect">
            <a:avLst/>
          </a:prstGeom>
          <a:solidFill>
            <a:srgbClr val="CCFF99"/>
          </a:solidFill>
          <a:ln w="9525">
            <a:solidFill>
              <a:srgbClr val="003366"/>
            </a:solidFill>
            <a:miter lim="800000"/>
          </a:ln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用分子相乘的积作分子，分母相乘的积作分母。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85" grpId="0" animBg="1"/>
      <p:bldP spid="121" grpId="0" animBg="1"/>
      <p:bldP spid="122" grpId="0" animBg="1"/>
      <p:bldP spid="1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7" y="216634"/>
            <a:ext cx="1369607" cy="4385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练习巩固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852" y="1545571"/>
            <a:ext cx="7989719" cy="146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14865" y="807614"/>
            <a:ext cx="1643720" cy="438582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看 图 计 算</a:t>
            </a:r>
          </a:p>
        </p:txBody>
      </p:sp>
      <p:grpSp>
        <p:nvGrpSpPr>
          <p:cNvPr id="5" name="Group 15"/>
          <p:cNvGrpSpPr/>
          <p:nvPr/>
        </p:nvGrpSpPr>
        <p:grpSpPr bwMode="auto">
          <a:xfrm>
            <a:off x="1259633" y="2931790"/>
            <a:ext cx="347663" cy="719138"/>
            <a:chOff x="4" y="100"/>
            <a:chExt cx="219" cy="453"/>
          </a:xfrm>
        </p:grpSpPr>
        <p:sp>
          <p:nvSpPr>
            <p:cNvPr id="6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8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Group 15"/>
          <p:cNvGrpSpPr/>
          <p:nvPr/>
        </p:nvGrpSpPr>
        <p:grpSpPr bwMode="auto">
          <a:xfrm>
            <a:off x="1907705" y="2931790"/>
            <a:ext cx="347663" cy="719138"/>
            <a:chOff x="4" y="100"/>
            <a:chExt cx="219" cy="453"/>
          </a:xfrm>
        </p:grpSpPr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12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2339753" y="3075807"/>
            <a:ext cx="2276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楷体_GB2312"/>
              </a:rPr>
              <a:t>=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楷体_GB231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664" y="3075806"/>
            <a:ext cx="516300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Group 15"/>
          <p:cNvGrpSpPr/>
          <p:nvPr/>
        </p:nvGrpSpPr>
        <p:grpSpPr bwMode="auto">
          <a:xfrm>
            <a:off x="2596794" y="2931790"/>
            <a:ext cx="347663" cy="719138"/>
            <a:chOff x="4" y="100"/>
            <a:chExt cx="219" cy="453"/>
          </a:xfrm>
        </p:grpSpPr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Group 15"/>
          <p:cNvGrpSpPr/>
          <p:nvPr/>
        </p:nvGrpSpPr>
        <p:grpSpPr bwMode="auto">
          <a:xfrm>
            <a:off x="4024639" y="2931790"/>
            <a:ext cx="347663" cy="719138"/>
            <a:chOff x="4" y="100"/>
            <a:chExt cx="219" cy="453"/>
          </a:xfrm>
        </p:grpSpPr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22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Group 15"/>
          <p:cNvGrpSpPr/>
          <p:nvPr/>
        </p:nvGrpSpPr>
        <p:grpSpPr bwMode="auto">
          <a:xfrm>
            <a:off x="4672711" y="2931790"/>
            <a:ext cx="347663" cy="719138"/>
            <a:chOff x="4" y="100"/>
            <a:chExt cx="219" cy="453"/>
          </a:xfrm>
        </p:grpSpPr>
        <p:sp>
          <p:nvSpPr>
            <p:cNvPr id="25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26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Rectangle 32"/>
          <p:cNvSpPr>
            <a:spLocks noChangeArrowheads="1"/>
          </p:cNvSpPr>
          <p:nvPr/>
        </p:nvSpPr>
        <p:spPr bwMode="auto">
          <a:xfrm>
            <a:off x="5104758" y="3075807"/>
            <a:ext cx="2276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楷体_GB2312"/>
              </a:rPr>
              <a:t>=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楷体_GB231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12670" y="3075806"/>
            <a:ext cx="516300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Group 15"/>
          <p:cNvGrpSpPr/>
          <p:nvPr/>
        </p:nvGrpSpPr>
        <p:grpSpPr bwMode="auto">
          <a:xfrm>
            <a:off x="5358586" y="2916292"/>
            <a:ext cx="485775" cy="719138"/>
            <a:chOff x="-19" y="100"/>
            <a:chExt cx="306" cy="453"/>
          </a:xfrm>
        </p:grpSpPr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</a:p>
          </p:txBody>
        </p:sp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-19" y="301"/>
              <a:ext cx="3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15</a:t>
              </a:r>
            </a:p>
          </p:txBody>
        </p:sp>
        <p:sp>
          <p:nvSpPr>
            <p:cNvPr id="33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Group 15"/>
          <p:cNvGrpSpPr/>
          <p:nvPr/>
        </p:nvGrpSpPr>
        <p:grpSpPr bwMode="auto">
          <a:xfrm>
            <a:off x="6703601" y="2931790"/>
            <a:ext cx="347663" cy="719138"/>
            <a:chOff x="4" y="100"/>
            <a:chExt cx="219" cy="453"/>
          </a:xfrm>
        </p:grpSpPr>
        <p:sp>
          <p:nvSpPr>
            <p:cNvPr id="35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  <p:sp>
          <p:nvSpPr>
            <p:cNvPr id="36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37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Group 15"/>
          <p:cNvGrpSpPr/>
          <p:nvPr/>
        </p:nvGrpSpPr>
        <p:grpSpPr bwMode="auto">
          <a:xfrm>
            <a:off x="7351673" y="2931790"/>
            <a:ext cx="347663" cy="719138"/>
            <a:chOff x="4" y="100"/>
            <a:chExt cx="219" cy="453"/>
          </a:xfrm>
        </p:grpSpPr>
        <p:sp>
          <p:nvSpPr>
            <p:cNvPr id="39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  <p:sp>
          <p:nvSpPr>
            <p:cNvPr id="40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41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7783721" y="3075807"/>
            <a:ext cx="2276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楷体_GB2312"/>
              </a:rPr>
              <a:t>=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楷体_GB231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91632" y="3075806"/>
            <a:ext cx="516300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4" name="Group 15"/>
          <p:cNvGrpSpPr/>
          <p:nvPr/>
        </p:nvGrpSpPr>
        <p:grpSpPr bwMode="auto">
          <a:xfrm>
            <a:off x="8004248" y="2931791"/>
            <a:ext cx="485776" cy="728663"/>
            <a:chOff x="-19" y="100"/>
            <a:chExt cx="306" cy="459"/>
          </a:xfrm>
        </p:grpSpPr>
        <p:sp>
          <p:nvSpPr>
            <p:cNvPr id="45" name="Text Box 16"/>
            <p:cNvSpPr txBox="1">
              <a:spLocks noChangeArrowheads="1"/>
            </p:cNvSpPr>
            <p:nvPr/>
          </p:nvSpPr>
          <p:spPr bwMode="auto">
            <a:xfrm>
              <a:off x="12" y="10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9</a:t>
              </a:r>
            </a:p>
          </p:txBody>
        </p:sp>
        <p:sp>
          <p:nvSpPr>
            <p:cNvPr id="46" name="Text Box 17"/>
            <p:cNvSpPr txBox="1">
              <a:spLocks noChangeArrowheads="1"/>
            </p:cNvSpPr>
            <p:nvPr/>
          </p:nvSpPr>
          <p:spPr bwMode="auto">
            <a:xfrm>
              <a:off x="-19" y="307"/>
              <a:ext cx="3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16</a:t>
              </a:r>
            </a:p>
          </p:txBody>
        </p:sp>
        <p:sp>
          <p:nvSpPr>
            <p:cNvPr id="47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7" y="216634"/>
            <a:ext cx="1369607" cy="4385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练习巩固</a:t>
            </a:r>
          </a:p>
        </p:txBody>
      </p:sp>
      <p:sp>
        <p:nvSpPr>
          <p:cNvPr id="48" name="矩形 47"/>
          <p:cNvSpPr/>
          <p:nvPr/>
        </p:nvSpPr>
        <p:spPr>
          <a:xfrm>
            <a:off x="3190685" y="807614"/>
            <a:ext cx="2692084" cy="438582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只列式，不计算。</a:t>
            </a:r>
          </a:p>
        </p:txBody>
      </p:sp>
      <p:sp>
        <p:nvSpPr>
          <p:cNvPr id="49" name="MH_Other_1"/>
          <p:cNvSpPr/>
          <p:nvPr/>
        </p:nvSpPr>
        <p:spPr>
          <a:xfrm>
            <a:off x="725684" y="1554261"/>
            <a:ext cx="3618483" cy="666750"/>
          </a:xfrm>
          <a:prstGeom prst="roundRect">
            <a:avLst/>
          </a:prstGeom>
          <a:noFill/>
          <a:ln w="31750" cap="flat" cmpd="sng" algn="ctr">
            <a:solidFill>
              <a:srgbClr val="A5A5A5">
                <a:lumMod val="75000"/>
              </a:srgbClr>
            </a:solidFill>
            <a:prstDash val="dash"/>
            <a:miter lim="800000"/>
          </a:ln>
          <a:effectLst/>
        </p:spPr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MH_Text_1"/>
          <p:cNvSpPr txBox="1">
            <a:spLocks noChangeArrowheads="1"/>
          </p:cNvSpPr>
          <p:nvPr/>
        </p:nvSpPr>
        <p:spPr bwMode="auto">
          <a:xfrm>
            <a:off x="1628277" y="1636320"/>
            <a:ext cx="2754670" cy="601265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 Kg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的     是多少千克？</a:t>
            </a:r>
          </a:p>
        </p:txBody>
      </p:sp>
      <p:sp>
        <p:nvSpPr>
          <p:cNvPr id="51" name="MH_Other_28"/>
          <p:cNvSpPr txBox="1">
            <a:spLocks noChangeArrowheads="1"/>
          </p:cNvSpPr>
          <p:nvPr/>
        </p:nvSpPr>
        <p:spPr bwMode="auto">
          <a:xfrm>
            <a:off x="683568" y="1662609"/>
            <a:ext cx="304006" cy="45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FB9E00"/>
                </a:solidFill>
                <a:latin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rgbClr val="FB9E00"/>
                </a:solidFill>
                <a:latin typeface="微软雅黑" panose="020B0503020204020204" charset="-122"/>
              </a:rPr>
              <a:t>1</a:t>
            </a:r>
            <a:r>
              <a:rPr lang="zh-CN" altLang="en-US" sz="2000" dirty="0">
                <a:solidFill>
                  <a:srgbClr val="FB9E00"/>
                </a:solidFill>
                <a:latin typeface="微软雅黑" panose="020B0503020204020204" charset="-122"/>
              </a:rPr>
              <a:t>）</a:t>
            </a:r>
          </a:p>
        </p:txBody>
      </p:sp>
      <p:grpSp>
        <p:nvGrpSpPr>
          <p:cNvPr id="52" name="Group 2"/>
          <p:cNvGrpSpPr/>
          <p:nvPr/>
        </p:nvGrpSpPr>
        <p:grpSpPr bwMode="auto">
          <a:xfrm>
            <a:off x="1452064" y="1589980"/>
            <a:ext cx="352426" cy="693738"/>
            <a:chOff x="4" y="125"/>
            <a:chExt cx="222" cy="437"/>
          </a:xfrm>
        </p:grpSpPr>
        <p:sp>
          <p:nvSpPr>
            <p:cNvPr id="53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Text Box 4"/>
            <p:cNvSpPr txBox="1">
              <a:spLocks noChangeArrowheads="1"/>
            </p:cNvSpPr>
            <p:nvPr/>
          </p:nvSpPr>
          <p:spPr bwMode="auto">
            <a:xfrm>
              <a:off x="12" y="31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55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6" name="Group 2"/>
          <p:cNvGrpSpPr/>
          <p:nvPr/>
        </p:nvGrpSpPr>
        <p:grpSpPr bwMode="auto">
          <a:xfrm>
            <a:off x="2407567" y="1589980"/>
            <a:ext cx="352426" cy="693738"/>
            <a:chOff x="4" y="125"/>
            <a:chExt cx="222" cy="437"/>
          </a:xfrm>
        </p:grpSpPr>
        <p:sp>
          <p:nvSpPr>
            <p:cNvPr id="57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Text Box 4"/>
            <p:cNvSpPr txBox="1">
              <a:spLocks noChangeArrowheads="1"/>
            </p:cNvSpPr>
            <p:nvPr/>
          </p:nvSpPr>
          <p:spPr bwMode="auto">
            <a:xfrm>
              <a:off x="12" y="31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59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0" name="MH_Other_1"/>
          <p:cNvSpPr/>
          <p:nvPr/>
        </p:nvSpPr>
        <p:spPr>
          <a:xfrm>
            <a:off x="4980176" y="1517972"/>
            <a:ext cx="3618483" cy="666750"/>
          </a:xfrm>
          <a:prstGeom prst="roundRect">
            <a:avLst/>
          </a:prstGeom>
          <a:noFill/>
          <a:ln w="31750" cap="flat" cmpd="sng" algn="ctr">
            <a:solidFill>
              <a:srgbClr val="A5A5A5">
                <a:lumMod val="75000"/>
              </a:srgbClr>
            </a:solidFill>
            <a:prstDash val="dash"/>
            <a:miter lim="800000"/>
          </a:ln>
          <a:effectLst/>
        </p:spPr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MH_Text_1"/>
          <p:cNvSpPr txBox="1">
            <a:spLocks noChangeArrowheads="1"/>
          </p:cNvSpPr>
          <p:nvPr/>
        </p:nvSpPr>
        <p:spPr bwMode="auto">
          <a:xfrm>
            <a:off x="5882769" y="1600031"/>
            <a:ext cx="2754670" cy="601265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 Kg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的     是多少千克？</a:t>
            </a:r>
          </a:p>
        </p:txBody>
      </p:sp>
      <p:sp>
        <p:nvSpPr>
          <p:cNvPr id="62" name="MH_Other_28"/>
          <p:cNvSpPr txBox="1">
            <a:spLocks noChangeArrowheads="1"/>
          </p:cNvSpPr>
          <p:nvPr/>
        </p:nvSpPr>
        <p:spPr bwMode="auto">
          <a:xfrm>
            <a:off x="4938060" y="1626319"/>
            <a:ext cx="304006" cy="45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FB9E00"/>
                </a:solidFill>
                <a:latin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rgbClr val="FB9E00"/>
                </a:solidFill>
                <a:latin typeface="微软雅黑" panose="020B0503020204020204" charset="-122"/>
              </a:rPr>
              <a:t>2</a:t>
            </a:r>
            <a:r>
              <a:rPr lang="zh-CN" altLang="en-US" sz="2000" dirty="0">
                <a:solidFill>
                  <a:srgbClr val="FB9E00"/>
                </a:solidFill>
                <a:latin typeface="微软雅黑" panose="020B0503020204020204" charset="-122"/>
              </a:rPr>
              <a:t>）</a:t>
            </a:r>
          </a:p>
        </p:txBody>
      </p:sp>
      <p:grpSp>
        <p:nvGrpSpPr>
          <p:cNvPr id="63" name="Group 2"/>
          <p:cNvGrpSpPr/>
          <p:nvPr/>
        </p:nvGrpSpPr>
        <p:grpSpPr bwMode="auto">
          <a:xfrm>
            <a:off x="5652581" y="1553691"/>
            <a:ext cx="485775" cy="693738"/>
            <a:chOff x="-30" y="125"/>
            <a:chExt cx="306" cy="437"/>
          </a:xfrm>
        </p:grpSpPr>
        <p:sp>
          <p:nvSpPr>
            <p:cNvPr id="64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</a:rPr>
                <a:t>7</a:t>
              </a:r>
            </a:p>
          </p:txBody>
        </p:sp>
        <p:sp>
          <p:nvSpPr>
            <p:cNvPr id="65" name="Text Box 4"/>
            <p:cNvSpPr txBox="1">
              <a:spLocks noChangeArrowheads="1"/>
            </p:cNvSpPr>
            <p:nvPr/>
          </p:nvSpPr>
          <p:spPr bwMode="auto">
            <a:xfrm>
              <a:off x="-30" y="310"/>
              <a:ext cx="3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</a:rPr>
                <a:t>12</a:t>
              </a:r>
            </a:p>
          </p:txBody>
        </p:sp>
        <p:sp>
          <p:nvSpPr>
            <p:cNvPr id="66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7" name="Group 2"/>
          <p:cNvGrpSpPr/>
          <p:nvPr/>
        </p:nvGrpSpPr>
        <p:grpSpPr bwMode="auto">
          <a:xfrm>
            <a:off x="6662059" y="1553691"/>
            <a:ext cx="352426" cy="693738"/>
            <a:chOff x="4" y="125"/>
            <a:chExt cx="222" cy="437"/>
          </a:xfrm>
        </p:grpSpPr>
        <p:sp>
          <p:nvSpPr>
            <p:cNvPr id="68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69" name="Text Box 4"/>
            <p:cNvSpPr txBox="1">
              <a:spLocks noChangeArrowheads="1"/>
            </p:cNvSpPr>
            <p:nvPr/>
          </p:nvSpPr>
          <p:spPr bwMode="auto">
            <a:xfrm>
              <a:off x="12" y="310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dirty="0">
                  <a:latin typeface="微软雅黑" panose="020B0503020204020204" charset="-122"/>
                  <a:ea typeface="微软雅黑" panose="020B0503020204020204" charset="-122"/>
                </a:rPr>
                <a:t>7</a:t>
              </a:r>
            </a:p>
          </p:txBody>
        </p:sp>
        <p:sp>
          <p:nvSpPr>
            <p:cNvPr id="70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1" name="MH_Other_14"/>
          <p:cNvSpPr>
            <a:spLocks noChangeAspect="1"/>
          </p:cNvSpPr>
          <p:nvPr/>
        </p:nvSpPr>
        <p:spPr>
          <a:xfrm>
            <a:off x="1415545" y="2787774"/>
            <a:ext cx="702030" cy="648072"/>
          </a:xfrm>
          <a:prstGeom prst="ellipse">
            <a:avLst/>
          </a:prstGeom>
          <a:solidFill>
            <a:srgbClr val="EE0076"/>
          </a:solidFill>
          <a:ln w="12700" cap="flat" cmpd="sng" algn="ctr">
            <a:noFill/>
            <a:prstDash val="solid"/>
            <a:miter lim="800000"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2" name="Group 2"/>
          <p:cNvGrpSpPr/>
          <p:nvPr/>
        </p:nvGrpSpPr>
        <p:grpSpPr bwMode="auto">
          <a:xfrm>
            <a:off x="1576574" y="2787774"/>
            <a:ext cx="360363" cy="693738"/>
            <a:chOff x="4" y="125"/>
            <a:chExt cx="227" cy="437"/>
          </a:xfrm>
        </p:grpSpPr>
        <p:sp>
          <p:nvSpPr>
            <p:cNvPr id="73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2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Text Box 4"/>
            <p:cNvSpPr txBox="1">
              <a:spLocks noChangeArrowheads="1"/>
            </p:cNvSpPr>
            <p:nvPr/>
          </p:nvSpPr>
          <p:spPr bwMode="auto">
            <a:xfrm>
              <a:off x="12" y="310"/>
              <a:ext cx="2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75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2123728" y="2931790"/>
            <a:ext cx="516300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MH_Other_14"/>
          <p:cNvSpPr>
            <a:spLocks noChangeAspect="1"/>
          </p:cNvSpPr>
          <p:nvPr/>
        </p:nvSpPr>
        <p:spPr>
          <a:xfrm>
            <a:off x="2573826" y="2787774"/>
            <a:ext cx="702030" cy="648072"/>
          </a:xfrm>
          <a:prstGeom prst="ellipse">
            <a:avLst/>
          </a:prstGeom>
          <a:solidFill>
            <a:srgbClr val="EE0076"/>
          </a:solidFill>
          <a:ln w="12700" cap="flat" cmpd="sng" algn="ctr">
            <a:noFill/>
            <a:prstDash val="solid"/>
            <a:miter lim="800000"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8" name="Group 2"/>
          <p:cNvGrpSpPr/>
          <p:nvPr/>
        </p:nvGrpSpPr>
        <p:grpSpPr bwMode="auto">
          <a:xfrm>
            <a:off x="2734855" y="2787774"/>
            <a:ext cx="360363" cy="693738"/>
            <a:chOff x="4" y="125"/>
            <a:chExt cx="227" cy="437"/>
          </a:xfrm>
        </p:grpSpPr>
        <p:sp>
          <p:nvSpPr>
            <p:cNvPr id="79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2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Text Box 4"/>
            <p:cNvSpPr txBox="1">
              <a:spLocks noChangeArrowheads="1"/>
            </p:cNvSpPr>
            <p:nvPr/>
          </p:nvSpPr>
          <p:spPr bwMode="auto">
            <a:xfrm>
              <a:off x="12" y="310"/>
              <a:ext cx="2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81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2" name="MH_Other_14"/>
          <p:cNvSpPr>
            <a:spLocks noChangeAspect="1"/>
          </p:cNvSpPr>
          <p:nvPr/>
        </p:nvSpPr>
        <p:spPr>
          <a:xfrm>
            <a:off x="5897953" y="2793330"/>
            <a:ext cx="702030" cy="648072"/>
          </a:xfrm>
          <a:prstGeom prst="ellipse">
            <a:avLst/>
          </a:prstGeom>
          <a:solidFill>
            <a:srgbClr val="EE0076"/>
          </a:solidFill>
          <a:ln w="12700" cap="flat" cmpd="sng" algn="ctr">
            <a:noFill/>
            <a:prstDash val="solid"/>
            <a:miter lim="800000"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83" name="Group 2"/>
          <p:cNvGrpSpPr/>
          <p:nvPr/>
        </p:nvGrpSpPr>
        <p:grpSpPr bwMode="auto">
          <a:xfrm>
            <a:off x="5998657" y="2793331"/>
            <a:ext cx="501652" cy="682625"/>
            <a:chOff x="-34" y="125"/>
            <a:chExt cx="316" cy="430"/>
          </a:xfrm>
        </p:grpSpPr>
        <p:sp>
          <p:nvSpPr>
            <p:cNvPr id="84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2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7</a:t>
              </a:r>
            </a:p>
          </p:txBody>
        </p:sp>
        <p:sp>
          <p:nvSpPr>
            <p:cNvPr id="85" name="Text Box 4"/>
            <p:cNvSpPr txBox="1">
              <a:spLocks noChangeArrowheads="1"/>
            </p:cNvSpPr>
            <p:nvPr/>
          </p:nvSpPr>
          <p:spPr bwMode="auto">
            <a:xfrm>
              <a:off x="-34" y="303"/>
              <a:ext cx="3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12</a:t>
              </a:r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>
              <a:off x="4" y="338"/>
              <a:ext cx="219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6606136" y="2937346"/>
            <a:ext cx="516300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MH_Other_14"/>
          <p:cNvSpPr>
            <a:spLocks noChangeAspect="1"/>
          </p:cNvSpPr>
          <p:nvPr/>
        </p:nvSpPr>
        <p:spPr>
          <a:xfrm>
            <a:off x="7056234" y="2793330"/>
            <a:ext cx="702030" cy="648072"/>
          </a:xfrm>
          <a:prstGeom prst="ellipse">
            <a:avLst/>
          </a:prstGeom>
          <a:solidFill>
            <a:srgbClr val="EE0076"/>
          </a:solidFill>
          <a:ln w="12700" cap="flat" cmpd="sng" algn="ctr">
            <a:noFill/>
            <a:prstDash val="solid"/>
            <a:miter lim="800000"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89" name="Group 2"/>
          <p:cNvGrpSpPr/>
          <p:nvPr/>
        </p:nvGrpSpPr>
        <p:grpSpPr bwMode="auto">
          <a:xfrm>
            <a:off x="7217263" y="2793330"/>
            <a:ext cx="360363" cy="714376"/>
            <a:chOff x="4" y="125"/>
            <a:chExt cx="227" cy="450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15" y="125"/>
              <a:ext cx="2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12" y="323"/>
              <a:ext cx="2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7</a:t>
              </a:r>
            </a:p>
          </p:txBody>
        </p:sp>
        <p:sp>
          <p:nvSpPr>
            <p:cNvPr id="92" name="Line 5"/>
            <p:cNvSpPr>
              <a:spLocks noChangeShapeType="1"/>
            </p:cNvSpPr>
            <p:nvPr/>
          </p:nvSpPr>
          <p:spPr bwMode="auto">
            <a:xfrm>
              <a:off x="4" y="344"/>
              <a:ext cx="219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7" y="216634"/>
            <a:ext cx="1369607" cy="4385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练习巩固</a:t>
            </a:r>
          </a:p>
        </p:txBody>
      </p:sp>
      <p:sp>
        <p:nvSpPr>
          <p:cNvPr id="93" name="矩形 92"/>
          <p:cNvSpPr/>
          <p:nvPr/>
        </p:nvSpPr>
        <p:spPr>
          <a:xfrm>
            <a:off x="2123728" y="698021"/>
            <a:ext cx="6253232" cy="1177245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n w="0"/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一面墙的面积是</a:t>
            </a:r>
            <a:r>
              <a:rPr lang="en-US" altLang="zh-CN" sz="2400" dirty="0">
                <a:ln w="0"/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20m</a:t>
            </a:r>
            <a:r>
              <a:rPr lang="en-US" altLang="zh-CN" sz="2400" baseline="30000" dirty="0">
                <a:ln w="0"/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n w="0"/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，已经刷完了整面墙的    。已经刷完的面积是多少平方米？</a:t>
            </a:r>
          </a:p>
        </p:txBody>
      </p:sp>
      <p:grpSp>
        <p:nvGrpSpPr>
          <p:cNvPr id="94" name="Group 15"/>
          <p:cNvGrpSpPr/>
          <p:nvPr/>
        </p:nvGrpSpPr>
        <p:grpSpPr bwMode="auto">
          <a:xfrm>
            <a:off x="2475586" y="1202506"/>
            <a:ext cx="438151" cy="987426"/>
            <a:chOff x="4" y="47"/>
            <a:chExt cx="276" cy="622"/>
          </a:xfrm>
        </p:grpSpPr>
        <p:sp>
          <p:nvSpPr>
            <p:cNvPr id="95" name="Text Box 16"/>
            <p:cNvSpPr txBox="1">
              <a:spLocks noChangeArrowheads="1"/>
            </p:cNvSpPr>
            <p:nvPr/>
          </p:nvSpPr>
          <p:spPr bwMode="auto">
            <a:xfrm>
              <a:off x="12" y="47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Text Box 17"/>
            <p:cNvSpPr txBox="1">
              <a:spLocks noChangeArrowheads="1"/>
            </p:cNvSpPr>
            <p:nvPr/>
          </p:nvSpPr>
          <p:spPr bwMode="auto">
            <a:xfrm>
              <a:off x="12" y="301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dirty="0">
                  <a:solidFill>
                    <a:srgbClr val="000099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  <p:sp>
          <p:nvSpPr>
            <p:cNvPr id="97" name="Line 18"/>
            <p:cNvSpPr>
              <a:spLocks noChangeShapeType="1"/>
            </p:cNvSpPr>
            <p:nvPr/>
          </p:nvSpPr>
          <p:spPr bwMode="auto">
            <a:xfrm>
              <a:off x="4" y="326"/>
              <a:ext cx="21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53411" y="2226491"/>
            <a:ext cx="4156133" cy="971551"/>
            <a:chOff x="2853410" y="2226492"/>
            <a:chExt cx="4156133" cy="971551"/>
          </a:xfrm>
        </p:grpSpPr>
        <p:sp>
          <p:nvSpPr>
            <p:cNvPr id="98" name="MH_SubTitle_2"/>
            <p:cNvSpPr>
              <a:spLocks noChangeArrowheads="1"/>
            </p:cNvSpPr>
            <p:nvPr/>
          </p:nvSpPr>
          <p:spPr bwMode="auto">
            <a:xfrm flipH="1">
              <a:off x="2853410" y="2298500"/>
              <a:ext cx="4156133" cy="692795"/>
            </a:xfrm>
            <a:prstGeom prst="roundRect">
              <a:avLst>
                <a:gd name="adj" fmla="val 50000"/>
              </a:avLst>
            </a:prstGeom>
            <a:solidFill>
              <a:srgbClr val="FF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400" dirty="0">
                <a:solidFill>
                  <a:srgbClr val="EA21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99" name="Group 15"/>
            <p:cNvGrpSpPr/>
            <p:nvPr/>
          </p:nvGrpSpPr>
          <p:grpSpPr bwMode="auto">
            <a:xfrm>
              <a:off x="4139952" y="2226492"/>
              <a:ext cx="438151" cy="971551"/>
              <a:chOff x="4" y="57"/>
              <a:chExt cx="276" cy="612"/>
            </a:xfrm>
          </p:grpSpPr>
          <p:sp>
            <p:nvSpPr>
              <p:cNvPr id="100" name="Text Box 16"/>
              <p:cNvSpPr txBox="1">
                <a:spLocks noChangeArrowheads="1"/>
              </p:cNvSpPr>
              <p:nvPr/>
            </p:nvSpPr>
            <p:spPr bwMode="auto">
              <a:xfrm>
                <a:off x="12" y="57"/>
                <a:ext cx="268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dirty="0">
                    <a:solidFill>
                      <a:srgbClr val="EA21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dirty="0">
                  <a:solidFill>
                    <a:srgbClr val="EA21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1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268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dirty="0">
                    <a:solidFill>
                      <a:srgbClr val="EA21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</a:p>
            </p:txBody>
          </p:sp>
          <p:sp>
            <p:nvSpPr>
              <p:cNvPr id="102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3275856" y="2457622"/>
              <a:ext cx="63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 dirty="0">
                  <a:solidFill>
                    <a:srgbClr val="EA2100"/>
                  </a:solidFill>
                  <a:latin typeface="微软雅黑" panose="020B0503020204020204" charset="-122"/>
                  <a:ea typeface="微软雅黑" panose="020B0503020204020204" charset="-122"/>
                </a:rPr>
                <a:t>20</a:t>
              </a:r>
              <a:endParaRPr lang="zh-CN" altLang="en-US" sz="2400" dirty="0">
                <a:solidFill>
                  <a:srgbClr val="EA21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695660" y="2442516"/>
              <a:ext cx="516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 dirty="0">
                  <a:solidFill>
                    <a:srgbClr val="EA21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endParaRPr lang="zh-CN" altLang="en-US" sz="2400" dirty="0">
                <a:solidFill>
                  <a:srgbClr val="EA21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Rectangle 32"/>
            <p:cNvSpPr>
              <a:spLocks noChangeArrowheads="1"/>
            </p:cNvSpPr>
            <p:nvPr/>
          </p:nvSpPr>
          <p:spPr bwMode="auto">
            <a:xfrm>
              <a:off x="4632406" y="2442516"/>
              <a:ext cx="2276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en-US" altLang="zh-CN" sz="2400" dirty="0">
                  <a:solidFill>
                    <a:srgbClr val="EA2100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</a:p>
          </p:txBody>
        </p:sp>
        <p:grpSp>
          <p:nvGrpSpPr>
            <p:cNvPr id="106" name="Group 15"/>
            <p:cNvGrpSpPr/>
            <p:nvPr/>
          </p:nvGrpSpPr>
          <p:grpSpPr bwMode="auto">
            <a:xfrm>
              <a:off x="4888407" y="2226492"/>
              <a:ext cx="665164" cy="971551"/>
              <a:chOff x="-44" y="57"/>
              <a:chExt cx="419" cy="612"/>
            </a:xfrm>
          </p:grpSpPr>
          <p:sp>
            <p:nvSpPr>
              <p:cNvPr id="107" name="Text Box 16"/>
              <p:cNvSpPr txBox="1">
                <a:spLocks noChangeArrowheads="1"/>
              </p:cNvSpPr>
              <p:nvPr/>
            </p:nvSpPr>
            <p:spPr bwMode="auto">
              <a:xfrm>
                <a:off x="-44" y="57"/>
                <a:ext cx="419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solidFill>
                      <a:srgbClr val="EA21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20</a:t>
                </a:r>
              </a:p>
            </p:txBody>
          </p:sp>
          <p:sp>
            <p:nvSpPr>
              <p:cNvPr id="108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268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dirty="0">
                    <a:solidFill>
                      <a:srgbClr val="EA21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</a:p>
            </p:txBody>
          </p:sp>
          <p:sp>
            <p:nvSpPr>
              <p:cNvPr id="109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5220072" y="2442516"/>
              <a:ext cx="1666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400" dirty="0">
                  <a:solidFill>
                    <a:srgbClr val="EA21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（平方米）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11257" y="3322812"/>
            <a:ext cx="6253232" cy="971551"/>
            <a:chOff x="2711256" y="3322813"/>
            <a:chExt cx="6253232" cy="971551"/>
          </a:xfrm>
        </p:grpSpPr>
        <p:sp>
          <p:nvSpPr>
            <p:cNvPr id="111" name="矩形 110"/>
            <p:cNvSpPr/>
            <p:nvPr/>
          </p:nvSpPr>
          <p:spPr>
            <a:xfrm>
              <a:off x="2711256" y="3435846"/>
              <a:ext cx="6253232" cy="623248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n w="0"/>
                  <a:solidFill>
                    <a:srgbClr val="00B050"/>
                  </a:solidFill>
                  <a:latin typeface="微软雅黑" panose="020B0503020204020204" charset="-122"/>
                  <a:ea typeface="微软雅黑" panose="020B0503020204020204" charset="-122"/>
                </a:rPr>
                <a:t>答：已经刷完的面积是     平方米。</a:t>
              </a:r>
            </a:p>
          </p:txBody>
        </p:sp>
        <p:grpSp>
          <p:nvGrpSpPr>
            <p:cNvPr id="112" name="Group 15"/>
            <p:cNvGrpSpPr/>
            <p:nvPr/>
          </p:nvGrpSpPr>
          <p:grpSpPr bwMode="auto">
            <a:xfrm>
              <a:off x="5768022" y="3322813"/>
              <a:ext cx="665164" cy="971551"/>
              <a:chOff x="-44" y="57"/>
              <a:chExt cx="419" cy="612"/>
            </a:xfrm>
          </p:grpSpPr>
          <p:sp>
            <p:nvSpPr>
              <p:cNvPr id="113" name="Text Box 16"/>
              <p:cNvSpPr txBox="1">
                <a:spLocks noChangeArrowheads="1"/>
              </p:cNvSpPr>
              <p:nvPr/>
            </p:nvSpPr>
            <p:spPr bwMode="auto">
              <a:xfrm>
                <a:off x="-44" y="57"/>
                <a:ext cx="419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solidFill>
                      <a:srgbClr val="EA21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20</a:t>
                </a:r>
              </a:p>
            </p:txBody>
          </p:sp>
          <p:sp>
            <p:nvSpPr>
              <p:cNvPr id="114" name="Text Box 17"/>
              <p:cNvSpPr txBox="1">
                <a:spLocks noChangeArrowheads="1"/>
              </p:cNvSpPr>
              <p:nvPr/>
            </p:nvSpPr>
            <p:spPr bwMode="auto">
              <a:xfrm>
                <a:off x="12" y="301"/>
                <a:ext cx="268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dirty="0">
                    <a:solidFill>
                      <a:srgbClr val="EA21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>
                <a:off x="4" y="326"/>
                <a:ext cx="21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7" y="216634"/>
            <a:ext cx="1369606" cy="4385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知识总结</a:t>
            </a:r>
          </a:p>
        </p:txBody>
      </p:sp>
      <p:sp>
        <p:nvSpPr>
          <p:cNvPr id="3" name="矩形 2"/>
          <p:cNvSpPr/>
          <p:nvPr/>
        </p:nvSpPr>
        <p:spPr>
          <a:xfrm>
            <a:off x="3851921" y="1109854"/>
            <a:ext cx="1677382" cy="438582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分数乘分数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23840" y="1558529"/>
            <a:ext cx="8039101" cy="2309366"/>
            <a:chOff x="223839" y="1558529"/>
            <a:chExt cx="8039101" cy="2309366"/>
          </a:xfrm>
        </p:grpSpPr>
        <p:cxnSp>
          <p:nvCxnSpPr>
            <p:cNvPr id="4" name="MH_Other_1"/>
            <p:cNvCxnSpPr/>
            <p:nvPr/>
          </p:nvCxnSpPr>
          <p:spPr>
            <a:xfrm rot="19980000">
              <a:off x="223839" y="3752779"/>
              <a:ext cx="2268537" cy="0"/>
            </a:xfrm>
            <a:prstGeom prst="line">
              <a:avLst/>
            </a:prstGeom>
            <a:ln>
              <a:solidFill>
                <a:srgbClr val="1282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MH_Other_2"/>
            <p:cNvCxnSpPr/>
            <p:nvPr/>
          </p:nvCxnSpPr>
          <p:spPr>
            <a:xfrm rot="19980000">
              <a:off x="1014414" y="3309866"/>
              <a:ext cx="1982787" cy="0"/>
            </a:xfrm>
            <a:prstGeom prst="line">
              <a:avLst/>
            </a:prstGeom>
            <a:ln>
              <a:solidFill>
                <a:srgbClr val="ADD5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MH_Other_3"/>
            <p:cNvCxnSpPr/>
            <p:nvPr/>
          </p:nvCxnSpPr>
          <p:spPr>
            <a:xfrm rot="19980000">
              <a:off x="6562728" y="2381627"/>
              <a:ext cx="1700212" cy="0"/>
            </a:xfrm>
            <a:prstGeom prst="line">
              <a:avLst/>
            </a:prstGeom>
            <a:ln>
              <a:solidFill>
                <a:srgbClr val="ADD5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MH_Other_4"/>
            <p:cNvCxnSpPr/>
            <p:nvPr/>
          </p:nvCxnSpPr>
          <p:spPr>
            <a:xfrm rot="19980000">
              <a:off x="6534154" y="2381627"/>
              <a:ext cx="992187" cy="0"/>
            </a:xfrm>
            <a:prstGeom prst="line">
              <a:avLst/>
            </a:prstGeom>
            <a:ln>
              <a:solidFill>
                <a:srgbClr val="1282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MH_Desc_1"/>
            <p:cNvSpPr/>
            <p:nvPr/>
          </p:nvSpPr>
          <p:spPr>
            <a:xfrm>
              <a:off x="2473327" y="1893095"/>
              <a:ext cx="4114898" cy="1974800"/>
            </a:xfrm>
            <a:custGeom>
              <a:avLst/>
              <a:gdLst>
                <a:gd name="connsiteX0" fmla="*/ 0 w 2160000"/>
                <a:gd name="connsiteY0" fmla="*/ 1377240 h 1593240"/>
                <a:gd name="connsiteX1" fmla="*/ 54000 w 2160000"/>
                <a:gd name="connsiteY1" fmla="*/ 1377240 h 1593240"/>
                <a:gd name="connsiteX2" fmla="*/ 54000 w 2160000"/>
                <a:gd name="connsiteY2" fmla="*/ 1539240 h 1593240"/>
                <a:gd name="connsiteX3" fmla="*/ 2106000 w 2160000"/>
                <a:gd name="connsiteY3" fmla="*/ 1539240 h 1593240"/>
                <a:gd name="connsiteX4" fmla="*/ 2106000 w 2160000"/>
                <a:gd name="connsiteY4" fmla="*/ 1377240 h 1593240"/>
                <a:gd name="connsiteX5" fmla="*/ 2160000 w 2160000"/>
                <a:gd name="connsiteY5" fmla="*/ 1377240 h 1593240"/>
                <a:gd name="connsiteX6" fmla="*/ 2160000 w 2160000"/>
                <a:gd name="connsiteY6" fmla="*/ 1539240 h 1593240"/>
                <a:gd name="connsiteX7" fmla="*/ 2160000 w 2160000"/>
                <a:gd name="connsiteY7" fmla="*/ 1593240 h 1593240"/>
                <a:gd name="connsiteX8" fmla="*/ 2106000 w 2160000"/>
                <a:gd name="connsiteY8" fmla="*/ 1593240 h 1593240"/>
                <a:gd name="connsiteX9" fmla="*/ 54000 w 2160000"/>
                <a:gd name="connsiteY9" fmla="*/ 1593240 h 1593240"/>
                <a:gd name="connsiteX10" fmla="*/ 0 w 2160000"/>
                <a:gd name="connsiteY10" fmla="*/ 1593240 h 1593240"/>
                <a:gd name="connsiteX11" fmla="*/ 0 w 2160000"/>
                <a:gd name="connsiteY11" fmla="*/ 1539240 h 1593240"/>
                <a:gd name="connsiteX12" fmla="*/ 1800000 w 2160000"/>
                <a:gd name="connsiteY12" fmla="*/ 0 h 1593240"/>
                <a:gd name="connsiteX13" fmla="*/ 2106000 w 2160000"/>
                <a:gd name="connsiteY13" fmla="*/ 0 h 1593240"/>
                <a:gd name="connsiteX14" fmla="*/ 2160000 w 2160000"/>
                <a:gd name="connsiteY14" fmla="*/ 0 h 1593240"/>
                <a:gd name="connsiteX15" fmla="*/ 2160000 w 2160000"/>
                <a:gd name="connsiteY15" fmla="*/ 54000 h 1593240"/>
                <a:gd name="connsiteX16" fmla="*/ 2160000 w 2160000"/>
                <a:gd name="connsiteY16" fmla="*/ 216000 h 1593240"/>
                <a:gd name="connsiteX17" fmla="*/ 2106000 w 2160000"/>
                <a:gd name="connsiteY17" fmla="*/ 216000 h 1593240"/>
                <a:gd name="connsiteX18" fmla="*/ 2106000 w 2160000"/>
                <a:gd name="connsiteY18" fmla="*/ 54000 h 1593240"/>
                <a:gd name="connsiteX19" fmla="*/ 1800000 w 2160000"/>
                <a:gd name="connsiteY19" fmla="*/ 54000 h 1593240"/>
                <a:gd name="connsiteX20" fmla="*/ 0 w 2160000"/>
                <a:gd name="connsiteY20" fmla="*/ 0 h 1593240"/>
                <a:gd name="connsiteX21" fmla="*/ 54000 w 2160000"/>
                <a:gd name="connsiteY21" fmla="*/ 0 h 1593240"/>
                <a:gd name="connsiteX22" fmla="*/ 360000 w 2160000"/>
                <a:gd name="connsiteY22" fmla="*/ 0 h 1593240"/>
                <a:gd name="connsiteX23" fmla="*/ 360000 w 2160000"/>
                <a:gd name="connsiteY23" fmla="*/ 54000 h 1593240"/>
                <a:gd name="connsiteX24" fmla="*/ 54000 w 2160000"/>
                <a:gd name="connsiteY24" fmla="*/ 54000 h 1593240"/>
                <a:gd name="connsiteX25" fmla="*/ 54000 w 2160000"/>
                <a:gd name="connsiteY25" fmla="*/ 216000 h 1593240"/>
                <a:gd name="connsiteX26" fmla="*/ 0 w 2160000"/>
                <a:gd name="connsiteY26" fmla="*/ 216000 h 1593240"/>
                <a:gd name="connsiteX27" fmla="*/ 0 w 2160000"/>
                <a:gd name="connsiteY27" fmla="*/ 54000 h 159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60000" h="1593240">
                  <a:moveTo>
                    <a:pt x="0" y="1377240"/>
                  </a:moveTo>
                  <a:lnTo>
                    <a:pt x="54000" y="1377240"/>
                  </a:lnTo>
                  <a:lnTo>
                    <a:pt x="54000" y="1539240"/>
                  </a:lnTo>
                  <a:lnTo>
                    <a:pt x="2106000" y="1539240"/>
                  </a:lnTo>
                  <a:lnTo>
                    <a:pt x="2106000" y="1377240"/>
                  </a:lnTo>
                  <a:lnTo>
                    <a:pt x="2160000" y="1377240"/>
                  </a:lnTo>
                  <a:lnTo>
                    <a:pt x="2160000" y="1539240"/>
                  </a:lnTo>
                  <a:lnTo>
                    <a:pt x="2160000" y="1593240"/>
                  </a:lnTo>
                  <a:lnTo>
                    <a:pt x="2106000" y="1593240"/>
                  </a:lnTo>
                  <a:lnTo>
                    <a:pt x="54000" y="1593240"/>
                  </a:lnTo>
                  <a:lnTo>
                    <a:pt x="0" y="1593240"/>
                  </a:lnTo>
                  <a:lnTo>
                    <a:pt x="0" y="1539240"/>
                  </a:lnTo>
                  <a:close/>
                  <a:moveTo>
                    <a:pt x="1800000" y="0"/>
                  </a:moveTo>
                  <a:lnTo>
                    <a:pt x="2106000" y="0"/>
                  </a:lnTo>
                  <a:lnTo>
                    <a:pt x="2160000" y="0"/>
                  </a:lnTo>
                  <a:lnTo>
                    <a:pt x="2160000" y="54000"/>
                  </a:lnTo>
                  <a:lnTo>
                    <a:pt x="2160000" y="216000"/>
                  </a:lnTo>
                  <a:lnTo>
                    <a:pt x="2106000" y="216000"/>
                  </a:lnTo>
                  <a:lnTo>
                    <a:pt x="2106000" y="54000"/>
                  </a:lnTo>
                  <a:lnTo>
                    <a:pt x="1800000" y="54000"/>
                  </a:lnTo>
                  <a:close/>
                  <a:moveTo>
                    <a:pt x="0" y="0"/>
                  </a:moveTo>
                  <a:lnTo>
                    <a:pt x="54000" y="0"/>
                  </a:lnTo>
                  <a:lnTo>
                    <a:pt x="360000" y="0"/>
                  </a:lnTo>
                  <a:lnTo>
                    <a:pt x="360000" y="54000"/>
                  </a:lnTo>
                  <a:lnTo>
                    <a:pt x="54000" y="54000"/>
                  </a:lnTo>
                  <a:lnTo>
                    <a:pt x="54000" y="216000"/>
                  </a:lnTo>
                  <a:lnTo>
                    <a:pt x="0" y="216000"/>
                  </a:lnTo>
                  <a:lnTo>
                    <a:pt x="0" y="54000"/>
                  </a:lnTo>
                  <a:close/>
                </a:path>
              </a:pathLst>
            </a:custGeom>
            <a:solidFill>
              <a:srgbClr val="0F6FC6"/>
            </a:solidFill>
          </p:spPr>
          <p:txBody>
            <a:bodyPr lIns="180000" tIns="144000" rIns="180000" anchor="ctr">
              <a:norm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zh-CN" altLang="en-US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</a:endParaRPr>
            </a:p>
          </p:txBody>
        </p:sp>
        <p:sp>
          <p:nvSpPr>
            <p:cNvPr id="9" name="MH_SubTitle_1"/>
            <p:cNvSpPr/>
            <p:nvPr/>
          </p:nvSpPr>
          <p:spPr>
            <a:xfrm>
              <a:off x="3182939" y="1558529"/>
              <a:ext cx="2833687" cy="7715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kern="0" dirty="0">
                  <a:solidFill>
                    <a:srgbClr val="0F6FC6"/>
                  </a:solidFill>
                  <a:ea typeface="微软雅黑" panose="020B0503020204020204" charset="-122"/>
                  <a:cs typeface="宋体" panose="02010600030101010101" pitchFamily="2" charset="-122"/>
                </a:rPr>
                <a:t>计算方法</a:t>
              </a:r>
              <a:endParaRPr lang="zh-CN" altLang="en-US" sz="2400" b="1" dirty="0">
                <a:solidFill>
                  <a:srgbClr val="0F6FC6"/>
                </a:solidFill>
                <a:ea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66460" y="2397641"/>
              <a:ext cx="309634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分子相乘的积作分子，分母相乘的积作分母。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771</Words>
  <Application>Microsoft Office PowerPoint</Application>
  <PresentationFormat>全屏显示(16:9)</PresentationFormat>
  <Paragraphs>190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719</cp:revision>
  <dcterms:created xsi:type="dcterms:W3CDTF">2016-02-25T11:28:00Z</dcterms:created>
  <dcterms:modified xsi:type="dcterms:W3CDTF">2020-05-27T06:34:03Z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