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2"/>
  </p:notesMasterIdLst>
  <p:sldIdLst>
    <p:sldId id="257" r:id="rId3"/>
    <p:sldId id="265" r:id="rId4"/>
    <p:sldId id="259" r:id="rId5"/>
    <p:sldId id="260" r:id="rId6"/>
    <p:sldId id="271" r:id="rId7"/>
    <p:sldId id="272" r:id="rId8"/>
    <p:sldId id="273" r:id="rId9"/>
    <p:sldId id="264" r:id="rId10"/>
    <p:sldId id="274" r:id="rId1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056" autoAdjust="0"/>
  </p:normalViewPr>
  <p:slideViewPr>
    <p:cSldViewPr snapToGrid="0" showGuides="1"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  <p:guide pos="5516"/>
        <p:guide pos="2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A59EA328-200F-4CC3-AA93-FEE7906DF771}" type="datetimeFigureOut">
              <a:rPr lang="zh-CN" altLang="en-US" smtClean="0"/>
              <a:t>2020/5/24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B24233D7-9150-4206-8D41-25B8C3FB6D28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1652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om/jianli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excel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" y="176733"/>
            <a:ext cx="337457" cy="567004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801"/>
          <a:stretch>
            <a:fillRect/>
          </a:stretch>
        </p:blipFill>
        <p:spPr>
          <a:xfrm>
            <a:off x="-405580" y="4145881"/>
            <a:ext cx="9723752" cy="997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1114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1373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9605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4191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6946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4792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389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2376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6032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9565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69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2BDC-9480-4897-8622-F189776431D4}" type="datetimeFigureOut">
              <a:rPr lang="zh-CN" altLang="en-US" smtClean="0"/>
              <a:t>2020/5/24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8CB7-C0ED-4974-88B7-90308F6F505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54402BDC-9480-4897-8622-F189776431D4}" type="datetimeFigureOut">
              <a:rPr lang="zh-CN" altLang="en-US" smtClean="0"/>
              <a:t>2020/5/24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56A8CB7-C0ED-4974-88B7-90308F6F5050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2020/5/24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776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2"/>
          <p:cNvSpPr/>
          <p:nvPr/>
        </p:nvSpPr>
        <p:spPr>
          <a:xfrm>
            <a:off x="0" y="3071817"/>
            <a:ext cx="9144000" cy="207168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dirty="0">
              <a:latin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744" y="505778"/>
            <a:ext cx="3874770" cy="387477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063513" y="862809"/>
            <a:ext cx="5080486" cy="18004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dirty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多边形的面积</a:t>
            </a:r>
            <a:endParaRPr lang="en-US" altLang="zh-CN" sz="3000" dirty="0">
              <a:solidFill>
                <a:schemeClr val="accent6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500" b="1" dirty="0">
                <a:solidFill>
                  <a:schemeClr val="accent6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组合图形的面积</a:t>
            </a:r>
          </a:p>
        </p:txBody>
      </p:sp>
      <p:sp>
        <p:nvSpPr>
          <p:cNvPr id="7" name="矩形 6"/>
          <p:cNvSpPr/>
          <p:nvPr/>
        </p:nvSpPr>
        <p:spPr>
          <a:xfrm>
            <a:off x="0" y="4281392"/>
            <a:ext cx="9143999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02530" y="406832"/>
            <a:ext cx="253894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0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课时目标</a:t>
            </a:r>
            <a:endParaRPr lang="zh-CN" altLang="en-US" sz="3000" b="1" spc="4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7" name="图片 6" descr="09-0-0098098989898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967617">
            <a:off x="2816576" y="131052"/>
            <a:ext cx="697231" cy="91308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0632" y="1006327"/>
            <a:ext cx="8562736" cy="28392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068">
              <a:lnSpc>
                <a:spcPct val="150000"/>
              </a:lnSpc>
            </a:pPr>
            <a:r>
              <a:rPr lang="en-US" altLang="zh-CN" sz="2400" dirty="0"/>
              <a:t>1.</a:t>
            </a:r>
            <a:r>
              <a:rPr lang="zh-CN" altLang="en-US" sz="2400" dirty="0"/>
              <a:t>结合生活实际认识组合图形，并掌握用分解法或添补法求组合图形的面积。</a:t>
            </a:r>
            <a:endParaRPr lang="en-US" altLang="zh-CN" sz="2400" dirty="0"/>
          </a:p>
          <a:p>
            <a:pPr indent="540068">
              <a:lnSpc>
                <a:spcPct val="150000"/>
              </a:lnSpc>
            </a:pPr>
            <a:r>
              <a:rPr lang="en-US" altLang="zh-CN" sz="2400" dirty="0"/>
              <a:t>2.</a:t>
            </a:r>
            <a:r>
              <a:rPr lang="zh-CN" altLang="en-US" sz="2400" dirty="0"/>
              <a:t>能根据各种组合图形的自身条件，选择有效的计算方法进行面积计算。</a:t>
            </a:r>
            <a:endParaRPr lang="en-US" altLang="zh-CN" sz="2400" dirty="0"/>
          </a:p>
          <a:p>
            <a:pPr indent="540068">
              <a:lnSpc>
                <a:spcPct val="150000"/>
              </a:lnSpc>
            </a:pPr>
            <a:r>
              <a:rPr lang="en-US" altLang="zh-CN" sz="2400" dirty="0"/>
              <a:t>3.</a:t>
            </a:r>
            <a:r>
              <a:rPr lang="zh-CN" altLang="en-US" sz="2400" dirty="0"/>
              <a:t>能运用组合图形的知识，解决生活中组合图形的实际问题。</a:t>
            </a:r>
            <a:endParaRPr lang="en-US" altLang="zh-CN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262" y="291748"/>
            <a:ext cx="253894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一、情景导入</a:t>
            </a:r>
            <a:endParaRPr lang="zh-CN" altLang="en-US" sz="24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6956" y="730330"/>
            <a:ext cx="8370093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85775">
              <a:lnSpc>
                <a:spcPct val="150000"/>
              </a:lnSpc>
            </a:pPr>
            <a:r>
              <a:rPr lang="zh-CN" altLang="en-US" sz="2100" dirty="0"/>
              <a:t>在生活实际中，有些图形是由几个简单的图形组合而成的，我们把这样的图形叫做组合图形。说一说生活中哪些地方有组合图形。 </a:t>
            </a:r>
          </a:p>
        </p:txBody>
      </p:sp>
      <p:pic>
        <p:nvPicPr>
          <p:cNvPr id="4" name="Picture 10" descr="5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7739" y="1769076"/>
            <a:ext cx="4368522" cy="2623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265" y="291748"/>
            <a:ext cx="247036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二、互动新授</a:t>
            </a:r>
            <a:endParaRPr lang="zh-CN" altLang="en-US" sz="24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87241" y="820616"/>
            <a:ext cx="7450932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/>
              <a:t>右图表示的是一间房子侧面墙的形状</a:t>
            </a:r>
            <a:r>
              <a:rPr lang="zh-CN" altLang="en-US" sz="2100" dirty="0"/>
              <a:t>。它</a:t>
            </a:r>
            <a:r>
              <a:rPr lang="zh-CN" altLang="en-US" sz="2100" dirty="0"/>
              <a:t>的面积是多少平方米？</a:t>
            </a:r>
          </a:p>
        </p:txBody>
      </p:sp>
      <p:pic>
        <p:nvPicPr>
          <p:cNvPr id="4" name="Picture 11" descr="4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2344" y="1434084"/>
            <a:ext cx="1208723" cy="118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665" y="2732295"/>
            <a:ext cx="3571042" cy="110194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87241" y="1450232"/>
            <a:ext cx="6525102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485775"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</a:rPr>
              <a:t>（</a:t>
            </a:r>
            <a:r>
              <a:rPr lang="en-US" altLang="zh-CN" sz="2100" dirty="0">
                <a:solidFill>
                  <a:srgbClr val="00B0F0"/>
                </a:solidFill>
              </a:rPr>
              <a:t>1</a:t>
            </a:r>
            <a:r>
              <a:rPr lang="zh-CN" altLang="en-US" sz="2100" dirty="0">
                <a:solidFill>
                  <a:srgbClr val="00B0F0"/>
                </a:solidFill>
              </a:rPr>
              <a:t>）把组合图形分成一个三角形和一个正方形，先分别算出三角形和正方形的面积，再相加。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1341" y="2822552"/>
            <a:ext cx="3588307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</a:rPr>
              <a:t>三角形面积＝</a:t>
            </a:r>
            <a:r>
              <a:rPr lang="en-US" altLang="zh-CN" sz="1800" dirty="0">
                <a:solidFill>
                  <a:srgbClr val="FF0000"/>
                </a:solidFill>
              </a:rPr>
              <a:t>5×2÷2</a:t>
            </a:r>
            <a:r>
              <a:rPr lang="zh-CN" altLang="en-US" sz="1800" dirty="0">
                <a:solidFill>
                  <a:srgbClr val="FF0000"/>
                </a:solidFill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</a:rPr>
              <a:t>5</a:t>
            </a:r>
            <a:r>
              <a:rPr lang="zh-CN" altLang="en-US" sz="1800" dirty="0">
                <a:solidFill>
                  <a:srgbClr val="FF0000"/>
                </a:solidFill>
              </a:rPr>
              <a:t>（</a:t>
            </a:r>
            <a:r>
              <a:rPr lang="en-US" altLang="zh-CN" sz="1800" dirty="0">
                <a:solidFill>
                  <a:srgbClr val="FF0000"/>
                </a:solidFill>
              </a:rPr>
              <a:t>m</a:t>
            </a:r>
            <a:r>
              <a:rPr lang="en-US" altLang="zh-CN" sz="1800" baseline="30000" dirty="0">
                <a:solidFill>
                  <a:srgbClr val="FF0000"/>
                </a:solidFill>
              </a:rPr>
              <a:t>2</a:t>
            </a:r>
            <a:r>
              <a:rPr lang="zh-CN" altLang="en-US" sz="1800" dirty="0">
                <a:solidFill>
                  <a:srgbClr val="FF0000"/>
                </a:solidFill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</a:rPr>
              <a:t>正方形面积＝</a:t>
            </a:r>
            <a:r>
              <a:rPr lang="en-US" altLang="zh-CN" sz="1800" dirty="0">
                <a:solidFill>
                  <a:srgbClr val="FF0000"/>
                </a:solidFill>
              </a:rPr>
              <a:t>5×5 </a:t>
            </a:r>
            <a:r>
              <a:rPr lang="zh-CN" altLang="en-US" sz="1800" dirty="0">
                <a:solidFill>
                  <a:srgbClr val="FF0000"/>
                </a:solidFill>
              </a:rPr>
              <a:t>＝ </a:t>
            </a:r>
            <a:r>
              <a:rPr lang="en-US" altLang="zh-CN" sz="1800" dirty="0">
                <a:solidFill>
                  <a:srgbClr val="FF0000"/>
                </a:solidFill>
              </a:rPr>
              <a:t>25</a:t>
            </a:r>
            <a:r>
              <a:rPr lang="zh-CN" altLang="en-US" sz="1800" dirty="0">
                <a:solidFill>
                  <a:srgbClr val="FF0000"/>
                </a:solidFill>
              </a:rPr>
              <a:t>（</a:t>
            </a:r>
            <a:r>
              <a:rPr lang="en-US" altLang="zh-CN" sz="1800" dirty="0">
                <a:solidFill>
                  <a:srgbClr val="FF0000"/>
                </a:solidFill>
              </a:rPr>
              <a:t>m</a:t>
            </a:r>
            <a:r>
              <a:rPr lang="en-US" altLang="zh-CN" sz="1800" baseline="30000" dirty="0">
                <a:solidFill>
                  <a:srgbClr val="FF0000"/>
                </a:solidFill>
              </a:rPr>
              <a:t>2</a:t>
            </a:r>
            <a:r>
              <a:rPr lang="zh-CN" altLang="en-US" sz="1800" dirty="0">
                <a:solidFill>
                  <a:srgbClr val="FF0000"/>
                </a:solidFill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</a:rPr>
              <a:t>房子侧面面积＝</a:t>
            </a:r>
            <a:r>
              <a:rPr lang="en-US" altLang="zh-CN" sz="1800" dirty="0">
                <a:solidFill>
                  <a:srgbClr val="FF0000"/>
                </a:solidFill>
              </a:rPr>
              <a:t>25</a:t>
            </a:r>
            <a:r>
              <a:rPr lang="zh-CN" altLang="en-US" sz="1800" dirty="0">
                <a:solidFill>
                  <a:srgbClr val="FF0000"/>
                </a:solidFill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</a:rPr>
              <a:t>5 </a:t>
            </a:r>
            <a:r>
              <a:rPr lang="zh-CN" altLang="en-US" sz="1800" dirty="0">
                <a:solidFill>
                  <a:srgbClr val="FF0000"/>
                </a:solidFill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</a:rPr>
              <a:t>30</a:t>
            </a:r>
            <a:r>
              <a:rPr lang="zh-CN" altLang="en-US" sz="1800" dirty="0">
                <a:solidFill>
                  <a:srgbClr val="FF0000"/>
                </a:solidFill>
              </a:rPr>
              <a:t>（</a:t>
            </a:r>
            <a:r>
              <a:rPr lang="en-US" altLang="zh-CN" sz="1800" dirty="0">
                <a:solidFill>
                  <a:srgbClr val="FF0000"/>
                </a:solidFill>
              </a:rPr>
              <a:t>m</a:t>
            </a:r>
            <a:r>
              <a:rPr lang="en-US" altLang="zh-CN" sz="1800" baseline="30000" dirty="0">
                <a:solidFill>
                  <a:srgbClr val="FF0000"/>
                </a:solidFill>
              </a:rPr>
              <a:t>2</a:t>
            </a:r>
            <a:r>
              <a:rPr lang="zh-CN" altLang="en-US" sz="1800" dirty="0">
                <a:solidFill>
                  <a:srgbClr val="FF0000"/>
                </a:solidFill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265" y="291748"/>
            <a:ext cx="247036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二、互动新授</a:t>
            </a:r>
            <a:endParaRPr lang="zh-CN" altLang="en-US" sz="24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87241" y="820616"/>
            <a:ext cx="7450932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/>
              <a:t>右图表示的是一间房子侧面墙的形状</a:t>
            </a:r>
            <a:r>
              <a:rPr lang="zh-CN" altLang="en-US" sz="2100" dirty="0"/>
              <a:t>。它</a:t>
            </a:r>
            <a:r>
              <a:rPr lang="zh-CN" altLang="en-US" sz="2100" dirty="0"/>
              <a:t>的面积是多少平方米？</a:t>
            </a:r>
          </a:p>
        </p:txBody>
      </p:sp>
      <p:pic>
        <p:nvPicPr>
          <p:cNvPr id="4" name="Picture 11" descr="4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2344" y="1434084"/>
            <a:ext cx="1208723" cy="118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723" y="2910030"/>
            <a:ext cx="2908044" cy="11065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87241" y="1450233"/>
            <a:ext cx="6525102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485775">
              <a:lnSpc>
                <a:spcPct val="150000"/>
              </a:lnSpc>
            </a:pPr>
            <a:r>
              <a:rPr lang="zh-CN" altLang="en-US" sz="2100" dirty="0">
                <a:solidFill>
                  <a:srgbClr val="00B0F0"/>
                </a:solidFill>
              </a:rPr>
              <a:t>（</a:t>
            </a:r>
            <a:r>
              <a:rPr lang="en-US" altLang="zh-CN" sz="2100" dirty="0">
                <a:solidFill>
                  <a:srgbClr val="00B0F0"/>
                </a:solidFill>
              </a:rPr>
              <a:t>2</a:t>
            </a:r>
            <a:r>
              <a:rPr lang="zh-CN" altLang="en-US" sz="2100" dirty="0">
                <a:solidFill>
                  <a:srgbClr val="00B0F0"/>
                </a:solidFill>
              </a:rPr>
              <a:t>）把这个组合图形分成两个完全一样的梯形。先算出一个梯形的面积，再乘以</a:t>
            </a:r>
            <a:r>
              <a:rPr lang="en-US" altLang="zh-CN" sz="2100" dirty="0">
                <a:solidFill>
                  <a:srgbClr val="00B0F0"/>
                </a:solidFill>
              </a:rPr>
              <a:t>2</a:t>
            </a:r>
            <a:r>
              <a:rPr lang="zh-CN" altLang="en-US" sz="2100" dirty="0">
                <a:solidFill>
                  <a:srgbClr val="00B0F0"/>
                </a:solidFill>
              </a:rPr>
              <a:t>就可以了。</a:t>
            </a:r>
            <a:endParaRPr lang="zh-CN" altLang="en-US" sz="2100" dirty="0">
              <a:solidFill>
                <a:srgbClr val="00B0F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12709" y="2683049"/>
            <a:ext cx="4244341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rgbClr val="FF0000"/>
                </a:solidFill>
              </a:rPr>
              <a:t>梯形面积＝（</a:t>
            </a:r>
            <a:r>
              <a:rPr lang="en-US" altLang="zh-CN" sz="1800" dirty="0">
                <a:solidFill>
                  <a:srgbClr val="FF0000"/>
                </a:solidFill>
              </a:rPr>
              <a:t>5</a:t>
            </a:r>
            <a:r>
              <a:rPr lang="zh-CN" altLang="en-US" sz="1800" dirty="0">
                <a:solidFill>
                  <a:srgbClr val="FF0000"/>
                </a:solidFill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</a:rPr>
              <a:t>2</a:t>
            </a:r>
            <a:r>
              <a:rPr lang="zh-CN" altLang="en-US" sz="1800" dirty="0">
                <a:solidFill>
                  <a:srgbClr val="FF0000"/>
                </a:solidFill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</a:rPr>
              <a:t>5</a:t>
            </a:r>
            <a:r>
              <a:rPr lang="zh-CN" altLang="en-US" sz="1800" dirty="0">
                <a:solidFill>
                  <a:srgbClr val="FF0000"/>
                </a:solidFill>
              </a:rPr>
              <a:t>）</a:t>
            </a:r>
            <a:r>
              <a:rPr lang="en-US" altLang="zh-CN" sz="1800" dirty="0">
                <a:solidFill>
                  <a:srgbClr val="FF0000"/>
                </a:solidFill>
              </a:rPr>
              <a:t>×</a:t>
            </a:r>
            <a:r>
              <a:rPr lang="zh-CN" altLang="en-US" sz="1800" dirty="0">
                <a:solidFill>
                  <a:srgbClr val="FF0000"/>
                </a:solidFill>
              </a:rPr>
              <a:t>（</a:t>
            </a:r>
            <a:r>
              <a:rPr lang="en-US" altLang="zh-CN" sz="1800" dirty="0">
                <a:solidFill>
                  <a:srgbClr val="FF0000"/>
                </a:solidFill>
              </a:rPr>
              <a:t>5÷2</a:t>
            </a:r>
            <a:r>
              <a:rPr lang="zh-CN" altLang="en-US" sz="1800" dirty="0">
                <a:solidFill>
                  <a:srgbClr val="FF0000"/>
                </a:solidFill>
              </a:rPr>
              <a:t>）</a:t>
            </a:r>
            <a:r>
              <a:rPr lang="en-US" altLang="zh-CN" sz="1800" dirty="0">
                <a:solidFill>
                  <a:srgbClr val="FF0000"/>
                </a:solidFill>
              </a:rPr>
              <a:t>÷2 </a:t>
            </a:r>
          </a:p>
          <a:p>
            <a:pPr>
              <a:lnSpc>
                <a:spcPct val="120000"/>
              </a:lnSpc>
            </a:pPr>
            <a:r>
              <a:rPr lang="en-US" altLang="zh-CN" sz="1800" dirty="0">
                <a:solidFill>
                  <a:srgbClr val="FF0000"/>
                </a:solidFill>
              </a:rPr>
              <a:t>               </a:t>
            </a:r>
            <a:r>
              <a:rPr lang="zh-CN" altLang="en-US" sz="1800" dirty="0">
                <a:solidFill>
                  <a:srgbClr val="FF0000"/>
                </a:solidFill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</a:rPr>
              <a:t>12×2.5÷2</a:t>
            </a:r>
          </a:p>
          <a:p>
            <a:pPr>
              <a:lnSpc>
                <a:spcPct val="120000"/>
              </a:lnSpc>
            </a:pPr>
            <a:r>
              <a:rPr lang="en-US" altLang="zh-CN" sz="1800" dirty="0">
                <a:solidFill>
                  <a:srgbClr val="FF0000"/>
                </a:solidFill>
              </a:rPr>
              <a:t>               </a:t>
            </a:r>
            <a:r>
              <a:rPr lang="zh-CN" altLang="en-US" sz="1800" dirty="0">
                <a:solidFill>
                  <a:srgbClr val="FF0000"/>
                </a:solidFill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</a:rPr>
              <a:t>30÷2</a:t>
            </a:r>
          </a:p>
          <a:p>
            <a:pPr>
              <a:lnSpc>
                <a:spcPct val="120000"/>
              </a:lnSpc>
            </a:pPr>
            <a:r>
              <a:rPr lang="en-US" altLang="zh-CN" sz="1800" dirty="0">
                <a:solidFill>
                  <a:srgbClr val="FF0000"/>
                </a:solidFill>
              </a:rPr>
              <a:t>               </a:t>
            </a:r>
            <a:r>
              <a:rPr lang="zh-CN" altLang="en-US" sz="1800" dirty="0">
                <a:solidFill>
                  <a:srgbClr val="FF0000"/>
                </a:solidFill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</a:rPr>
              <a:t>15</a:t>
            </a:r>
            <a:r>
              <a:rPr lang="zh-CN" altLang="en-US" sz="1800" dirty="0">
                <a:solidFill>
                  <a:srgbClr val="FF0000"/>
                </a:solidFill>
              </a:rPr>
              <a:t>（</a:t>
            </a:r>
            <a:r>
              <a:rPr lang="en-US" altLang="zh-CN" sz="1800" dirty="0">
                <a:solidFill>
                  <a:srgbClr val="FF0000"/>
                </a:solidFill>
              </a:rPr>
              <a:t>m</a:t>
            </a:r>
            <a:r>
              <a:rPr lang="en-US" altLang="zh-CN" sz="1800" baseline="30000" dirty="0">
                <a:solidFill>
                  <a:srgbClr val="FF0000"/>
                </a:solidFill>
              </a:rPr>
              <a:t>2</a:t>
            </a:r>
            <a:r>
              <a:rPr lang="zh-CN" altLang="en-US" sz="1800" dirty="0">
                <a:solidFill>
                  <a:srgbClr val="FF0000"/>
                </a:solidFill>
              </a:rPr>
              <a:t>）</a:t>
            </a:r>
          </a:p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rgbClr val="FF0000"/>
                </a:solidFill>
              </a:rPr>
              <a:t>房子侧面面积＝</a:t>
            </a:r>
            <a:r>
              <a:rPr lang="en-US" altLang="zh-CN" sz="1800" dirty="0">
                <a:solidFill>
                  <a:srgbClr val="FF0000"/>
                </a:solidFill>
              </a:rPr>
              <a:t>15×2</a:t>
            </a:r>
            <a:r>
              <a:rPr lang="zh-CN" altLang="en-US" sz="1800" dirty="0">
                <a:solidFill>
                  <a:srgbClr val="FF0000"/>
                </a:solidFill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</a:rPr>
              <a:t>30</a:t>
            </a:r>
            <a:r>
              <a:rPr lang="zh-CN" altLang="en-US" sz="1800" dirty="0">
                <a:solidFill>
                  <a:srgbClr val="FF0000"/>
                </a:solidFill>
              </a:rPr>
              <a:t>（</a:t>
            </a:r>
            <a:r>
              <a:rPr lang="en-US" altLang="zh-CN" sz="1800" dirty="0">
                <a:solidFill>
                  <a:srgbClr val="FF0000"/>
                </a:solidFill>
              </a:rPr>
              <a:t>m</a:t>
            </a:r>
            <a:r>
              <a:rPr lang="en-US" altLang="zh-CN" sz="1800" baseline="30000" dirty="0">
                <a:solidFill>
                  <a:srgbClr val="FF0000"/>
                </a:solidFill>
              </a:rPr>
              <a:t>2</a:t>
            </a:r>
            <a:r>
              <a:rPr lang="zh-CN" altLang="en-US" sz="1800" dirty="0">
                <a:solidFill>
                  <a:srgbClr val="FF0000"/>
                </a:solidFill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264" y="291748"/>
            <a:ext cx="233320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三、巩固练习</a:t>
            </a:r>
            <a:endParaRPr lang="zh-CN" altLang="en-US" sz="24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6953" y="836757"/>
            <a:ext cx="8370094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/>
              <a:t>1.</a:t>
            </a:r>
            <a:r>
              <a:rPr lang="zh-CN" altLang="en-US" sz="2100" dirty="0"/>
              <a:t>科技</a:t>
            </a:r>
            <a:r>
              <a:rPr lang="zh-CN" altLang="en-US" sz="2100" dirty="0"/>
              <a:t>小组制作飞机模型，机翼的平面图是由两</a:t>
            </a:r>
            <a:r>
              <a:rPr lang="zh-CN" altLang="en-US" sz="2100" dirty="0"/>
              <a:t>个完全</a:t>
            </a:r>
            <a:r>
              <a:rPr lang="zh-CN" altLang="en-US" sz="2100" dirty="0"/>
              <a:t>相同的梯形组成的（如下图）。机翼的面积是</a:t>
            </a:r>
            <a:r>
              <a:rPr lang="zh-CN" altLang="en-US" sz="2100" dirty="0"/>
              <a:t>多少</a:t>
            </a:r>
            <a:r>
              <a:rPr lang="zh-CN" altLang="en-US" sz="2100" dirty="0"/>
              <a:t>？</a:t>
            </a:r>
          </a:p>
        </p:txBody>
      </p:sp>
      <p:pic>
        <p:nvPicPr>
          <p:cNvPr id="4" name="图片 -2147482623" descr="未标题-4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7558" y="1667829"/>
            <a:ext cx="3430190" cy="983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285877" y="2018758"/>
            <a:ext cx="3286125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</a:rPr>
              <a:t>（</a:t>
            </a:r>
            <a:r>
              <a:rPr lang="en-US" altLang="zh-CN" sz="1800" dirty="0">
                <a:solidFill>
                  <a:srgbClr val="FF0000"/>
                </a:solidFill>
              </a:rPr>
              <a:t>100</a:t>
            </a:r>
            <a:r>
              <a:rPr lang="zh-CN" altLang="en-US" sz="1800" dirty="0">
                <a:solidFill>
                  <a:srgbClr val="FF0000"/>
                </a:solidFill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</a:rPr>
              <a:t>48</a:t>
            </a:r>
            <a:r>
              <a:rPr lang="zh-CN" altLang="en-US" sz="1800" dirty="0">
                <a:solidFill>
                  <a:srgbClr val="FF0000"/>
                </a:solidFill>
              </a:rPr>
              <a:t>）</a:t>
            </a:r>
            <a:r>
              <a:rPr lang="en-US" altLang="zh-CN" sz="1800" dirty="0">
                <a:solidFill>
                  <a:srgbClr val="FF0000"/>
                </a:solidFill>
              </a:rPr>
              <a:t>×250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</a:rPr>
              <a:t>148×250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</a:rPr>
              <a:t>37000</a:t>
            </a:r>
            <a:r>
              <a:rPr lang="zh-CN" altLang="en-US" sz="1800" dirty="0">
                <a:solidFill>
                  <a:srgbClr val="FF0000"/>
                </a:solidFill>
              </a:rPr>
              <a:t>（</a:t>
            </a:r>
            <a:r>
              <a:rPr lang="en-US" altLang="zh-CN" sz="1800" dirty="0">
                <a:solidFill>
                  <a:srgbClr val="FF0000"/>
                </a:solidFill>
              </a:rPr>
              <a:t>mm</a:t>
            </a:r>
            <a:r>
              <a:rPr lang="en-US" altLang="zh-CN" sz="1800" baseline="30000" dirty="0">
                <a:solidFill>
                  <a:srgbClr val="FF0000"/>
                </a:solidFill>
              </a:rPr>
              <a:t>2</a:t>
            </a:r>
            <a:r>
              <a:rPr lang="zh-CN" altLang="en-US" sz="1800" dirty="0">
                <a:solidFill>
                  <a:srgbClr val="FF0000"/>
                </a:solidFill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</a:rPr>
              <a:t>答：机翼的面积是</a:t>
            </a:r>
            <a:r>
              <a:rPr lang="en-US" altLang="zh-CN" sz="1800" dirty="0">
                <a:solidFill>
                  <a:srgbClr val="FF0000"/>
                </a:solidFill>
              </a:rPr>
              <a:t>37000mm</a:t>
            </a:r>
            <a:r>
              <a:rPr lang="en-US" altLang="zh-CN" sz="1800" baseline="30000" dirty="0">
                <a:solidFill>
                  <a:srgbClr val="FF0000"/>
                </a:solidFill>
              </a:rPr>
              <a:t>2</a:t>
            </a:r>
            <a:r>
              <a:rPr lang="zh-CN" altLang="en-US" sz="1800" dirty="0">
                <a:solidFill>
                  <a:srgbClr val="FF0000"/>
                </a:solidFill>
              </a:rPr>
              <a:t>。</a:t>
            </a:r>
            <a:endParaRPr lang="en-US" altLang="zh-CN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264" y="291748"/>
            <a:ext cx="233320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三、巩固练习</a:t>
            </a:r>
            <a:endParaRPr lang="zh-CN" altLang="en-US" sz="24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6956" y="824582"/>
            <a:ext cx="8370093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/>
              <a:t>2.</a:t>
            </a:r>
            <a:r>
              <a:rPr lang="zh-CN" altLang="en-US" sz="2100" dirty="0"/>
              <a:t>在</a:t>
            </a:r>
            <a:r>
              <a:rPr lang="zh-CN" altLang="en-US" sz="2100" dirty="0"/>
              <a:t>一块梯形的地中间有一个长方形的游泳池，其余的地方是草地。</a:t>
            </a:r>
            <a:r>
              <a:rPr lang="zh-CN" altLang="en-US" sz="2100" dirty="0"/>
              <a:t>草</a:t>
            </a:r>
            <a:endParaRPr lang="en-US" altLang="zh-CN" sz="2100" dirty="0"/>
          </a:p>
          <a:p>
            <a:pPr>
              <a:lnSpc>
                <a:spcPct val="150000"/>
              </a:lnSpc>
            </a:pPr>
            <a:r>
              <a:rPr lang="en-US" altLang="zh-CN" sz="2100" dirty="0"/>
              <a:t>   </a:t>
            </a:r>
            <a:r>
              <a:rPr lang="zh-CN" altLang="en-US" sz="2100" dirty="0"/>
              <a:t>地</a:t>
            </a:r>
            <a:r>
              <a:rPr lang="zh-CN" altLang="en-US" sz="2100" dirty="0"/>
              <a:t>的面积是多少平方米？</a:t>
            </a:r>
          </a:p>
        </p:txBody>
      </p:sp>
      <p:pic>
        <p:nvPicPr>
          <p:cNvPr id="4" name="图片 3" descr="4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8809" y="1803321"/>
            <a:ext cx="3334940" cy="1416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253550" y="1863328"/>
            <a:ext cx="3301960" cy="20636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800" dirty="0">
                <a:solidFill>
                  <a:srgbClr val="FF0000"/>
                </a:solidFill>
              </a:rPr>
              <a:t> </a:t>
            </a:r>
            <a:r>
              <a:rPr lang="zh-CN" altLang="en-US" sz="1800" dirty="0">
                <a:solidFill>
                  <a:srgbClr val="FF0000"/>
                </a:solidFill>
              </a:rPr>
              <a:t>（</a:t>
            </a:r>
            <a:r>
              <a:rPr lang="en-US" altLang="zh-CN" sz="1800" dirty="0">
                <a:solidFill>
                  <a:srgbClr val="FF0000"/>
                </a:solidFill>
              </a:rPr>
              <a:t>70</a:t>
            </a:r>
            <a:r>
              <a:rPr lang="zh-CN" altLang="en-US" sz="1800" dirty="0">
                <a:solidFill>
                  <a:srgbClr val="FF0000"/>
                </a:solidFill>
              </a:rPr>
              <a:t>＋</a:t>
            </a:r>
            <a:r>
              <a:rPr lang="en-US" altLang="zh-CN" sz="1800" dirty="0">
                <a:solidFill>
                  <a:srgbClr val="FF0000"/>
                </a:solidFill>
              </a:rPr>
              <a:t>40</a:t>
            </a:r>
            <a:r>
              <a:rPr lang="zh-CN" altLang="en-US" sz="1800" dirty="0">
                <a:solidFill>
                  <a:srgbClr val="FF0000"/>
                </a:solidFill>
              </a:rPr>
              <a:t>）</a:t>
            </a:r>
            <a:r>
              <a:rPr lang="en-US" altLang="zh-CN" sz="1800" dirty="0">
                <a:solidFill>
                  <a:srgbClr val="FF0000"/>
                </a:solidFill>
              </a:rPr>
              <a:t>×30÷2</a:t>
            </a:r>
            <a:r>
              <a:rPr lang="zh-CN" altLang="en-US" sz="1800" dirty="0">
                <a:solidFill>
                  <a:srgbClr val="FF0000"/>
                </a:solidFill>
              </a:rPr>
              <a:t>－</a:t>
            </a:r>
            <a:r>
              <a:rPr lang="en-US" altLang="zh-CN" sz="1800" dirty="0">
                <a:solidFill>
                  <a:srgbClr val="FF0000"/>
                </a:solidFill>
              </a:rPr>
              <a:t>30×15</a:t>
            </a:r>
          </a:p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rgbClr val="FF0000"/>
                </a:solidFill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</a:rPr>
              <a:t>110×30÷2</a:t>
            </a:r>
            <a:r>
              <a:rPr lang="zh-CN" altLang="en-US" sz="1800" dirty="0">
                <a:solidFill>
                  <a:srgbClr val="FF0000"/>
                </a:solidFill>
              </a:rPr>
              <a:t>－</a:t>
            </a:r>
            <a:r>
              <a:rPr lang="en-US" altLang="zh-CN" sz="1800" dirty="0">
                <a:solidFill>
                  <a:srgbClr val="FF0000"/>
                </a:solidFill>
              </a:rPr>
              <a:t>450</a:t>
            </a:r>
          </a:p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rgbClr val="FF0000"/>
                </a:solidFill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</a:rPr>
              <a:t>3300÷2</a:t>
            </a:r>
            <a:r>
              <a:rPr lang="zh-CN" altLang="en-US" sz="1800" dirty="0">
                <a:solidFill>
                  <a:srgbClr val="FF0000"/>
                </a:solidFill>
              </a:rPr>
              <a:t>－</a:t>
            </a:r>
            <a:r>
              <a:rPr lang="en-US" altLang="zh-CN" sz="1800" dirty="0">
                <a:solidFill>
                  <a:srgbClr val="FF0000"/>
                </a:solidFill>
              </a:rPr>
              <a:t>450</a:t>
            </a:r>
          </a:p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rgbClr val="FF0000"/>
                </a:solidFill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</a:rPr>
              <a:t>1650</a:t>
            </a:r>
            <a:r>
              <a:rPr lang="zh-CN" altLang="en-US" sz="1800" dirty="0">
                <a:solidFill>
                  <a:srgbClr val="FF0000"/>
                </a:solidFill>
              </a:rPr>
              <a:t>－</a:t>
            </a:r>
            <a:r>
              <a:rPr lang="en-US" altLang="zh-CN" sz="1800" dirty="0">
                <a:solidFill>
                  <a:srgbClr val="FF0000"/>
                </a:solidFill>
              </a:rPr>
              <a:t>450</a:t>
            </a:r>
          </a:p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rgbClr val="FF0000"/>
                </a:solidFill>
              </a:rPr>
              <a:t>＝</a:t>
            </a:r>
            <a:r>
              <a:rPr lang="en-US" altLang="zh-CN" sz="1800" dirty="0">
                <a:solidFill>
                  <a:srgbClr val="FF0000"/>
                </a:solidFill>
              </a:rPr>
              <a:t>1200</a:t>
            </a:r>
            <a:r>
              <a:rPr lang="zh-CN" altLang="en-US" sz="1800" dirty="0">
                <a:solidFill>
                  <a:srgbClr val="FF0000"/>
                </a:solidFill>
              </a:rPr>
              <a:t>（</a:t>
            </a:r>
            <a:r>
              <a:rPr lang="en-US" altLang="zh-CN" sz="1800" dirty="0">
                <a:solidFill>
                  <a:srgbClr val="FF0000"/>
                </a:solidFill>
              </a:rPr>
              <a:t>m</a:t>
            </a:r>
            <a:r>
              <a:rPr lang="en-US" altLang="zh-CN" sz="1800" baseline="30000" dirty="0">
                <a:solidFill>
                  <a:srgbClr val="FF0000"/>
                </a:solidFill>
              </a:rPr>
              <a:t>2</a:t>
            </a:r>
            <a:r>
              <a:rPr lang="zh-CN" altLang="en-US" sz="1800" dirty="0">
                <a:solidFill>
                  <a:srgbClr val="FF0000"/>
                </a:solidFill>
              </a:rPr>
              <a:t>）</a:t>
            </a:r>
            <a:endParaRPr lang="en-US" altLang="zh-CN" sz="1800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rgbClr val="FF0000"/>
                </a:solidFill>
              </a:rPr>
              <a:t>答：草地的面积时</a:t>
            </a:r>
            <a:r>
              <a:rPr lang="en-US" altLang="zh-CN" sz="1800" dirty="0">
                <a:solidFill>
                  <a:srgbClr val="FF0000"/>
                </a:solidFill>
              </a:rPr>
              <a:t>1200</a:t>
            </a:r>
            <a:r>
              <a:rPr lang="en-US" altLang="zh-CN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m</a:t>
            </a:r>
            <a:r>
              <a:rPr lang="en-US" altLang="zh-CN" sz="1800" baseline="30000" dirty="0">
                <a:solidFill>
                  <a:srgbClr val="FF0000"/>
                </a:solidFill>
              </a:rPr>
              <a:t>2</a:t>
            </a:r>
            <a:r>
              <a:rPr lang="zh-CN" altLang="en-US" sz="1800" baseline="30000" dirty="0">
                <a:solidFill>
                  <a:srgbClr val="FF0000"/>
                </a:solidFill>
              </a:rPr>
              <a:t> </a:t>
            </a:r>
            <a:r>
              <a:rPr lang="zh-CN" altLang="en-US" sz="1800" dirty="0">
                <a:solidFill>
                  <a:srgbClr val="FF0000"/>
                </a:solidFill>
              </a:rPr>
              <a:t> 。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4262" y="291748"/>
            <a:ext cx="2478938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四、课堂小结</a:t>
            </a:r>
            <a:endParaRPr lang="zh-CN" altLang="en-US" sz="24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6954" y="1152130"/>
            <a:ext cx="8370094" cy="2977738"/>
          </a:xfrm>
          <a:prstGeom prst="rect">
            <a:avLst/>
          </a:prstGeom>
          <a:noFill/>
          <a:ln w="28575">
            <a:solidFill>
              <a:srgbClr val="EC6333"/>
            </a:solidFill>
            <a:prstDash val="lgDashDotDot"/>
          </a:ln>
        </p:spPr>
        <p:txBody>
          <a:bodyPr wrap="square" lIns="68580" tIns="34290" rIns="68580" bIns="34290" rtlCol="0">
            <a:spAutoFit/>
          </a:bodyPr>
          <a:lstStyle/>
          <a:p>
            <a:pPr indent="540068"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1.</a:t>
            </a:r>
            <a:r>
              <a:rPr lang="zh-CN" altLang="en-US" sz="2100" dirty="0">
                <a:latin typeface="+mn-ea"/>
              </a:rPr>
              <a:t>由两个或两个以上的简单图形组成的大的不规则图形叫组合图形。</a:t>
            </a:r>
            <a:endParaRPr lang="en-US" altLang="zh-CN" sz="2100" dirty="0">
              <a:latin typeface="+mn-ea"/>
            </a:endParaRPr>
          </a:p>
          <a:p>
            <a:pPr indent="540068"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2.</a:t>
            </a:r>
            <a:r>
              <a:rPr lang="zh-CN" altLang="en-US" sz="2100" dirty="0">
                <a:latin typeface="+mn-ea"/>
              </a:rPr>
              <a:t>求组合图形的面积时，可以把它分割成我们学过的简单图形，计算出简单图形的面积后相加。</a:t>
            </a:r>
            <a:endParaRPr lang="en-US" altLang="zh-CN" sz="2100" dirty="0">
              <a:latin typeface="+mn-ea"/>
            </a:endParaRPr>
          </a:p>
          <a:p>
            <a:pPr indent="540068"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3.</a:t>
            </a:r>
            <a:r>
              <a:rPr lang="zh-CN" altLang="en-US" sz="2100" dirty="0">
                <a:latin typeface="+mn-ea"/>
              </a:rPr>
              <a:t>计算组合图形的面积时，不只是能用加法计算，有时也可以用一个图形面积减去另一个图形的面积。</a:t>
            </a:r>
            <a:endParaRPr lang="zh-CN" altLang="en-US" sz="2100" dirty="0">
              <a:latin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99012" y="126109"/>
            <a:ext cx="1558036" cy="1208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71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10" y="2323011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1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333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563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1036</Words>
  <Application>Microsoft Office PowerPoint</Application>
  <PresentationFormat>全屏显示(16:9)</PresentationFormat>
  <Paragraphs>74</Paragraphs>
  <Slides>9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</cp:revision>
  <dcterms:created xsi:type="dcterms:W3CDTF">2019-12-22T02:35:42Z</dcterms:created>
  <dcterms:modified xsi:type="dcterms:W3CDTF">2020-05-24T07:39:49Z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