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2"/>
  </p:sldMasterIdLst>
  <p:sldIdLst>
    <p:sldId id="307" r:id="rId3"/>
    <p:sldId id="264" r:id="rId4"/>
    <p:sldId id="308" r:id="rId5"/>
    <p:sldId id="309" r:id="rId6"/>
    <p:sldId id="310" r:id="rId7"/>
    <p:sldId id="311" r:id="rId8"/>
    <p:sldId id="312" r:id="rId9"/>
    <p:sldId id="306" r:id="rId10"/>
    <p:sldId id="313" r:id="rId11"/>
    <p:sldId id="314" r:id="rId12"/>
    <p:sldId id="315" r:id="rId13"/>
    <p:sldId id="316" r:id="rId14"/>
    <p:sldId id="317" r:id="rId15"/>
    <p:sldId id="318" r:id="rId16"/>
    <p:sldId id="260" r:id="rId17"/>
    <p:sldId id="319" r:id="rId18"/>
    <p:sldId id="320" r:id="rId19"/>
    <p:sldId id="321" r:id="rId20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00A1E9"/>
    <a:srgbClr val="FFF100"/>
    <a:srgbClr val="17B7FF"/>
    <a:srgbClr val="02B0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240" autoAdjust="0"/>
    <p:restoredTop sz="94333" autoAdjust="0"/>
  </p:normalViewPr>
  <p:slideViewPr>
    <p:cSldViewPr snapToGrid="0">
      <p:cViewPr>
        <p:scale>
          <a:sx n="100" d="100"/>
          <a:sy n="100" d="100"/>
        </p:scale>
        <p:origin x="-198" y="-804"/>
      </p:cViewPr>
      <p:guideLst>
        <p:guide orient="horz" pos="161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1790700"/>
            <a:ext cx="9144000" cy="1381125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1790700"/>
            <a:ext cx="9144000" cy="1381125"/>
          </a:xfrm>
          <a:prstGeom prst="rect">
            <a:avLst/>
          </a:prstGeom>
        </p:spPr>
        <p:txBody>
          <a:bodyPr lIns="68580" tIns="34290" rIns="68580" bIns="34290" anchor="ctr"/>
          <a:lstStyle>
            <a:lvl1pPr algn="ctr">
              <a:defRPr sz="33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  <a:prstGeom prst="rect">
            <a:avLst/>
          </a:prstGeom>
        </p:spPr>
        <p:txBody>
          <a:bodyPr vert="eaVert" lIns="68580" tIns="34290" rIns="68580" bIns="3429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0" y="273844"/>
            <a:ext cx="5800725" cy="4358879"/>
          </a:xfrm>
          <a:prstGeom prst="rect">
            <a:avLst/>
          </a:prstGeom>
        </p:spPr>
        <p:txBody>
          <a:bodyPr vert="eaVert" lIns="68580" tIns="34290" rIns="68580" bIns="3429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FD3B61F3-DABD-4D26-8DF9-C03C8A069B9B}" type="datetimeFigureOut">
              <a:rPr lang="zh-CN" altLang="en-US" smtClean="0"/>
              <a:t>2020/4/20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33851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95090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70979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81788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79500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781083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13596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643020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45526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772267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18023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>
            <a:hlinkClick r:id="rId2" action="ppaction://hlinksldjump" tooltip="点击进入"/>
          </p:cNvPr>
          <p:cNvSpPr/>
          <p:nvPr userDrawn="1"/>
        </p:nvSpPr>
        <p:spPr>
          <a:xfrm>
            <a:off x="2131471" y="352409"/>
            <a:ext cx="1417272" cy="323433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夯实基础巩固知识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同侧圆角矩形 7">
            <a:hlinkClick r:id="" action="ppaction://noaction"/>
          </p:cNvPr>
          <p:cNvSpPr/>
          <p:nvPr userDrawn="1"/>
        </p:nvSpPr>
        <p:spPr>
          <a:xfrm>
            <a:off x="4233767" y="352408"/>
            <a:ext cx="1448576" cy="323433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阅读探究拓展延伸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同侧圆角矩形 9">
            <a:hlinkClick r:id="rId2" action="ppaction://hlinksldjump" tooltip="点击进入"/>
          </p:cNvPr>
          <p:cNvSpPr/>
          <p:nvPr userDrawn="1"/>
        </p:nvSpPr>
        <p:spPr>
          <a:xfrm>
            <a:off x="6259666" y="352408"/>
            <a:ext cx="1447420" cy="323433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写作借鉴提升能力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</p:spPr>
        <p:txBody>
          <a:bodyPr lIns="68580" tIns="34290" rIns="68580" bIns="34290"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</p:spPr>
        <p:txBody>
          <a:bodyPr lIns="68580" tIns="34290" rIns="68580" bIns="34290"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FD3B61F3-DABD-4D26-8DF9-C03C8A069B9B}" type="datetimeFigureOut">
              <a:rPr lang="zh-CN" altLang="en-US" smtClean="0"/>
              <a:t>2020/4/20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</p:spPr>
        <p:txBody>
          <a:bodyPr lIns="68580" tIns="34290" rIns="68580" bIns="34290"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</p:spPr>
        <p:txBody>
          <a:bodyPr lIns="68580" tIns="34290" rIns="68580" bIns="34290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</p:spPr>
        <p:txBody>
          <a:bodyPr lIns="68580" tIns="34290" rIns="68580" bIns="34290"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FD3B61F3-DABD-4D26-8DF9-C03C8A069B9B}" type="datetimeFigureOut">
              <a:rPr lang="zh-CN" altLang="en-US" smtClean="0"/>
              <a:t>2020/4/20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49058" y="0"/>
            <a:ext cx="6829425" cy="350535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0" y="1352551"/>
            <a:ext cx="7886700" cy="3280172"/>
          </a:xfrm>
          <a:prstGeom prst="rect">
            <a:avLst/>
          </a:prstGeom>
        </p:spPr>
        <p:txBody>
          <a:bodyPr vert="eaVert" lIns="68580" tIns="34290" rIns="68580" bIns="3429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FD3B61F3-DABD-4D26-8DF9-C03C8A069B9B}" type="datetimeFigureOut">
              <a:rPr lang="zh-CN" altLang="en-US" smtClean="0"/>
              <a:t>2020/4/20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" Target="../slides/slide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" Target="../slides/slide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15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849058" y="350535"/>
            <a:ext cx="6272543" cy="331005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400"/>
          </a:p>
        </p:txBody>
      </p:sp>
      <p:sp>
        <p:nvSpPr>
          <p:cNvPr id="8" name="矩形 7"/>
          <p:cNvSpPr/>
          <p:nvPr/>
        </p:nvSpPr>
        <p:spPr>
          <a:xfrm>
            <a:off x="0" y="5053785"/>
            <a:ext cx="9157036" cy="96190"/>
          </a:xfrm>
          <a:prstGeom prst="rect">
            <a:avLst/>
          </a:prstGeom>
          <a:solidFill>
            <a:srgbClr val="02B0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400" dirty="0"/>
          </a:p>
        </p:txBody>
      </p:sp>
      <p:sp>
        <p:nvSpPr>
          <p:cNvPr id="9" name="矩形 8"/>
          <p:cNvSpPr/>
          <p:nvPr/>
        </p:nvSpPr>
        <p:spPr>
          <a:xfrm>
            <a:off x="8172400" y="350535"/>
            <a:ext cx="971600" cy="331005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400">
              <a:solidFill>
                <a:srgbClr val="FFC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" y="0"/>
            <a:ext cx="1817694" cy="6815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第三单元</a:t>
            </a:r>
          </a:p>
        </p:txBody>
      </p:sp>
      <p:sp>
        <p:nvSpPr>
          <p:cNvPr id="12" name="同侧圆角矩形 11">
            <a:hlinkClick r:id="rId12" action="ppaction://hlinksldjump" tooltip="点击进入"/>
          </p:cNvPr>
          <p:cNvSpPr/>
          <p:nvPr/>
        </p:nvSpPr>
        <p:spPr>
          <a:xfrm>
            <a:off x="2124980" y="364298"/>
            <a:ext cx="1396889" cy="29403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夯实基础巩固知识</a:t>
            </a:r>
          </a:p>
        </p:txBody>
      </p:sp>
      <p:sp>
        <p:nvSpPr>
          <p:cNvPr id="13" name="灯片编号占位符 3"/>
          <p:cNvSpPr txBox="1"/>
          <p:nvPr/>
        </p:nvSpPr>
        <p:spPr>
          <a:xfrm>
            <a:off x="8226106" y="368538"/>
            <a:ext cx="917895" cy="300755"/>
          </a:xfrm>
          <a:prstGeom prst="rect">
            <a:avLst/>
          </a:prstGeom>
        </p:spPr>
        <p:txBody>
          <a:bodyPr lIns="68580" tIns="34290" rIns="68580" bIns="3429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C000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fld id="{4BF17FCF-D4DA-449D-A468-DDB7E43619E6}" type="slidenum"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‹#›</a:t>
            </a:fld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8" name="同侧圆角矩形 17">
            <a:hlinkClick r:id="rId13" action="ppaction://hlinksldjump" tooltip="点击进入"/>
          </p:cNvPr>
          <p:cNvSpPr/>
          <p:nvPr/>
        </p:nvSpPr>
        <p:spPr>
          <a:xfrm>
            <a:off x="4231894" y="364298"/>
            <a:ext cx="1396889" cy="29403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阅读探究拓展延伸</a:t>
            </a:r>
          </a:p>
        </p:txBody>
      </p:sp>
      <p:sp>
        <p:nvSpPr>
          <p:cNvPr id="19" name="同侧圆角矩形 18">
            <a:hlinkClick r:id="rId14" action="ppaction://hlinksldjump" tooltip="点击进入"/>
          </p:cNvPr>
          <p:cNvSpPr/>
          <p:nvPr/>
        </p:nvSpPr>
        <p:spPr>
          <a:xfrm>
            <a:off x="6256921" y="364298"/>
            <a:ext cx="1396889" cy="29403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写作借鉴提升能力</a:t>
            </a:r>
          </a:p>
        </p:txBody>
      </p:sp>
      <p:sp>
        <p:nvSpPr>
          <p:cNvPr id="21" name="标题 1"/>
          <p:cNvSpPr txBox="1"/>
          <p:nvPr/>
        </p:nvSpPr>
        <p:spPr>
          <a:xfrm>
            <a:off x="2039558" y="0"/>
            <a:ext cx="6829425" cy="350535"/>
          </a:xfrm>
          <a:prstGeom prst="rect">
            <a:avLst/>
          </a:prstGeom>
        </p:spPr>
        <p:txBody>
          <a:bodyPr lIns="68580" tIns="34290" rIns="68580" bIns="34290" anchor="b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zh-CN" sz="2000" b="1" i="0" kern="120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500" b="1" i="0" kern="1200" dirty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12</a:t>
            </a:r>
            <a:r>
              <a:rPr lang="en-US" altLang="zh-CN" sz="1500" b="1" i="0" kern="1200" baseline="30000" dirty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*</a:t>
            </a:r>
            <a:r>
              <a:rPr lang="zh-CN" altLang="zh-CN" sz="1500" b="1" i="0" kern="1200" dirty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　与朱元思书吴均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lang="zh-CN" altLang="zh-CN" sz="1500" b="1" i="0" kern="1200" smtClean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2020/4/20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76927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4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4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5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5.em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jianli/" TargetMode="External"/><Relationship Id="rId17" Type="http://schemas.openxmlformats.org/officeDocument/2006/relationships/hyperlink" Target="http://www.1ppt.com/ziti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shouchaobao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3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3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sz="4400" dirty="0"/>
              <a:t>12</a:t>
            </a:r>
            <a:r>
              <a:rPr lang="en-US" altLang="zh-CN" sz="4400" baseline="30000" dirty="0"/>
              <a:t>*</a:t>
            </a:r>
            <a:r>
              <a:rPr lang="zh-CN" altLang="zh-CN" sz="4400" dirty="0"/>
              <a:t>　与朱元思</a:t>
            </a:r>
            <a:r>
              <a:rPr lang="zh-CN" altLang="zh-CN" sz="4400" dirty="0" smtClean="0"/>
              <a:t>书</a:t>
            </a:r>
            <a:endParaRPr lang="zh-CN" altLang="zh-CN" sz="4400" dirty="0"/>
          </a:p>
        </p:txBody>
      </p:sp>
      <p:sp>
        <p:nvSpPr>
          <p:cNvPr id="3" name="矩形 2"/>
          <p:cNvSpPr/>
          <p:nvPr/>
        </p:nvSpPr>
        <p:spPr>
          <a:xfrm>
            <a:off x="0" y="4182720"/>
            <a:ext cx="9144000" cy="4072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0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85750" y="1455839"/>
            <a:ext cx="8572500" cy="1324978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  <a:tabLst>
                <a:tab pos="772001" algn="l"/>
                <a:tab pos="1387793" algn="l"/>
                <a:tab pos="1903571" algn="l"/>
                <a:tab pos="2416493" algn="l"/>
              </a:tabLst>
            </a:pP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作者描绘富春江山水的奇丽多姿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极有层次。第一段总写山水之美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概括为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奇山异水　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天下独绝　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八个字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第二段承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异水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二字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抓住</a:t>
            </a:r>
            <a:r>
              <a:rPr lang="zh-CN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清　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zh-CN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急　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的特点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具体生动地描绘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第三段承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奇山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二字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多层次、多角度地展示富春江两岸群山之美。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772001" algn="l"/>
                <a:tab pos="1387793" algn="l"/>
                <a:tab pos="1903571" algn="l"/>
                <a:tab pos="2416493" algn="l"/>
              </a:tabLst>
            </a:pP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说说你对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鸢飞戾天者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望峰息心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经纶世务者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窥谷忘反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一句的理解。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85750" y="3180746"/>
            <a:ext cx="8572500" cy="1011046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  <a:tabLst>
                <a:tab pos="772001" algn="l"/>
                <a:tab pos="1387793" algn="l"/>
                <a:tab pos="1903571" algn="l"/>
                <a:tab pos="2416493" algn="l"/>
              </a:tabLst>
            </a:pPr>
            <a:r>
              <a:rPr lang="zh-CN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这一句主要写人们在奇景中得出的感受。这儿是一个美好、和谐的世界</a:t>
            </a:r>
            <a:r>
              <a:rPr lang="en-US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那些只顾追求个人名利的人</a:t>
            </a:r>
            <a:r>
              <a:rPr lang="en-US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那些被世俗事务忙得晕头转向的人</a:t>
            </a:r>
            <a:r>
              <a:rPr lang="en-US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到这里来看看这雄奇的景象</a:t>
            </a:r>
            <a:r>
              <a:rPr lang="en-US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也会被它吸引。作者意在劝友人放下争夺名利之心</a:t>
            </a:r>
            <a:r>
              <a:rPr lang="en-US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忘情于天地大美之中。</a:t>
            </a:r>
            <a:r>
              <a:rPr lang="en-US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言之有理即可</a:t>
            </a:r>
            <a:r>
              <a:rPr lang="en-US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377380" y="1517975"/>
            <a:ext cx="1034521" cy="2476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000"/>
          </a:p>
        </p:txBody>
      </p:sp>
      <p:cxnSp>
        <p:nvCxnSpPr>
          <p:cNvPr id="5" name="直接连接符 4"/>
          <p:cNvCxnSpPr/>
          <p:nvPr/>
        </p:nvCxnSpPr>
        <p:spPr>
          <a:xfrm>
            <a:off x="7377381" y="1765658"/>
            <a:ext cx="103452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363121" y="1839172"/>
            <a:ext cx="1034521" cy="2476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000"/>
          </a:p>
        </p:txBody>
      </p:sp>
      <p:cxnSp>
        <p:nvCxnSpPr>
          <p:cNvPr id="8" name="直接连接符 7"/>
          <p:cNvCxnSpPr/>
          <p:nvPr/>
        </p:nvCxnSpPr>
        <p:spPr>
          <a:xfrm>
            <a:off x="363122" y="2086856"/>
            <a:ext cx="103452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4610685" y="1839172"/>
            <a:ext cx="441665" cy="2476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000"/>
          </a:p>
        </p:txBody>
      </p:sp>
      <p:cxnSp>
        <p:nvCxnSpPr>
          <p:cNvPr id="10" name="直接连接符 9"/>
          <p:cNvCxnSpPr/>
          <p:nvPr/>
        </p:nvCxnSpPr>
        <p:spPr>
          <a:xfrm>
            <a:off x="4610685" y="2086856"/>
            <a:ext cx="44166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5426701" y="1839172"/>
            <a:ext cx="441665" cy="2476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000"/>
          </a:p>
        </p:txBody>
      </p:sp>
      <p:cxnSp>
        <p:nvCxnSpPr>
          <p:cNvPr id="13" name="直接连接符 12"/>
          <p:cNvCxnSpPr/>
          <p:nvPr/>
        </p:nvCxnSpPr>
        <p:spPr>
          <a:xfrm>
            <a:off x="5426701" y="2086856"/>
            <a:ext cx="44166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7" grpId="0" animBg="1"/>
      <p:bldP spid="9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85750" y="912331"/>
            <a:ext cx="8572500" cy="4150367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  <a:tabLst>
                <a:tab pos="772001" algn="l"/>
                <a:tab pos="1387793" algn="l"/>
                <a:tab pos="1903571" algn="l"/>
                <a:tab pos="2416493" algn="l"/>
              </a:tabLst>
            </a:pPr>
            <a:r>
              <a:rPr lang="zh-CN" altLang="zh-CN" sz="17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拓展阅读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772001" algn="l"/>
                <a:tab pos="1387793" algn="l"/>
                <a:tab pos="1903571" algn="l"/>
                <a:tab pos="2416493" algn="l"/>
              </a:tabLst>
            </a:pP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阅读下面的文言文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回答问题。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15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00025">
              <a:lnSpc>
                <a:spcPct val="120000"/>
              </a:lnSpc>
              <a:tabLst>
                <a:tab pos="772001" algn="l"/>
                <a:tab pos="1387793" algn="l"/>
                <a:tab pos="1903571" algn="l"/>
                <a:tab pos="2416493" algn="l"/>
              </a:tabLst>
            </a:pP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【甲】风烟俱净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天山共色。从流飘荡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任意东西。自富阳至桐庐一百许里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奇山异水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天下独绝。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00025">
              <a:lnSpc>
                <a:spcPct val="120000"/>
              </a:lnSpc>
              <a:tabLst>
                <a:tab pos="772001" algn="l"/>
                <a:tab pos="1387793" algn="l"/>
                <a:tab pos="1903571" algn="l"/>
                <a:tab pos="2416493" algn="l"/>
              </a:tabLst>
            </a:pP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水皆缥碧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千丈见底。游鱼细石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直视无碍。急湍甚箭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猛浪若奔。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00025">
              <a:lnSpc>
                <a:spcPct val="120000"/>
              </a:lnSpc>
              <a:tabLst>
                <a:tab pos="772001" algn="l"/>
                <a:tab pos="1387793" algn="l"/>
                <a:tab pos="1903571" algn="l"/>
                <a:tab pos="2416493" algn="l"/>
              </a:tabLst>
            </a:pP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夹岸高山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皆生寒树。负势竞上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互相轩邈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争高直指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千百成峰。泉水激石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泠泠作响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好鸟相鸣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嘤嘤成韵。蝉则千转不穷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猿则百叫无绝。鸢飞戾天者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望峰息心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经纶世务者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窥谷忘反。横柯上蔽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在昼犹昏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疏条交映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有时见日。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tabLst>
                <a:tab pos="772001" algn="l"/>
                <a:tab pos="1387793" algn="l"/>
                <a:tab pos="1903571" algn="l"/>
                <a:tab pos="2416493" algn="l"/>
              </a:tabLst>
            </a:pP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选自吴均《与朱元思书》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00025">
              <a:lnSpc>
                <a:spcPct val="120000"/>
              </a:lnSpc>
              <a:tabLst>
                <a:tab pos="772001" algn="l"/>
                <a:tab pos="1387793" algn="l"/>
                <a:tab pos="1903571" algn="l"/>
                <a:tab pos="2416493" algn="l"/>
              </a:tabLst>
            </a:pP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【乙】仆去月谢病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还觅薜萝</a:t>
            </a:r>
            <a:r>
              <a:rPr lang="zh-CN" altLang="zh-CN" sz="1700" baseline="300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。梅溪</a:t>
            </a:r>
            <a:r>
              <a:rPr lang="zh-CN" altLang="zh-CN" sz="1700" baseline="300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之西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有石门山者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森壁争霞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孤峰限日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幽岫</a:t>
            </a:r>
            <a:r>
              <a:rPr lang="zh-CN" altLang="zh-CN" sz="1700" baseline="300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含云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深溪蓄翠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蝉吟鹤唳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水响猿啼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英英相杂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绵绵成韵。既素重</a:t>
            </a:r>
            <a:r>
              <a:rPr lang="zh-CN" altLang="zh-CN" sz="1700" baseline="300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幽居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遂葺宇其上。幸富菊花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偏饶竹实</a:t>
            </a:r>
            <a:r>
              <a:rPr lang="zh-CN" altLang="zh-CN" sz="1700" baseline="300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。山谷所资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于斯已办。仁智所乐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岂徒语哉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tabLst>
                <a:tab pos="772001" algn="l"/>
                <a:tab pos="1387793" algn="l"/>
                <a:tab pos="1903571" algn="l"/>
                <a:tab pos="2416493" algn="l"/>
              </a:tabLst>
            </a:pP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选自吴均《与顾章书》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03991" y="1146993"/>
            <a:ext cx="8572500" cy="1324978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  <a:tabLst>
                <a:tab pos="772001" algn="l"/>
                <a:tab pos="1387793" algn="l"/>
                <a:tab pos="1903571" algn="l"/>
                <a:tab pos="2416493" algn="l"/>
              </a:tabLst>
            </a:pP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zh-CN" altLang="zh-CN" sz="17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注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zh-CN" altLang="zh-CN" sz="17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还觅薜萝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意思是正准备隐居。薜萝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薜荔和女萝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屈原《楚辞》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若有人兮山之阿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披薜荔兮带女萝。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后以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薜萝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代指隐士的服饰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此指隐居之处。</a:t>
            </a:r>
            <a:r>
              <a:rPr lang="zh-CN" altLang="zh-CN" sz="17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梅溪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山名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在今浙江安吉境内。</a:t>
            </a:r>
            <a:r>
              <a:rPr lang="zh-CN" altLang="zh-CN" sz="17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幽岫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1700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xiù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):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幽深的山穴。</a:t>
            </a:r>
            <a:r>
              <a:rPr lang="zh-CN" altLang="zh-CN" sz="17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重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向往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推崇。</a:t>
            </a:r>
            <a:r>
              <a:rPr lang="zh-CN" altLang="zh-CN" sz="17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竹实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又名竹米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状如小麦。隐士所食之物。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403991" y="2453260"/>
          <a:ext cx="6096000" cy="224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3" name="Document" r:id="rId3" imgW="3865245" imgH="1417320" progId="Word.Document.12">
                  <p:embed/>
                </p:oleObj>
              </mc:Choice>
              <mc:Fallback>
                <p:oleObj name="Document" r:id="rId3" imgW="3865245" imgH="1417320" progId="Word.Document.12">
                  <p:embed/>
                  <p:pic>
                    <p:nvPicPr>
                      <p:cNvPr id="0" name="图片 409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03991" y="2453260"/>
                        <a:ext cx="6096000" cy="2248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2924021" y="2724635"/>
            <a:ext cx="1025840" cy="2476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000"/>
          </a:p>
        </p:txBody>
      </p:sp>
      <p:cxnSp>
        <p:nvCxnSpPr>
          <p:cNvPr id="5" name="直接连接符 4"/>
          <p:cNvCxnSpPr/>
          <p:nvPr/>
        </p:nvCxnSpPr>
        <p:spPr>
          <a:xfrm>
            <a:off x="2924021" y="2972318"/>
            <a:ext cx="10258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2411102" y="3119852"/>
            <a:ext cx="1165476" cy="2476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000"/>
          </a:p>
        </p:txBody>
      </p:sp>
      <p:cxnSp>
        <p:nvCxnSpPr>
          <p:cNvPr id="8" name="直接连接符 7"/>
          <p:cNvCxnSpPr/>
          <p:nvPr/>
        </p:nvCxnSpPr>
        <p:spPr>
          <a:xfrm>
            <a:off x="2411102" y="3367535"/>
            <a:ext cx="116547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2662851" y="3465463"/>
            <a:ext cx="1165476" cy="2476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000"/>
          </a:p>
        </p:txBody>
      </p:sp>
      <p:cxnSp>
        <p:nvCxnSpPr>
          <p:cNvPr id="11" name="直接连接符 10"/>
          <p:cNvCxnSpPr/>
          <p:nvPr/>
        </p:nvCxnSpPr>
        <p:spPr>
          <a:xfrm>
            <a:off x="2662851" y="3713147"/>
            <a:ext cx="116547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2341283" y="3748824"/>
            <a:ext cx="1165476" cy="2476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000"/>
          </a:p>
        </p:txBody>
      </p:sp>
      <p:cxnSp>
        <p:nvCxnSpPr>
          <p:cNvPr id="13" name="直接连接符 12"/>
          <p:cNvCxnSpPr/>
          <p:nvPr/>
        </p:nvCxnSpPr>
        <p:spPr>
          <a:xfrm>
            <a:off x="2341283" y="3996507"/>
            <a:ext cx="116547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2411102" y="4061382"/>
            <a:ext cx="583848" cy="2476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000"/>
          </a:p>
        </p:txBody>
      </p:sp>
      <p:cxnSp>
        <p:nvCxnSpPr>
          <p:cNvPr id="15" name="直接连接符 14"/>
          <p:cNvCxnSpPr/>
          <p:nvPr/>
        </p:nvCxnSpPr>
        <p:spPr>
          <a:xfrm>
            <a:off x="2411102" y="4309065"/>
            <a:ext cx="58384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2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85750" y="932796"/>
            <a:ext cx="8572500" cy="697114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  <a:tabLst>
                <a:tab pos="772001" algn="l"/>
                <a:tab pos="1387793" algn="l"/>
                <a:tab pos="1903571" algn="l"/>
                <a:tab pos="2416493" algn="l"/>
              </a:tabLst>
            </a:pP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13.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把下面的句子翻译成现代汉语。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4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772001" algn="l"/>
                <a:tab pos="1387793" algn="l"/>
                <a:tab pos="1903571" algn="l"/>
                <a:tab pos="2416493" algn="l"/>
              </a:tabLst>
            </a:pP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急湍甚箭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猛浪若奔。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85750" y="1756738"/>
            <a:ext cx="5460469" cy="3831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20000"/>
              </a:lnSpc>
              <a:tabLst>
                <a:tab pos="772001" algn="l"/>
                <a:tab pos="1387793" algn="l"/>
                <a:tab pos="1903571" algn="l"/>
                <a:tab pos="2416493" algn="l"/>
              </a:tabLst>
            </a:pPr>
            <a:r>
              <a:rPr lang="zh-CN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湍急的流水比箭还快</a:t>
            </a:r>
            <a:r>
              <a:rPr lang="en-US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凶猛的巨浪好像飞奔的马。</a:t>
            </a:r>
            <a:r>
              <a:rPr lang="en-US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</a:t>
            </a:r>
            <a:r>
              <a:rPr lang="zh-CN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85750" y="2391991"/>
            <a:ext cx="2626360" cy="3831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20000"/>
              </a:lnSpc>
              <a:tabLst>
                <a:tab pos="772001" algn="l"/>
                <a:tab pos="1387793" algn="l"/>
                <a:tab pos="1903571" algn="l"/>
                <a:tab pos="2416493" algn="l"/>
              </a:tabLst>
            </a:pP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山谷所资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于斯已办。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85750" y="2992395"/>
            <a:ext cx="5822748" cy="3831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20000"/>
              </a:lnSpc>
              <a:tabLst>
                <a:tab pos="772001" algn="l"/>
                <a:tab pos="1387793" algn="l"/>
                <a:tab pos="1903571" algn="l"/>
                <a:tab pos="2416493" algn="l"/>
              </a:tabLst>
            </a:pPr>
            <a:r>
              <a:rPr lang="zh-CN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山谷中</a:t>
            </a:r>
            <a:r>
              <a:rPr lang="en-US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隐居生活</a:t>
            </a:r>
            <a:r>
              <a:rPr lang="en-US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所需要的物资</a:t>
            </a:r>
            <a:r>
              <a:rPr lang="en-US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在这里已经具备。</a:t>
            </a:r>
            <a:r>
              <a:rPr lang="en-US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</a:t>
            </a:r>
            <a:r>
              <a:rPr lang="zh-CN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85750" y="1039212"/>
            <a:ext cx="8572500" cy="1011046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  <a:tabLst>
                <a:tab pos="772001" algn="l"/>
                <a:tab pos="1387793" algn="l"/>
                <a:tab pos="1903571" algn="l"/>
                <a:tab pos="2416493" algn="l"/>
              </a:tabLst>
            </a:pP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14.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【甲】文中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负势竞上</a:t>
            </a:r>
            <a:r>
              <a:rPr lang="en-US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争高直指</a:t>
            </a:r>
            <a:r>
              <a:rPr lang="en-US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互相轩邈</a:t>
            </a:r>
            <a:r>
              <a:rPr lang="en-US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千百成峰</a:t>
            </a:r>
            <a:r>
              <a:rPr lang="en-US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和【乙】文中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森壁争霞　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孤峰限日　    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都运用了化静为动的手法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表现了山之奇、山之高。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4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en-US" altLang="zh-CN" sz="1700" dirty="0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 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85750" y="1823585"/>
            <a:ext cx="5774658" cy="3831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20000"/>
              </a:lnSpc>
              <a:tabLst>
                <a:tab pos="772001" algn="l"/>
                <a:tab pos="1387793" algn="l"/>
                <a:tab pos="1903571" algn="l"/>
                <a:tab pos="2416493" algn="l"/>
              </a:tabLst>
            </a:pP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15.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这两篇山水小品文都抒发了作者怎样的思想感情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?(  2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85750" y="2322034"/>
            <a:ext cx="8572500" cy="2266774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  <a:tabLst>
                <a:tab pos="772001" algn="l"/>
                <a:tab pos="1387793" algn="l"/>
                <a:tab pos="1903571" algn="l"/>
                <a:tab pos="2416493" algn="l"/>
              </a:tabLst>
            </a:pPr>
            <a:r>
              <a:rPr lang="zh-CN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抒发了作者对自然美景的热爱和避世退隐的高洁志趣。</a:t>
            </a:r>
            <a:r>
              <a:rPr lang="en-US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</a:t>
            </a:r>
            <a:r>
              <a:rPr lang="zh-CN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772001" algn="l"/>
                <a:tab pos="1387793" algn="l"/>
                <a:tab pos="1903571" algn="l"/>
                <a:tab pos="2416493" algn="l"/>
              </a:tabLst>
            </a:pPr>
            <a:r>
              <a:rPr lang="zh-CN" altLang="zh-CN" sz="17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【参考译文】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00025">
              <a:lnSpc>
                <a:spcPct val="120000"/>
              </a:lnSpc>
              <a:tabLst>
                <a:tab pos="772001" algn="l"/>
                <a:tab pos="1387793" algn="l"/>
                <a:tab pos="1903571" algn="l"/>
                <a:tab pos="2416493" algn="l"/>
              </a:tabLst>
            </a:pPr>
            <a:r>
              <a:rPr lang="zh-CN" altLang="zh-CN" sz="17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【乙】我上个月因病辞官</a:t>
            </a:r>
            <a:r>
              <a:rPr lang="en-US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回到家乡寻找隐居的地方。梅溪的西面</a:t>
            </a:r>
            <a:r>
              <a:rPr lang="en-US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有座石门山。很多峭壁与云霞争高下</a:t>
            </a:r>
            <a:r>
              <a:rPr lang="en-US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独立的山峰遮住了太阳</a:t>
            </a:r>
            <a:r>
              <a:rPr lang="en-US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17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幽深的山穴包含着云雾</a:t>
            </a:r>
            <a:r>
              <a:rPr lang="en-US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深谷小溪积聚着翠绿的潭水</a:t>
            </a:r>
            <a:r>
              <a:rPr lang="en-US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17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蝉鸣鹤叫</a:t>
            </a:r>
            <a:r>
              <a:rPr lang="en-US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水声清越</a:t>
            </a:r>
            <a:r>
              <a:rPr lang="en-US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猿猴啼叫</a:t>
            </a:r>
            <a:r>
              <a:rPr lang="en-US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和谐动听的声音相互混杂</a:t>
            </a:r>
            <a:r>
              <a:rPr lang="en-US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声调悠长</a:t>
            </a:r>
            <a:r>
              <a:rPr lang="en-US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有音韵之美。我既然向来推崇隐居</a:t>
            </a:r>
            <a:r>
              <a:rPr lang="en-US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就在那山上修建了房子。幸好</a:t>
            </a:r>
            <a:r>
              <a:rPr lang="en-US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17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这里</a:t>
            </a:r>
            <a:r>
              <a:rPr lang="en-US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17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菊花、竹米多。山谷中</a:t>
            </a:r>
            <a:r>
              <a:rPr lang="en-US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17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隐居生活</a:t>
            </a:r>
            <a:r>
              <a:rPr lang="en-US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17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所需要的物资</a:t>
            </a:r>
            <a:r>
              <a:rPr lang="en-US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在这里已经具备。这种地方被仁人志士所喜爱</a:t>
            </a:r>
            <a:r>
              <a:rPr lang="en-US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岂是虚言啊</a:t>
            </a:r>
            <a:r>
              <a:rPr lang="en-US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860325" y="1103506"/>
            <a:ext cx="2500220" cy="2476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000"/>
          </a:p>
        </p:txBody>
      </p:sp>
      <p:cxnSp>
        <p:nvCxnSpPr>
          <p:cNvPr id="6" name="直接连接符 5"/>
          <p:cNvCxnSpPr/>
          <p:nvPr/>
        </p:nvCxnSpPr>
        <p:spPr>
          <a:xfrm>
            <a:off x="1860325" y="1351189"/>
            <a:ext cx="250022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4685011" y="1103506"/>
            <a:ext cx="2500220" cy="2476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000"/>
          </a:p>
        </p:txBody>
      </p:sp>
      <p:cxnSp>
        <p:nvCxnSpPr>
          <p:cNvPr id="9" name="直接连接符 8"/>
          <p:cNvCxnSpPr/>
          <p:nvPr/>
        </p:nvCxnSpPr>
        <p:spPr>
          <a:xfrm>
            <a:off x="4685011" y="1351189"/>
            <a:ext cx="250022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286226" y="1351122"/>
            <a:ext cx="1284923" cy="294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000"/>
          </a:p>
        </p:txBody>
      </p:sp>
      <p:cxnSp>
        <p:nvCxnSpPr>
          <p:cNvPr id="11" name="直接连接符 10"/>
          <p:cNvCxnSpPr/>
          <p:nvPr/>
        </p:nvCxnSpPr>
        <p:spPr>
          <a:xfrm>
            <a:off x="610216" y="1646175"/>
            <a:ext cx="96104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1654493" y="1396365"/>
            <a:ext cx="1202531" cy="32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000"/>
          </a:p>
        </p:txBody>
      </p:sp>
      <p:cxnSp>
        <p:nvCxnSpPr>
          <p:cNvPr id="14" name="直接连接符 13"/>
          <p:cNvCxnSpPr/>
          <p:nvPr/>
        </p:nvCxnSpPr>
        <p:spPr>
          <a:xfrm>
            <a:off x="1895729" y="1671182"/>
            <a:ext cx="96104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8" grpId="0" animBg="1"/>
      <p:bldP spid="10" grpId="0" animBg="1"/>
      <p:bldP spid="10" grpId="1" animBg="1"/>
      <p:bldP spid="13" grpId="0" bldLvl="0" animBg="1"/>
      <p:bldP spid="13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85750" y="816374"/>
            <a:ext cx="8572500" cy="3836435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  <a:tabLst>
                <a:tab pos="772001" algn="l"/>
                <a:tab pos="1387793" algn="l"/>
                <a:tab pos="1903571" algn="l"/>
                <a:tab pos="2416493" algn="l"/>
              </a:tabLst>
            </a:pP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为了凸显人物活动的环境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使读者有身临其境之感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而对自然环境和社会环境中的风景、物体进行的描写就是景物描写。景物描写得当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能够发挥以下几个方面的效果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交代故事发生的时间、地点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揭示作品的时代背景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渲染气氛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烘托人物心情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推动故事情节的发展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情景交融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借景抒情等。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00025">
              <a:lnSpc>
                <a:spcPct val="120000"/>
              </a:lnSpc>
              <a:tabLst>
                <a:tab pos="772001" algn="l"/>
                <a:tab pos="1387793" algn="l"/>
                <a:tab pos="1903571" algn="l"/>
                <a:tab pos="2416493" algn="l"/>
              </a:tabLst>
            </a:pP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如本文中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夹岸高山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千百成峰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从视觉角度描写富春江两岸险峻的高山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运用拟人手法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化静为动。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泉水激石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猿则百叫无绝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从听觉角度写出山上的泉响、鸟鸣、蝉叫和猿啸等各种声音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以动写静。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鸢飞戾天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窥谷忘反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触景生情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既渲染了奇峰幽谷的巨大魅力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又抒发了对黑暗官场和追求功名利禄之徒的极大蔑视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流露出对大自然的无限热爱和向往。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横柯上蔽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有时见日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通过描绘明暗交替的近景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给作品增添了清幽淡雅的色彩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作者安乐山林的遁世之心可见一斑。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772001" algn="l"/>
                <a:tab pos="1387793" algn="l"/>
                <a:tab pos="1903571" algn="l"/>
                <a:tab pos="2416493" algn="l"/>
              </a:tabLst>
            </a:pP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16.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请选择一处你熟悉的景点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细心观察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抓住景物特点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写一篇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字左右的文章。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注意写景的方法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85750" y="1730470"/>
            <a:ext cx="8572500" cy="1952842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  <a:tabLst>
                <a:tab pos="772001" algn="l"/>
                <a:tab pos="1387793" algn="l"/>
                <a:tab pos="1903571" algn="l"/>
                <a:tab pos="2416493" algn="l"/>
              </a:tabLst>
            </a:pPr>
            <a:r>
              <a:rPr lang="zh-CN" altLang="zh-CN" sz="17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【片段示例】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00025">
              <a:lnSpc>
                <a:spcPct val="120000"/>
              </a:lnSpc>
              <a:tabLst>
                <a:tab pos="772001" algn="l"/>
                <a:tab pos="1387793" algn="l"/>
                <a:tab pos="1903571" algn="l"/>
                <a:tab pos="2416493" algn="l"/>
              </a:tabLst>
            </a:pPr>
            <a:r>
              <a:rPr lang="zh-CN" altLang="zh-CN" sz="17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清晨时分</a:t>
            </a:r>
            <a:r>
              <a:rPr lang="en-US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校园的林荫小道上</a:t>
            </a:r>
            <a:r>
              <a:rPr lang="en-US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传来了几声细碎的鸟鸣声</a:t>
            </a:r>
            <a:r>
              <a:rPr lang="en-US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清脆而婉转。忽然</a:t>
            </a:r>
            <a:r>
              <a:rPr lang="en-US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黑色灵巧的身影又开始在枝叶间穿梭</a:t>
            </a:r>
            <a:r>
              <a:rPr lang="en-US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偶尔停留在树木的枝干上仔细地梳理着自己的羽毛</a:t>
            </a:r>
            <a:r>
              <a:rPr lang="en-US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阳光洒在上面笼罩着一层薄薄的金色。稀稀疏疏的叶片点缀着斑驳的光影随风摇曳。教学楼的身影伴随着渐渐明亮的阳光</a:t>
            </a:r>
            <a:r>
              <a:rPr lang="en-US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也逐渐变得清晰。而此时道路上的学生也渐渐多了</a:t>
            </a:r>
            <a:r>
              <a:rPr lang="en-US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三三两两地并排走进了校园</a:t>
            </a:r>
            <a:r>
              <a:rPr lang="en-US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伴随着舒缓而悠扬的音乐</a:t>
            </a:r>
            <a:r>
              <a:rPr lang="en-US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新的一天开始了。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1524000" y="975329"/>
          <a:ext cx="6096000" cy="43529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7" name="Document" r:id="rId3" imgW="4055745" imgH="2876550" progId="Word.Document.12">
                  <p:embed/>
                </p:oleObj>
              </mc:Choice>
              <mc:Fallback>
                <p:oleObj name="Document" r:id="rId3" imgW="4055745" imgH="2876550" progId="Word.Document.12">
                  <p:embed/>
                  <p:pic>
                    <p:nvPicPr>
                      <p:cNvPr id="0" name="图片 512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24000" y="975329"/>
                        <a:ext cx="6096000" cy="43529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948169" y="3294106"/>
            <a:ext cx="7247667" cy="16201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400"/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板：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defTabSz="914400"/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/</a:t>
            </a:r>
            <a:endParaRPr lang="en-US" altLang="zh-CN" sz="12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/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defTabSz="914400"/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defTabSz="914400"/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Excel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defTabSz="914400"/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个人简历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www.1ppt.com/jianli/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件：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defTabSz="914400"/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手抄报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www.1ppt.com/shouchaobao/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defTabSz="914400"/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教案下载：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www.1ppt.com/ziti/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endParaRPr lang="zh-CN" altLang="en-US" sz="12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48707"/>
            <a:ext cx="9144000" cy="102512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defTabSz="914400">
              <a:defRPr/>
            </a:pPr>
            <a:endParaRPr lang="zh-CN" altLang="en-US" sz="1800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396308" y="2323010"/>
            <a:ext cx="4103687" cy="896813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914400"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个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人学习、研究。</a:t>
            </a: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23010"/>
            <a:ext cx="4103688" cy="896813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914400"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任何形式的在线付费下载。</a:t>
            </a: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2108" y="267184"/>
            <a:ext cx="5919787" cy="1764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29682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51288" y="734968"/>
            <a:ext cx="8572500" cy="4150367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  <a:tabLst>
                <a:tab pos="772001" algn="l"/>
                <a:tab pos="1387793" algn="l"/>
                <a:tab pos="1903571" algn="l"/>
                <a:tab pos="2416493" algn="l"/>
              </a:tabLst>
            </a:pPr>
            <a:r>
              <a:rPr lang="zh-CN" altLang="zh-CN" sz="17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预习自测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772001" algn="l"/>
                <a:tab pos="1387793" algn="l"/>
                <a:tab pos="1903571" algn="l"/>
                <a:tab pos="2416493" algn="l"/>
              </a:tabLst>
            </a:pP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772001" algn="l"/>
                <a:tab pos="1387793" algn="l"/>
                <a:tab pos="1903571" algn="l"/>
                <a:tab pos="2416493" algn="l"/>
              </a:tabLst>
            </a:pP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解释下列加点词在文中的意思。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772001" algn="l"/>
                <a:tab pos="1387793" algn="l"/>
                <a:tab pos="1903571" algn="l"/>
                <a:tab pos="2416493" algn="l"/>
              </a:tabLst>
            </a:pP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天山共色　　　　　共色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同样的颜色　</a:t>
            </a:r>
            <a:r>
              <a:rPr lang="en-US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772001" algn="l"/>
                <a:tab pos="1387793" algn="l"/>
                <a:tab pos="1903571" algn="l"/>
                <a:tab pos="2416493" algn="l"/>
              </a:tabLst>
            </a:pP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从流飘荡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跟、随　</a:t>
            </a:r>
            <a:r>
              <a:rPr lang="en-US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772001" algn="l"/>
                <a:tab pos="1387793" algn="l"/>
                <a:tab pos="1903571" algn="l"/>
                <a:tab pos="2416493" algn="l"/>
              </a:tabLst>
            </a:pP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3  )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任意东西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东西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向东或向西　</a:t>
            </a:r>
            <a:r>
              <a:rPr lang="en-US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772001" algn="l"/>
                <a:tab pos="1387793" algn="l"/>
                <a:tab pos="1903571" algn="l"/>
                <a:tab pos="2416493" algn="l"/>
              </a:tabLst>
            </a:pP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4  )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天下独绝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独绝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独一无二　</a:t>
            </a:r>
            <a:r>
              <a:rPr lang="en-US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772001" algn="l"/>
                <a:tab pos="1387793" algn="l"/>
                <a:tab pos="1903571" algn="l"/>
                <a:tab pos="2416493" algn="l"/>
              </a:tabLst>
            </a:pP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5  )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水皆缥碧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缥碧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青白色　</a:t>
            </a:r>
            <a:r>
              <a:rPr lang="en-US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772001" algn="l"/>
                <a:tab pos="1387793" algn="l"/>
                <a:tab pos="1903571" algn="l"/>
                <a:tab pos="2416493" algn="l"/>
              </a:tabLst>
            </a:pP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6  )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急湍甚箭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甚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超过　</a:t>
            </a:r>
            <a:r>
              <a:rPr lang="en-US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772001" algn="l"/>
                <a:tab pos="1387793" algn="l"/>
                <a:tab pos="1903571" algn="l"/>
                <a:tab pos="2416493" algn="l"/>
              </a:tabLst>
            </a:pP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7  )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互相轩邈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轩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向高处伸展　</a:t>
            </a:r>
            <a:r>
              <a:rPr lang="en-US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772001" algn="l"/>
                <a:tab pos="1387793" algn="l"/>
                <a:tab pos="1903571" algn="l"/>
                <a:tab pos="2416493" algn="l"/>
              </a:tabLst>
            </a:pP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8  )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泉水激石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激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冲击</a:t>
            </a:r>
            <a:r>
              <a:rPr lang="en-US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撞击　</a:t>
            </a:r>
            <a:r>
              <a:rPr lang="en-US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772001" algn="l"/>
                <a:tab pos="1387793" algn="l"/>
                <a:tab pos="1903571" algn="l"/>
                <a:tab pos="2416493" algn="l"/>
              </a:tabLst>
            </a:pP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9  ) 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鸢飞戾天者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戾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至、到达　</a:t>
            </a:r>
            <a:r>
              <a:rPr lang="en-US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772001" algn="l"/>
                <a:tab pos="1387793" algn="l"/>
                <a:tab pos="1903571" algn="l"/>
                <a:tab pos="2416493" algn="l"/>
              </a:tabLst>
            </a:pP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10  )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经纶世务者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经纶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筹划、治理　</a:t>
            </a:r>
            <a:r>
              <a:rPr lang="en-US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23011" y="1700276"/>
            <a:ext cx="1190779" cy="2476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000"/>
          </a:p>
        </p:txBody>
      </p:sp>
      <p:cxnSp>
        <p:nvCxnSpPr>
          <p:cNvPr id="4" name="直接连接符 3"/>
          <p:cNvCxnSpPr/>
          <p:nvPr/>
        </p:nvCxnSpPr>
        <p:spPr>
          <a:xfrm>
            <a:off x="3523011" y="1947959"/>
            <a:ext cx="119077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2246901" y="2021473"/>
            <a:ext cx="1190779" cy="2476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000"/>
          </a:p>
        </p:txBody>
      </p:sp>
      <p:cxnSp>
        <p:nvCxnSpPr>
          <p:cNvPr id="7" name="直接连接符 6"/>
          <p:cNvCxnSpPr/>
          <p:nvPr/>
        </p:nvCxnSpPr>
        <p:spPr>
          <a:xfrm>
            <a:off x="2246902" y="2269157"/>
            <a:ext cx="119077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2542056" y="2313667"/>
            <a:ext cx="1190779" cy="2476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000"/>
          </a:p>
        </p:txBody>
      </p:sp>
      <p:cxnSp>
        <p:nvCxnSpPr>
          <p:cNvPr id="9" name="直接连接符 8"/>
          <p:cNvCxnSpPr/>
          <p:nvPr/>
        </p:nvCxnSpPr>
        <p:spPr>
          <a:xfrm>
            <a:off x="2542057" y="2561351"/>
            <a:ext cx="119077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2542056" y="2626660"/>
            <a:ext cx="1190779" cy="2476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000"/>
          </a:p>
        </p:txBody>
      </p:sp>
      <p:cxnSp>
        <p:nvCxnSpPr>
          <p:cNvPr id="11" name="直接连接符 10"/>
          <p:cNvCxnSpPr/>
          <p:nvPr/>
        </p:nvCxnSpPr>
        <p:spPr>
          <a:xfrm>
            <a:off x="2542057" y="2874344"/>
            <a:ext cx="119077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2542056" y="2913267"/>
            <a:ext cx="1190779" cy="2476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000"/>
          </a:p>
        </p:txBody>
      </p:sp>
      <p:cxnSp>
        <p:nvCxnSpPr>
          <p:cNvPr id="13" name="直接连接符 12"/>
          <p:cNvCxnSpPr/>
          <p:nvPr/>
        </p:nvCxnSpPr>
        <p:spPr>
          <a:xfrm>
            <a:off x="2542057" y="3160950"/>
            <a:ext cx="119077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2246901" y="3184353"/>
            <a:ext cx="1190779" cy="2476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000"/>
          </a:p>
        </p:txBody>
      </p:sp>
      <p:cxnSp>
        <p:nvCxnSpPr>
          <p:cNvPr id="15" name="直接连接符 14"/>
          <p:cNvCxnSpPr/>
          <p:nvPr/>
        </p:nvCxnSpPr>
        <p:spPr>
          <a:xfrm>
            <a:off x="2246902" y="3432037"/>
            <a:ext cx="119077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2332232" y="3527775"/>
            <a:ext cx="1190779" cy="2476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000"/>
          </a:p>
        </p:txBody>
      </p:sp>
      <p:cxnSp>
        <p:nvCxnSpPr>
          <p:cNvPr id="17" name="直接连接符 16"/>
          <p:cNvCxnSpPr/>
          <p:nvPr/>
        </p:nvCxnSpPr>
        <p:spPr>
          <a:xfrm>
            <a:off x="2332233" y="3775459"/>
            <a:ext cx="119077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2332232" y="3847855"/>
            <a:ext cx="1190779" cy="2476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000"/>
          </a:p>
        </p:txBody>
      </p:sp>
      <p:cxnSp>
        <p:nvCxnSpPr>
          <p:cNvPr id="19" name="直接连接符 18"/>
          <p:cNvCxnSpPr/>
          <p:nvPr/>
        </p:nvCxnSpPr>
        <p:spPr>
          <a:xfrm>
            <a:off x="2332233" y="4095538"/>
            <a:ext cx="119077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2842290" y="4140049"/>
            <a:ext cx="1190779" cy="2476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000"/>
          </a:p>
        </p:txBody>
      </p:sp>
      <p:cxnSp>
        <p:nvCxnSpPr>
          <p:cNvPr id="21" name="直接连接符 20"/>
          <p:cNvCxnSpPr/>
          <p:nvPr/>
        </p:nvCxnSpPr>
        <p:spPr>
          <a:xfrm>
            <a:off x="2842291" y="4387733"/>
            <a:ext cx="119077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3050634" y="4426655"/>
            <a:ext cx="1190779" cy="2476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000"/>
          </a:p>
        </p:txBody>
      </p:sp>
      <p:cxnSp>
        <p:nvCxnSpPr>
          <p:cNvPr id="23" name="直接连接符 22"/>
          <p:cNvCxnSpPr/>
          <p:nvPr/>
        </p:nvCxnSpPr>
        <p:spPr>
          <a:xfrm>
            <a:off x="3050635" y="4674338"/>
            <a:ext cx="119077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  <p:bldP spid="10" grpId="0" animBg="1"/>
      <p:bldP spid="12" grpId="0" animBg="1"/>
      <p:bldP spid="14" grpId="0" animBg="1"/>
      <p:bldP spid="16" grpId="0" animBg="1"/>
      <p:bldP spid="18" grpId="0" animBg="1"/>
      <p:bldP spid="20" grpId="0" animBg="1"/>
      <p:bldP spid="2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85750" y="1121072"/>
            <a:ext cx="8572500" cy="3208571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  <a:tabLst>
                <a:tab pos="772001" algn="l"/>
                <a:tab pos="1387793" algn="l"/>
                <a:tab pos="1903571" algn="l"/>
                <a:tab pos="2416493" algn="l"/>
              </a:tabLst>
            </a:pP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找出下列句子中的通假字并释义。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772001" algn="l"/>
                <a:tab pos="1387793" algn="l"/>
                <a:tab pos="1903571" algn="l"/>
                <a:tab pos="2416493" algn="l"/>
              </a:tabLst>
            </a:pP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蝉则千转不穷　　</a:t>
            </a:r>
            <a:r>
              <a:rPr lang="zh-CN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转　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</a:t>
            </a:r>
            <a:r>
              <a:rPr lang="zh-CN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啭　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鸟鸣</a:t>
            </a:r>
            <a:r>
              <a:rPr lang="en-US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这里指蝉鸣　</a:t>
            </a:r>
            <a:r>
              <a:rPr lang="en-US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772001" algn="l"/>
                <a:tab pos="1387793" algn="l"/>
                <a:tab pos="1903571" algn="l"/>
                <a:tab pos="2416493" algn="l"/>
              </a:tabLst>
            </a:pP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窥谷忘反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反　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</a:t>
            </a:r>
            <a:r>
              <a:rPr lang="zh-CN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返　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返回　</a:t>
            </a:r>
            <a:r>
              <a:rPr lang="en-US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772001" algn="l"/>
                <a:tab pos="1387793" algn="l"/>
                <a:tab pos="1903571" algn="l"/>
                <a:tab pos="2416493" algn="l"/>
              </a:tabLst>
            </a:pP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按提示默写句子。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772001" algn="l"/>
                <a:tab pos="1387793" algn="l"/>
                <a:tab pos="1903571" algn="l"/>
                <a:tab pos="2416493" algn="l"/>
              </a:tabLst>
            </a:pP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《与朱元思书》中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从侧面表现江水清澈的句子是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游鱼细石　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直视无碍　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772001" algn="l"/>
                <a:tab pos="1387793" algn="l"/>
                <a:tab pos="1903571" algn="l"/>
                <a:tab pos="2416493" algn="l"/>
              </a:tabLst>
            </a:pP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《与朱元思书》中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有时朝发白帝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暮到江陵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其间千二百里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虽乘奔御风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不以疾也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有异曲同工之妙的句子是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急湍甚箭　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猛浪若奔　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772001" algn="l"/>
                <a:tab pos="1387793" algn="l"/>
                <a:tab pos="1903571" algn="l"/>
                <a:tab pos="2416493" algn="l"/>
              </a:tabLst>
            </a:pP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3  )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古人善借动物写景抒情。李白借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杨花落尽子规啼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表达了对朋友离别的不舍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王安石借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闻说鸡鸣见日升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突出了飞来峰的高耸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而吴均在《与朱元思书》中借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蝉则千转不穷　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猿则百叫无绝　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两句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蝉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猿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的叫声创造了奇特而优美的境界。</a:t>
            </a:r>
            <a:r>
              <a:rPr lang="zh-CN" altLang="zh-CN" sz="17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700" dirty="0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 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50737" y="1474569"/>
            <a:ext cx="428417" cy="2476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000"/>
          </a:p>
        </p:txBody>
      </p:sp>
      <p:cxnSp>
        <p:nvCxnSpPr>
          <p:cNvPr id="4" name="直接连接符 3"/>
          <p:cNvCxnSpPr/>
          <p:nvPr/>
        </p:nvCxnSpPr>
        <p:spPr>
          <a:xfrm>
            <a:off x="2550737" y="1722253"/>
            <a:ext cx="42841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3427520" y="1474569"/>
            <a:ext cx="428417" cy="2476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000"/>
          </a:p>
        </p:txBody>
      </p:sp>
      <p:cxnSp>
        <p:nvCxnSpPr>
          <p:cNvPr id="6" name="直接连接符 5"/>
          <p:cNvCxnSpPr/>
          <p:nvPr/>
        </p:nvCxnSpPr>
        <p:spPr>
          <a:xfrm>
            <a:off x="3427520" y="1722253"/>
            <a:ext cx="42841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4090095" y="1474569"/>
            <a:ext cx="1856399" cy="2476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000"/>
          </a:p>
        </p:txBody>
      </p:sp>
      <p:cxnSp>
        <p:nvCxnSpPr>
          <p:cNvPr id="8" name="直接连接符 7"/>
          <p:cNvCxnSpPr/>
          <p:nvPr/>
        </p:nvCxnSpPr>
        <p:spPr>
          <a:xfrm>
            <a:off x="4090095" y="1722253"/>
            <a:ext cx="185639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1893841" y="1793343"/>
            <a:ext cx="432713" cy="2476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000"/>
          </a:p>
        </p:txBody>
      </p:sp>
      <p:cxnSp>
        <p:nvCxnSpPr>
          <p:cNvPr id="11" name="直接连接符 10"/>
          <p:cNvCxnSpPr/>
          <p:nvPr/>
        </p:nvCxnSpPr>
        <p:spPr>
          <a:xfrm>
            <a:off x="1893841" y="2041026"/>
            <a:ext cx="43271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2640409" y="1793343"/>
            <a:ext cx="432713" cy="2476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000"/>
          </a:p>
        </p:txBody>
      </p:sp>
      <p:cxnSp>
        <p:nvCxnSpPr>
          <p:cNvPr id="14" name="直接连接符 13"/>
          <p:cNvCxnSpPr/>
          <p:nvPr/>
        </p:nvCxnSpPr>
        <p:spPr>
          <a:xfrm>
            <a:off x="2640409" y="2041026"/>
            <a:ext cx="43271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3386976" y="1801371"/>
            <a:ext cx="623652" cy="2476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000"/>
          </a:p>
        </p:txBody>
      </p:sp>
      <p:cxnSp>
        <p:nvCxnSpPr>
          <p:cNvPr id="16" name="直接连接符 15"/>
          <p:cNvCxnSpPr/>
          <p:nvPr/>
        </p:nvCxnSpPr>
        <p:spPr>
          <a:xfrm>
            <a:off x="3386976" y="2049054"/>
            <a:ext cx="62365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5459357" y="2369310"/>
            <a:ext cx="1050028" cy="2476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000"/>
          </a:p>
        </p:txBody>
      </p:sp>
      <p:cxnSp>
        <p:nvCxnSpPr>
          <p:cNvPr id="19" name="直接连接符 18"/>
          <p:cNvCxnSpPr/>
          <p:nvPr/>
        </p:nvCxnSpPr>
        <p:spPr>
          <a:xfrm>
            <a:off x="5459358" y="2616994"/>
            <a:ext cx="105002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6762377" y="2369310"/>
            <a:ext cx="1050028" cy="2476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000"/>
          </a:p>
        </p:txBody>
      </p:sp>
      <p:cxnSp>
        <p:nvCxnSpPr>
          <p:cNvPr id="22" name="直接连接符 21"/>
          <p:cNvCxnSpPr/>
          <p:nvPr/>
        </p:nvCxnSpPr>
        <p:spPr>
          <a:xfrm>
            <a:off x="6762378" y="2616994"/>
            <a:ext cx="105002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/>
          <p:cNvSpPr/>
          <p:nvPr/>
        </p:nvSpPr>
        <p:spPr>
          <a:xfrm>
            <a:off x="2640409" y="2970604"/>
            <a:ext cx="1050028" cy="2476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000"/>
          </a:p>
        </p:txBody>
      </p:sp>
      <p:cxnSp>
        <p:nvCxnSpPr>
          <p:cNvPr id="24" name="直接连接符 23"/>
          <p:cNvCxnSpPr/>
          <p:nvPr/>
        </p:nvCxnSpPr>
        <p:spPr>
          <a:xfrm>
            <a:off x="2640410" y="3218288"/>
            <a:ext cx="105002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4046986" y="2970604"/>
            <a:ext cx="1050028" cy="2476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000"/>
          </a:p>
        </p:txBody>
      </p:sp>
      <p:cxnSp>
        <p:nvCxnSpPr>
          <p:cNvPr id="26" name="直接连接符 25"/>
          <p:cNvCxnSpPr/>
          <p:nvPr/>
        </p:nvCxnSpPr>
        <p:spPr>
          <a:xfrm>
            <a:off x="4046987" y="3218288"/>
            <a:ext cx="105002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842272" y="3595512"/>
            <a:ext cx="1586992" cy="2476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000"/>
          </a:p>
        </p:txBody>
      </p:sp>
      <p:cxnSp>
        <p:nvCxnSpPr>
          <p:cNvPr id="28" name="直接连接符 27"/>
          <p:cNvCxnSpPr/>
          <p:nvPr/>
        </p:nvCxnSpPr>
        <p:spPr>
          <a:xfrm>
            <a:off x="6842273" y="3843195"/>
            <a:ext cx="158699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 29"/>
          <p:cNvSpPr/>
          <p:nvPr/>
        </p:nvSpPr>
        <p:spPr>
          <a:xfrm>
            <a:off x="183936" y="3898587"/>
            <a:ext cx="1586992" cy="2476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000"/>
          </a:p>
        </p:txBody>
      </p:sp>
      <p:cxnSp>
        <p:nvCxnSpPr>
          <p:cNvPr id="31" name="直接连接符 30"/>
          <p:cNvCxnSpPr/>
          <p:nvPr/>
        </p:nvCxnSpPr>
        <p:spPr>
          <a:xfrm>
            <a:off x="183936" y="4146270"/>
            <a:ext cx="158699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10" grpId="0" animBg="1"/>
      <p:bldP spid="13" grpId="0" animBg="1"/>
      <p:bldP spid="15" grpId="0" animBg="1"/>
      <p:bldP spid="18" grpId="0" animBg="1"/>
      <p:bldP spid="21" grpId="0" animBg="1"/>
      <p:bldP spid="23" grpId="0" animBg="1"/>
      <p:bldP spid="25" grpId="0" animBg="1"/>
      <p:bldP spid="27" grpId="0" animBg="1"/>
      <p:bldP spid="3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190172" y="824939"/>
            <a:ext cx="8572500" cy="1638910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  <a:tabLst>
                <a:tab pos="772001" algn="l"/>
                <a:tab pos="1387793" algn="l"/>
                <a:tab pos="1903571" algn="l"/>
                <a:tab pos="2416493" algn="l"/>
              </a:tabLst>
            </a:pP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下列句子的朗读节奏划分不正确的一项是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772001" algn="l"/>
                <a:tab pos="1387793" algn="l"/>
                <a:tab pos="1903571" algn="l"/>
                <a:tab pos="2416493" algn="l"/>
              </a:tabLst>
            </a:pP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急湍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甚箭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猛浪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若奔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772001" algn="l"/>
                <a:tab pos="1387793" algn="l"/>
                <a:tab pos="1903571" algn="l"/>
                <a:tab pos="2416493" algn="l"/>
              </a:tabLst>
            </a:pP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疏条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交映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有时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见日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772001" algn="l"/>
                <a:tab pos="1387793" algn="l"/>
                <a:tab pos="1903571" algn="l"/>
                <a:tab pos="2416493" algn="l"/>
              </a:tabLst>
            </a:pP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经纶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世务者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窥谷忘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772001" algn="l"/>
                <a:tab pos="1387793" algn="l"/>
                <a:tab pos="1903571" algn="l"/>
                <a:tab pos="2416493" algn="l"/>
              </a:tabLst>
            </a:pP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泉水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激石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泠泠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作响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0" y="2582108"/>
            <a:ext cx="4551567" cy="3831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20000"/>
              </a:lnSpc>
              <a:tabLst>
                <a:tab pos="772001" algn="l"/>
                <a:tab pos="1387793" algn="l"/>
                <a:tab pos="1903571" algn="l"/>
                <a:tab pos="2416493" algn="l"/>
              </a:tabLst>
            </a:pPr>
            <a:r>
              <a:rPr lang="zh-CN" altLang="zh-CN" sz="17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【解析】</a:t>
            </a:r>
            <a:r>
              <a:rPr lang="en-US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</a:t>
            </a:r>
            <a:r>
              <a:rPr lang="en-US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窥谷忘</a:t>
            </a:r>
            <a:r>
              <a:rPr lang="en-US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</a:t>
            </a:r>
            <a:r>
              <a:rPr lang="en-US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应该是</a:t>
            </a:r>
            <a:r>
              <a:rPr lang="en-US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窥谷</a:t>
            </a:r>
            <a:r>
              <a:rPr lang="en-US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忘反</a:t>
            </a:r>
            <a:r>
              <a:rPr lang="en-US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0" y="2874632"/>
            <a:ext cx="8952843" cy="226677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  <a:tabLst>
                <a:tab pos="772001" algn="l"/>
                <a:tab pos="1387793" algn="l"/>
                <a:tab pos="1903571" algn="l"/>
                <a:tab pos="2416493" algn="l"/>
              </a:tabLst>
            </a:pP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根据课文内容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下列说法不正确的一项是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772001" algn="l"/>
                <a:tab pos="1387793" algn="l"/>
                <a:tab pos="1903571" algn="l"/>
                <a:tab pos="2416493" algn="l"/>
              </a:tabLst>
            </a:pP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本文生动简练地描写了富阳、桐庐一带富春江上优美的景色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抒发了作者向往自然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厌弃尘俗的心态。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772001" algn="l"/>
                <a:tab pos="1387793" algn="l"/>
                <a:tab pos="1903571" algn="l"/>
                <a:tab pos="2416493" algn="l"/>
              </a:tabLst>
            </a:pP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开头一段是总写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叙写并赞叹了从富阳至桐庐一百许里沿江两岸的奇丽山水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诱人景色。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772001" algn="l"/>
                <a:tab pos="1387793" algn="l"/>
                <a:tab pos="1903571" algn="l"/>
                <a:tab pos="2416493" algn="l"/>
              </a:tabLst>
            </a:pP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第二段前后两个层次形成了鲜明对照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通过对照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反映了江水的动静变化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补足了富春江水的特色。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772001" algn="l"/>
                <a:tab pos="1387793" algn="l"/>
                <a:tab pos="1903571" algn="l"/>
                <a:tab pos="2416493" algn="l"/>
              </a:tabLst>
            </a:pP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第三段先描写了群山的静态美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再描摹山中的各种声音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这是以静写闹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显示春天山中热闹景象。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38613" y="884262"/>
            <a:ext cx="233387" cy="2758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000"/>
          </a:p>
        </p:txBody>
      </p:sp>
      <p:sp>
        <p:nvSpPr>
          <p:cNvPr id="6" name="矩形 5"/>
          <p:cNvSpPr/>
          <p:nvPr/>
        </p:nvSpPr>
        <p:spPr>
          <a:xfrm>
            <a:off x="3998937" y="2926085"/>
            <a:ext cx="233387" cy="2758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85750" y="645378"/>
            <a:ext cx="8572500" cy="2580706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  <a:tabLst>
                <a:tab pos="772001" algn="l"/>
                <a:tab pos="1387793" algn="l"/>
                <a:tab pos="1903571" algn="l"/>
                <a:tab pos="2416493" algn="l"/>
              </a:tabLst>
            </a:pPr>
            <a:r>
              <a:rPr lang="zh-CN" altLang="zh-CN" sz="17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基础运用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772001" algn="l"/>
                <a:tab pos="1387793" algn="l"/>
                <a:tab pos="1903571" algn="l"/>
                <a:tab pos="2416493" algn="l"/>
              </a:tabLst>
            </a:pP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阅读下面的文字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)~(  4  )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题。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00025">
              <a:lnSpc>
                <a:spcPct val="120000"/>
              </a:lnSpc>
              <a:tabLst>
                <a:tab pos="772001" algn="l"/>
                <a:tab pos="1387793" algn="l"/>
                <a:tab pos="1903571" algn="l"/>
                <a:tab pos="2416493" algn="l"/>
              </a:tabLst>
            </a:pPr>
            <a:r>
              <a:rPr lang="zh-CN" altLang="zh-CN" sz="17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我们曾经迎朝</a:t>
            </a:r>
            <a:r>
              <a:rPr lang="en-US" altLang="zh-CN" sz="1700" u="sng" dirty="0" err="1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xù</a:t>
            </a:r>
            <a:r>
              <a:rPr lang="en-US" altLang="zh-CN" sz="17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赏彩云</a:t>
            </a:r>
            <a:r>
              <a:rPr lang="en-US" altLang="zh-CN" sz="17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看晚霞</a:t>
            </a:r>
            <a:r>
              <a:rPr lang="en-US" altLang="zh-CN" sz="17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送夕阳</a:t>
            </a:r>
            <a:r>
              <a:rPr lang="en-US" altLang="zh-CN" sz="17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数繁星</a:t>
            </a:r>
            <a:r>
              <a:rPr lang="en-US" altLang="zh-CN" sz="17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延素月</a:t>
            </a:r>
            <a:r>
              <a:rPr lang="en-US" altLang="zh-CN" sz="17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沐山雨</a:t>
            </a:r>
            <a:r>
              <a:rPr lang="en-US" altLang="zh-CN" sz="17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栉江风。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也曾听滩声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听瀑声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听渔唱声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听樵歌声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听画眉百啭声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听松风谡谡声。耳目的供养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尽善尽美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真不啻神仙中人了。我为了贪看好景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不是靠窗而坐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就是坐在船头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不怕风雨的袭击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只怕有一寸一尺的好山水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轻轻溜走。但是每天天未破晓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船长就下令开行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在这晓色迷蒙中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却未免溜走了一些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这是我所引为莫大撼事的。幸而入夜以后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总得在什么山村或小镇的岸旁停泊过宿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其他的船只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都来聚在一起。短篷低烛之下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听着水声汩汩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人语喁喁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也别有一种佳趣。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285750" y="3127837"/>
          <a:ext cx="6096000" cy="7043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Document" r:id="rId3" imgW="3865245" imgH="445135" progId="Word.Document.12">
                  <p:embed/>
                </p:oleObj>
              </mc:Choice>
              <mc:Fallback>
                <p:oleObj name="Document" r:id="rId3" imgW="3865245" imgH="445135" progId="Word.Document.12">
                  <p:embed/>
                  <p:pic>
                    <p:nvPicPr>
                      <p:cNvPr id="0" name="图片 102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85750" y="3127837"/>
                        <a:ext cx="6096000" cy="7043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179333" y="3655076"/>
            <a:ext cx="9090792" cy="132497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  <a:tabLst>
                <a:tab pos="772001" algn="l"/>
                <a:tab pos="1387793" algn="l"/>
                <a:tab pos="1903571" algn="l"/>
                <a:tab pos="2416493" algn="l"/>
              </a:tabLst>
            </a:pP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文中有错别字的词语是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撼事　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正确写法是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憾事　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772001" algn="l"/>
                <a:tab pos="1387793" algn="l"/>
                <a:tab pos="1903571" algn="l"/>
                <a:tab pos="2416493" algn="l"/>
              </a:tabLst>
            </a:pP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3  )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文中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尽善尽美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的意思是</a:t>
            </a:r>
            <a:r>
              <a:rPr lang="zh-CN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非常完美</a:t>
            </a:r>
            <a:r>
              <a:rPr lang="en-US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没有缺陷　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汩汩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的意思是</a:t>
            </a:r>
            <a:r>
              <a:rPr lang="zh-CN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形容水流动的声音　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772001" algn="l"/>
                <a:tab pos="1387793" algn="l"/>
                <a:tab pos="1903571" algn="l"/>
                <a:tab pos="2416493" algn="l"/>
              </a:tabLst>
            </a:pP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4  )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画线句子主要使用了</a:t>
            </a:r>
            <a:r>
              <a:rPr lang="zh-CN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对偶　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zh-CN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排比　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的修辞手法。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91134" y="3342101"/>
            <a:ext cx="332888" cy="2758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000"/>
          </a:p>
        </p:txBody>
      </p:sp>
      <p:sp>
        <p:nvSpPr>
          <p:cNvPr id="6" name="矩形 5"/>
          <p:cNvSpPr/>
          <p:nvPr/>
        </p:nvSpPr>
        <p:spPr>
          <a:xfrm>
            <a:off x="2335321" y="3380855"/>
            <a:ext cx="332888" cy="2758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000"/>
          </a:p>
        </p:txBody>
      </p:sp>
      <p:sp>
        <p:nvSpPr>
          <p:cNvPr id="7" name="矩形 6"/>
          <p:cNvSpPr/>
          <p:nvPr/>
        </p:nvSpPr>
        <p:spPr>
          <a:xfrm>
            <a:off x="3779507" y="3356167"/>
            <a:ext cx="332888" cy="2758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000"/>
          </a:p>
        </p:txBody>
      </p:sp>
      <p:sp>
        <p:nvSpPr>
          <p:cNvPr id="9" name="矩形 8"/>
          <p:cNvSpPr/>
          <p:nvPr/>
        </p:nvSpPr>
        <p:spPr>
          <a:xfrm>
            <a:off x="2935279" y="3708343"/>
            <a:ext cx="665171" cy="2476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000"/>
          </a:p>
        </p:txBody>
      </p:sp>
      <p:cxnSp>
        <p:nvCxnSpPr>
          <p:cNvPr id="10" name="直接连接符 9"/>
          <p:cNvCxnSpPr/>
          <p:nvPr/>
        </p:nvCxnSpPr>
        <p:spPr>
          <a:xfrm>
            <a:off x="2935279" y="3956027"/>
            <a:ext cx="66517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5084119" y="3722908"/>
            <a:ext cx="665171" cy="2476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000"/>
          </a:p>
        </p:txBody>
      </p:sp>
      <p:cxnSp>
        <p:nvCxnSpPr>
          <p:cNvPr id="13" name="直接连接符 12"/>
          <p:cNvCxnSpPr/>
          <p:nvPr/>
        </p:nvCxnSpPr>
        <p:spPr>
          <a:xfrm>
            <a:off x="5084119" y="3970592"/>
            <a:ext cx="66517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3091478" y="4007747"/>
            <a:ext cx="1992642" cy="2476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000"/>
          </a:p>
        </p:txBody>
      </p:sp>
      <p:cxnSp>
        <p:nvCxnSpPr>
          <p:cNvPr id="15" name="直接连接符 14"/>
          <p:cNvCxnSpPr/>
          <p:nvPr/>
        </p:nvCxnSpPr>
        <p:spPr>
          <a:xfrm>
            <a:off x="3091478" y="4255430"/>
            <a:ext cx="199264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2783185" y="4307150"/>
            <a:ext cx="617240" cy="2476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000"/>
          </a:p>
        </p:txBody>
      </p:sp>
      <p:cxnSp>
        <p:nvCxnSpPr>
          <p:cNvPr id="18" name="直接连接符 17"/>
          <p:cNvCxnSpPr/>
          <p:nvPr/>
        </p:nvCxnSpPr>
        <p:spPr>
          <a:xfrm>
            <a:off x="2783185" y="4554833"/>
            <a:ext cx="6172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3803775" y="4307150"/>
            <a:ext cx="617240" cy="2476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000"/>
          </a:p>
        </p:txBody>
      </p:sp>
      <p:cxnSp>
        <p:nvCxnSpPr>
          <p:cNvPr id="21" name="直接连接符 20"/>
          <p:cNvCxnSpPr/>
          <p:nvPr/>
        </p:nvCxnSpPr>
        <p:spPr>
          <a:xfrm>
            <a:off x="3803775" y="4554833"/>
            <a:ext cx="6172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2" grpId="0" animBg="1"/>
      <p:bldP spid="14" grpId="0" animBg="1"/>
      <p:bldP spid="17" grpId="0" animBg="1"/>
      <p:bldP spid="2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85750" y="947349"/>
            <a:ext cx="8572500" cy="1324978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  <a:tabLst>
                <a:tab pos="772001" algn="l"/>
                <a:tab pos="1387793" algn="l"/>
                <a:tab pos="1903571" algn="l"/>
                <a:tab pos="2416493" algn="l"/>
              </a:tabLst>
            </a:pP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八年级某班开展以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书信沟通你我他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为主题的综合实践活动。请你参与。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772001" algn="l"/>
                <a:tab pos="1387793" algn="l"/>
                <a:tab pos="1903571" algn="l"/>
                <a:tab pos="2416493" algn="l"/>
              </a:tabLst>
            </a:pP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刘老师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日上午将在班级内作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书信与人际交往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专题讲座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而张强同学当天早起时身体不适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他给好友王刚发了一条微信消息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我身体不适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需去医院检查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讲座没办法参加了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麻烦你代我向刘老师请假。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假如你是王刚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请代张强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写一张请假条向刘老师请假。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802727" y="2304432"/>
          <a:ext cx="6096000" cy="28390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" name="Document" r:id="rId3" imgW="4055745" imgH="1877060" progId="Word.Document.12">
                  <p:embed/>
                </p:oleObj>
              </mc:Choice>
              <mc:Fallback>
                <p:oleObj name="Document" r:id="rId3" imgW="4055745" imgH="1877060" progId="Word.Document.12">
                  <p:embed/>
                  <p:pic>
                    <p:nvPicPr>
                      <p:cNvPr id="0" name="图片 205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02727" y="2304432"/>
                        <a:ext cx="6096000" cy="283906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85750" y="1291611"/>
            <a:ext cx="8572500" cy="1638910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  <a:tabLst>
                <a:tab pos="772001" algn="l"/>
                <a:tab pos="1387793" algn="l"/>
                <a:tab pos="1903571" algn="l"/>
                <a:tab pos="2416493" algn="l"/>
              </a:tabLst>
            </a:pP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班级内某同学给在外工作的父母写信时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谈到了读书对自己写作的影响。下面是书信的部分内容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请你按要求帮助修改。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00025">
              <a:lnSpc>
                <a:spcPct val="120000"/>
              </a:lnSpc>
              <a:tabLst>
                <a:tab pos="772001" algn="l"/>
                <a:tab pos="1387793" algn="l"/>
                <a:tab pos="1903571" algn="l"/>
                <a:tab pos="2416493" algn="l"/>
              </a:tabLst>
            </a:pP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你们一直喜欢读书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【甲】</a:t>
            </a:r>
            <a:r>
              <a:rPr lang="zh-CN" altLang="zh-CN" sz="17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在你们的熏染下</a:t>
            </a:r>
            <a:r>
              <a:rPr lang="en-US" altLang="zh-CN" sz="17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我也越来越喜爱读书了。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我感到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书籍成了我写作的源头活水之一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【乙】</a:t>
            </a:r>
            <a:r>
              <a:rPr lang="zh-CN" altLang="zh-CN" sz="17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对我在写作上获益良多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。通过读书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我拓宽了视野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丰富了写作素材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提高了写作水平。读书让我乐于写作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17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写作让我更热爱读书</a:t>
            </a:r>
            <a:r>
              <a:rPr lang="zh-CN" altLang="zh-CN" sz="17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1700" dirty="0">
                <a:solidFill>
                  <a:srgbClr val="000000"/>
                </a:solidFill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85750" y="3365889"/>
            <a:ext cx="8572500" cy="1324978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  <a:tabLst>
                <a:tab pos="772001" algn="l"/>
                <a:tab pos="1387793" algn="l"/>
                <a:tab pos="1903571" algn="l"/>
                <a:tab pos="2416493" algn="l"/>
              </a:tabLst>
            </a:pPr>
            <a:r>
              <a:rPr lang="zh-CN" altLang="zh-CN" sz="17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【甲】处画线句中用词不当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应将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熏染　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改为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熏陶　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772001" algn="l"/>
                <a:tab pos="1387793" algn="l"/>
                <a:tab pos="1903571" algn="l"/>
                <a:tab pos="2416493" algn="l"/>
              </a:tabLst>
            </a:pPr>
            <a:r>
              <a:rPr lang="zh-CN" altLang="zh-CN" sz="17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【乙】处画线句有语病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可修改为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使</a:t>
            </a:r>
            <a:r>
              <a:rPr lang="en-US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</a:t>
            </a:r>
            <a:r>
              <a:rPr lang="en-US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我在写作上获益良多　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不得改变原意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en-US" altLang="zh-CN" sz="1700" dirty="0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 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772001" algn="l"/>
                <a:tab pos="1387793" algn="l"/>
                <a:tab pos="1903571" algn="l"/>
                <a:tab pos="2416493" algn="l"/>
              </a:tabLst>
            </a:pPr>
            <a:r>
              <a:rPr lang="zh-CN" altLang="zh-CN" sz="17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根据前文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在横线处补写一句话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表达出写作对读书的影响。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739042" y="3430183"/>
            <a:ext cx="585308" cy="2476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000"/>
          </a:p>
        </p:txBody>
      </p:sp>
      <p:cxnSp>
        <p:nvCxnSpPr>
          <p:cNvPr id="5" name="直接连接符 4"/>
          <p:cNvCxnSpPr/>
          <p:nvPr/>
        </p:nvCxnSpPr>
        <p:spPr>
          <a:xfrm>
            <a:off x="3739042" y="3677867"/>
            <a:ext cx="58530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5219227" y="3430183"/>
            <a:ext cx="585308" cy="2476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000"/>
          </a:p>
        </p:txBody>
      </p:sp>
      <p:cxnSp>
        <p:nvCxnSpPr>
          <p:cNvPr id="8" name="直接连接符 7"/>
          <p:cNvCxnSpPr/>
          <p:nvPr/>
        </p:nvCxnSpPr>
        <p:spPr>
          <a:xfrm>
            <a:off x="5219227" y="3677867"/>
            <a:ext cx="58530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3739041" y="3742161"/>
            <a:ext cx="2861784" cy="2476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000"/>
          </a:p>
        </p:txBody>
      </p:sp>
      <p:cxnSp>
        <p:nvCxnSpPr>
          <p:cNvPr id="10" name="直接连接符 9"/>
          <p:cNvCxnSpPr/>
          <p:nvPr/>
        </p:nvCxnSpPr>
        <p:spPr>
          <a:xfrm>
            <a:off x="3739042" y="3989844"/>
            <a:ext cx="286178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1524000" y="1527339"/>
          <a:ext cx="6096000" cy="320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Document" r:id="rId3" imgW="3865245" imgH="2014855" progId="Word.Document.12">
                  <p:embed/>
                </p:oleObj>
              </mc:Choice>
              <mc:Fallback>
                <p:oleObj name="Document" r:id="rId3" imgW="3865245" imgH="2014855" progId="Word.Document.12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24000" y="1527339"/>
                        <a:ext cx="6096000" cy="3200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3620303" y="2409792"/>
            <a:ext cx="665947" cy="2476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000"/>
          </a:p>
        </p:txBody>
      </p:sp>
      <p:cxnSp>
        <p:nvCxnSpPr>
          <p:cNvPr id="4" name="直接连接符 3"/>
          <p:cNvCxnSpPr/>
          <p:nvPr/>
        </p:nvCxnSpPr>
        <p:spPr>
          <a:xfrm>
            <a:off x="3620304" y="2657475"/>
            <a:ext cx="66594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3506003" y="2756264"/>
            <a:ext cx="665947" cy="2476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000"/>
          </a:p>
        </p:txBody>
      </p:sp>
      <p:cxnSp>
        <p:nvCxnSpPr>
          <p:cNvPr id="7" name="直接连接符 6"/>
          <p:cNvCxnSpPr/>
          <p:nvPr/>
        </p:nvCxnSpPr>
        <p:spPr>
          <a:xfrm>
            <a:off x="3506003" y="3003947"/>
            <a:ext cx="66594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3686977" y="3127789"/>
            <a:ext cx="2094698" cy="2476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000"/>
          </a:p>
        </p:txBody>
      </p:sp>
      <p:cxnSp>
        <p:nvCxnSpPr>
          <p:cNvPr id="12" name="直接连接符 11"/>
          <p:cNvCxnSpPr/>
          <p:nvPr/>
        </p:nvCxnSpPr>
        <p:spPr>
          <a:xfrm>
            <a:off x="3686977" y="3375473"/>
            <a:ext cx="209469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3524651" y="3474261"/>
            <a:ext cx="2094698" cy="2476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000"/>
          </a:p>
        </p:txBody>
      </p:sp>
      <p:cxnSp>
        <p:nvCxnSpPr>
          <p:cNvPr id="15" name="直接连接符 14"/>
          <p:cNvCxnSpPr/>
          <p:nvPr/>
        </p:nvCxnSpPr>
        <p:spPr>
          <a:xfrm>
            <a:off x="3524651" y="3721944"/>
            <a:ext cx="209469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3524652" y="3775435"/>
            <a:ext cx="509186" cy="2476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000"/>
          </a:p>
        </p:txBody>
      </p:sp>
      <p:cxnSp>
        <p:nvCxnSpPr>
          <p:cNvPr id="17" name="直接连接符 16"/>
          <p:cNvCxnSpPr/>
          <p:nvPr/>
        </p:nvCxnSpPr>
        <p:spPr>
          <a:xfrm>
            <a:off x="3524652" y="4023119"/>
            <a:ext cx="50918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11" grpId="0" animBg="1"/>
      <p:bldP spid="14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71500" y="790906"/>
            <a:ext cx="8572500" cy="697114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  <a:tabLst>
                <a:tab pos="772001" algn="l"/>
                <a:tab pos="1387793" algn="l"/>
                <a:tab pos="1903571" algn="l"/>
                <a:tab pos="2416493" algn="l"/>
              </a:tabLst>
            </a:pP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把下面的句子翻译成现代汉语。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772001" algn="l"/>
                <a:tab pos="1387793" algn="l"/>
                <a:tab pos="1903571" algn="l"/>
                <a:tab pos="2416493" algn="l"/>
              </a:tabLst>
            </a:pP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风烟俱净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天山共色。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71500" y="1607427"/>
            <a:ext cx="5697714" cy="3831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20000"/>
              </a:lnSpc>
              <a:tabLst>
                <a:tab pos="772001" algn="l"/>
                <a:tab pos="1387793" algn="l"/>
                <a:tab pos="1903571" algn="l"/>
                <a:tab pos="2416493" algn="l"/>
              </a:tabLst>
            </a:pPr>
            <a:r>
              <a:rPr lang="zh-CN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没有一丝儿风</a:t>
            </a:r>
            <a:r>
              <a:rPr lang="en-US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烟雾也完全消散</a:t>
            </a:r>
            <a:r>
              <a:rPr lang="en-US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天空和群山是同样的颜色。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71500" y="2154736"/>
            <a:ext cx="2626360" cy="3831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20000"/>
              </a:lnSpc>
              <a:tabLst>
                <a:tab pos="772001" algn="l"/>
                <a:tab pos="1387793" algn="l"/>
                <a:tab pos="1903571" algn="l"/>
                <a:tab pos="2416493" algn="l"/>
              </a:tabLst>
            </a:pP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好鸟相鸣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嘤嘤成韵。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71500" y="2888134"/>
            <a:ext cx="4171655" cy="3831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20000"/>
              </a:lnSpc>
              <a:tabLst>
                <a:tab pos="772001" algn="l"/>
                <a:tab pos="1387793" algn="l"/>
                <a:tab pos="1903571" algn="l"/>
                <a:tab pos="2416493" algn="l"/>
              </a:tabLst>
            </a:pPr>
            <a:r>
              <a:rPr lang="zh-CN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美丽的鸟儿互相和鸣</a:t>
            </a:r>
            <a:r>
              <a:rPr lang="en-US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鸣声嘤嘤</a:t>
            </a:r>
            <a:r>
              <a:rPr lang="en-US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和谐动听。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数学模板</Template>
  <TotalTime>4</TotalTime>
  <Words>2788</Words>
  <Application>Microsoft Office PowerPoint</Application>
  <PresentationFormat>全屏显示(16:9)</PresentationFormat>
  <Paragraphs>92</Paragraphs>
  <Slides>18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1" baseType="lpstr">
      <vt:lpstr>第一PPT模板网-WWW.1PPT.COM</vt:lpstr>
      <vt:lpstr>Office 主题</vt:lpstr>
      <vt:lpstr>Document</vt:lpstr>
      <vt:lpstr>12*　与朱元思书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87</cp:revision>
  <dcterms:created xsi:type="dcterms:W3CDTF">2018-07-26T10:36:00Z</dcterms:created>
  <dcterms:modified xsi:type="dcterms:W3CDTF">2020-04-20T02:45:36Z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2052-11.1.0.8612</vt:lpwstr>
  </property>
</Properties>
</file>