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</p:sldMasterIdLst>
  <p:notesMasterIdLst>
    <p:notesMasterId r:id="rId32"/>
  </p:notesMasterIdLst>
  <p:handoutMasterIdLst>
    <p:handoutMasterId r:id="rId33"/>
  </p:handoutMasterIdLst>
  <p:sldIdLst>
    <p:sldId id="337" r:id="rId3"/>
    <p:sldId id="449" r:id="rId4"/>
    <p:sldId id="475" r:id="rId5"/>
    <p:sldId id="461" r:id="rId6"/>
    <p:sldId id="451" r:id="rId7"/>
    <p:sldId id="342" r:id="rId8"/>
    <p:sldId id="452" r:id="rId9"/>
    <p:sldId id="465" r:id="rId10"/>
    <p:sldId id="500" r:id="rId11"/>
    <p:sldId id="454" r:id="rId12"/>
    <p:sldId id="501" r:id="rId13"/>
    <p:sldId id="504" r:id="rId14"/>
    <p:sldId id="491" r:id="rId15"/>
    <p:sldId id="505" r:id="rId16"/>
    <p:sldId id="503" r:id="rId17"/>
    <p:sldId id="462" r:id="rId18"/>
    <p:sldId id="506" r:id="rId19"/>
    <p:sldId id="467" r:id="rId20"/>
    <p:sldId id="470" r:id="rId21"/>
    <p:sldId id="495" r:id="rId22"/>
    <p:sldId id="496" r:id="rId23"/>
    <p:sldId id="497" r:id="rId24"/>
    <p:sldId id="498" r:id="rId25"/>
    <p:sldId id="499" r:id="rId26"/>
    <p:sldId id="507" r:id="rId27"/>
    <p:sldId id="494" r:id="rId28"/>
    <p:sldId id="485" r:id="rId29"/>
    <p:sldId id="448" r:id="rId30"/>
    <p:sldId id="508" r:id="rId3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0000"/>
    <a:srgbClr val="F9DAB4"/>
    <a:srgbClr val="E6FBFE"/>
    <a:srgbClr val="57D2E3"/>
    <a:srgbClr val="21B1C5"/>
    <a:srgbClr val="B2F3FC"/>
    <a:srgbClr val="4BCFE1"/>
    <a:srgbClr val="5BA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60" autoAdjust="0"/>
  </p:normalViewPr>
  <p:slideViewPr>
    <p:cSldViewPr snapToGrid="0">
      <p:cViewPr varScale="1">
        <p:scale>
          <a:sx n="104" d="100"/>
          <a:sy n="104" d="100"/>
        </p:scale>
        <p:origin x="-84" y="-612"/>
      </p:cViewPr>
      <p:guideLst>
        <p:guide orient="horz" pos="1620"/>
        <p:guide pos="2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B5B81775-33F6-41FD-9F4C-EA21F971C63C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014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386F92A0-F24D-4651-B304-CE37C099A8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72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A491013D-D745-4231-B4F6-E92A24A0F05C}" type="slidenum">
              <a:rPr altLang="en-US" smtClean="0">
                <a:solidFill>
                  <a:srgbClr val="000000"/>
                </a:solidFill>
              </a:rPr>
              <a:t>1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7546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559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838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107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204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224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93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9182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3226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372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578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7886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7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7174" name="组合 8"/>
          <p:cNvGrpSpPr/>
          <p:nvPr/>
        </p:nvGrpSpPr>
        <p:grpSpPr bwMode="auto">
          <a:xfrm>
            <a:off x="951882" y="1217110"/>
            <a:ext cx="3336568" cy="1340541"/>
            <a:chOff x="1126018" y="1971395"/>
            <a:chExt cx="3652819" cy="1789670"/>
          </a:xfrm>
        </p:grpSpPr>
        <p:sp>
          <p:nvSpPr>
            <p:cNvPr id="7176" name="矩形 16"/>
            <p:cNvSpPr>
              <a:spLocks noChangeArrowheads="1"/>
            </p:cNvSpPr>
            <p:nvPr/>
          </p:nvSpPr>
          <p:spPr bwMode="auto">
            <a:xfrm>
              <a:off x="1703698" y="1971395"/>
              <a:ext cx="2497460" cy="585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5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第二单元 </a:t>
              </a:r>
              <a:r>
                <a:rPr lang="en-US" altLang="zh-CN" sz="15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15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第六课</a:t>
              </a:r>
              <a:endParaRPr lang="en-US" altLang="zh-CN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7" name="TextBox 2"/>
            <p:cNvSpPr txBox="1">
              <a:spLocks noChangeArrowheads="1"/>
            </p:cNvSpPr>
            <p:nvPr/>
          </p:nvSpPr>
          <p:spPr bwMode="auto">
            <a:xfrm>
              <a:off x="1126018" y="2795467"/>
              <a:ext cx="3652819" cy="965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41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回忆我的母亲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55700" y="1692306"/>
            <a:ext cx="4388300" cy="34511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6072" y="4326188"/>
            <a:ext cx="4271068" cy="3739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>
              <a:lnSpc>
                <a:spcPct val="110000"/>
              </a:lnSpc>
            </a:pPr>
            <a:r>
              <a:rPr lang="zh-CN" altLang="en-US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1007798" y="1273304"/>
            <a:ext cx="7420906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读课文第二部分，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：朱德回忆了有关母亲的哪些事情？表现了母亲怎样的思想品质？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91846" y="763216"/>
            <a:ext cx="1286834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品析人物   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12"/>
          <p:cNvGrpSpPr/>
          <p:nvPr/>
        </p:nvGrpSpPr>
        <p:grpSpPr bwMode="auto">
          <a:xfrm>
            <a:off x="266793" y="702493"/>
            <a:ext cx="425053" cy="425054"/>
            <a:chOff x="8200353" y="2009191"/>
            <a:chExt cx="566687" cy="566688"/>
          </a:xfrm>
        </p:grpSpPr>
        <p:sp>
          <p:nvSpPr>
            <p:cNvPr id="7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200766"/>
            <a:ext cx="2422328" cy="191761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7739" y="2222728"/>
            <a:ext cx="5283610" cy="25209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91846" y="763216"/>
            <a:ext cx="1286834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品析人物   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12"/>
          <p:cNvGrpSpPr/>
          <p:nvPr/>
        </p:nvGrpSpPr>
        <p:grpSpPr bwMode="auto">
          <a:xfrm>
            <a:off x="266793" y="702493"/>
            <a:ext cx="425053" cy="425054"/>
            <a:chOff x="8200353" y="2009191"/>
            <a:chExt cx="566687" cy="566688"/>
          </a:xfrm>
        </p:grpSpPr>
        <p:sp>
          <p:nvSpPr>
            <p:cNvPr id="7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200766"/>
            <a:ext cx="2422328" cy="1917616"/>
          </a:xfrm>
          <a:prstGeom prst="rect">
            <a:avLst/>
          </a:prstGeom>
        </p:spPr>
      </p:pic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1863808" y="1153751"/>
            <a:ext cx="5652320" cy="3924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母亲经历的事情               母亲的思想品质</a:t>
            </a: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1592582" y="1901102"/>
            <a:ext cx="2895600" cy="3429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non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“好劳动”“整日劳碌着”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5149245" y="1782731"/>
            <a:ext cx="2344340" cy="6238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勤劳俭朴、聪明能干</a:t>
            </a:r>
            <a:endParaRPr lang="en-US" altLang="zh-CN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任劳任怨、宽厚仁慈</a:t>
            </a: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650415" y="2373855"/>
            <a:ext cx="3053954" cy="90024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退佃、搬家和天灾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没有灰心，反感为富不仁者</a:t>
            </a: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5254097" y="2541785"/>
            <a:ext cx="2626422" cy="623248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坚强不屈 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爱憎分明</a:t>
            </a:r>
          </a:p>
          <a:p>
            <a:pPr>
              <a:defRPr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朴素的阶级意识</a:t>
            </a: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1622126" y="3400583"/>
            <a:ext cx="2812256" cy="3429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节衣缩食，供“我”读书</a:t>
            </a: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5266550" y="3309881"/>
            <a:ext cx="2109729" cy="622697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有远见   摆脱贫困</a:t>
            </a:r>
            <a:endParaRPr lang="en-US" altLang="zh-CN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和压迫的愿望</a:t>
            </a: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1589580" y="3964443"/>
            <a:ext cx="3100388" cy="3429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支持和慰勉“我”参加革命</a:t>
            </a: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510033" y="3964443"/>
            <a:ext cx="1057275" cy="3429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深明大义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91846" y="763216"/>
            <a:ext cx="1286834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品析人物   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12"/>
          <p:cNvGrpSpPr/>
          <p:nvPr/>
        </p:nvGrpSpPr>
        <p:grpSpPr bwMode="auto">
          <a:xfrm>
            <a:off x="266793" y="702493"/>
            <a:ext cx="425053" cy="425054"/>
            <a:chOff x="8200353" y="2009191"/>
            <a:chExt cx="566687" cy="566688"/>
          </a:xfrm>
        </p:grpSpPr>
        <p:sp>
          <p:nvSpPr>
            <p:cNvPr id="7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200766"/>
            <a:ext cx="2422328" cy="1917616"/>
          </a:xfrm>
          <a:prstGeom prst="rect">
            <a:avLst/>
          </a:prstGeom>
        </p:spPr>
      </p:pic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1361586" y="1467018"/>
            <a:ext cx="5941411" cy="3924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母亲经历的事情                    母亲的思想品质</a:t>
            </a: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1342897" y="2140775"/>
            <a:ext cx="2376488" cy="3924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离开土地就不舒服</a:t>
            </a:r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auto">
          <a:xfrm>
            <a:off x="1302415" y="2672178"/>
            <a:ext cx="2670572" cy="3924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独立支持一家人生活</a:t>
            </a: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1350167" y="3201547"/>
            <a:ext cx="2589609" cy="3924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过着勤劳的农妇生活</a:t>
            </a: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1330087" y="3720920"/>
            <a:ext cx="3146534" cy="3924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non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86岁高龄仍“不辍劳作”</a:t>
            </a: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476621" y="2163485"/>
            <a:ext cx="2920435" cy="39241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热爱劳动  勤劳一生</a:t>
            </a:r>
          </a:p>
        </p:txBody>
      </p:sp>
      <p:sp>
        <p:nvSpPr>
          <p:cNvPr id="46" name="Text Box 15"/>
          <p:cNvSpPr txBox="1">
            <a:spLocks noChangeArrowheads="1"/>
          </p:cNvSpPr>
          <p:nvPr/>
        </p:nvSpPr>
        <p:spPr bwMode="auto">
          <a:xfrm>
            <a:off x="4551921" y="2661653"/>
            <a:ext cx="2920435" cy="39241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勤俭持家、深明大义 </a:t>
            </a:r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4661031" y="3191286"/>
            <a:ext cx="3241913" cy="39241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支持革命、期望革命成功</a:t>
            </a:r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4507840" y="3720920"/>
            <a:ext cx="3008594" cy="39241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76999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热爱劳动、勤劳一生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03070" y="3066531"/>
            <a:ext cx="2640930" cy="2076969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91845" y="763216"/>
            <a:ext cx="185261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合作探究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12"/>
          <p:cNvGrpSpPr/>
          <p:nvPr/>
        </p:nvGrpSpPr>
        <p:grpSpPr bwMode="auto">
          <a:xfrm>
            <a:off x="266793" y="702493"/>
            <a:ext cx="425053" cy="425054"/>
            <a:chOff x="8200353" y="2009191"/>
            <a:chExt cx="566687" cy="566688"/>
          </a:xfrm>
        </p:grpSpPr>
        <p:sp>
          <p:nvSpPr>
            <p:cNvPr id="7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" name="TextBox 13"/>
          <p:cNvSpPr txBox="1">
            <a:spLocks noChangeArrowheads="1"/>
          </p:cNvSpPr>
          <p:nvPr/>
        </p:nvSpPr>
        <p:spPr bwMode="auto">
          <a:xfrm>
            <a:off x="1022539" y="1529278"/>
            <a:ext cx="684203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课文是怎样将众多的材料有条不紊地组织为一个整体的？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022539" y="2160206"/>
            <a:ext cx="6842039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课文纵横交叉。脉络清晰有条不紊，围绕母亲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“勤劳一生”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这一线索来写。以时间为纵向顺序，以母亲的优秀品质为横向顺序。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3959" y="943992"/>
            <a:ext cx="1852613" cy="372665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58906" y="883269"/>
            <a:ext cx="425053" cy="425054"/>
            <a:chOff x="8200353" y="2009191"/>
            <a:chExt cx="566687" cy="566688"/>
          </a:xfrm>
        </p:grpSpPr>
        <p:sp>
          <p:nvSpPr>
            <p:cNvPr id="7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8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1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724690" y="2114356"/>
            <a:ext cx="554466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回忆我的母亲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按时间顺序，记叙母亲一生的经历，歌颂了母亲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勤劳俭朴、宽厚仁慈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的高贵品质和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坚强不屈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的性格。</a:t>
            </a: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24690" y="1893263"/>
            <a:ext cx="5544667" cy="2032695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6" name="Picture 2" descr="http://bpic.588ku.com/element_origin_min_pic/08/04/20/16570706e2478c2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prstClr val="black"/>
              <a:srgbClr val="54823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1561" y="2186819"/>
            <a:ext cx="1505011" cy="165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03070" y="3066531"/>
            <a:ext cx="2640930" cy="2076969"/>
          </a:xfrm>
          <a:prstGeom prst="rect">
            <a:avLst/>
          </a:prstGeom>
        </p:spPr>
      </p:pic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611303" y="789385"/>
            <a:ext cx="1100301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复习导入：</a:t>
            </a:r>
          </a:p>
        </p:txBody>
      </p:sp>
      <p:grpSp>
        <p:nvGrpSpPr>
          <p:cNvPr id="12295" name="组合 6"/>
          <p:cNvGrpSpPr/>
          <p:nvPr/>
        </p:nvGrpSpPr>
        <p:grpSpPr bwMode="auto">
          <a:xfrm>
            <a:off x="198157" y="694135"/>
            <a:ext cx="340519" cy="396478"/>
            <a:chOff x="10644187" y="5637213"/>
            <a:chExt cx="1068388" cy="1068388"/>
          </a:xfrm>
        </p:grpSpPr>
        <p:sp>
          <p:nvSpPr>
            <p:cNvPr id="12321" name="Oval 291"/>
            <p:cNvSpPr>
              <a:spLocks noChangeArrowheads="1"/>
            </p:cNvSpPr>
            <p:nvPr/>
          </p:nvSpPr>
          <p:spPr bwMode="auto">
            <a:xfrm>
              <a:off x="10644187" y="5637213"/>
              <a:ext cx="1068388" cy="1068388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322" name="Freeform 320"/>
            <p:cNvSpPr/>
            <p:nvPr/>
          </p:nvSpPr>
          <p:spPr bwMode="auto">
            <a:xfrm>
              <a:off x="10880725" y="5981701"/>
              <a:ext cx="825500" cy="722313"/>
            </a:xfrm>
            <a:custGeom>
              <a:avLst/>
              <a:gdLst>
                <a:gd name="T0" fmla="*/ 2147483646 w 440"/>
                <a:gd name="T1" fmla="*/ 2147483646 h 385"/>
                <a:gd name="T2" fmla="*/ 2147483646 w 440"/>
                <a:gd name="T3" fmla="*/ 2147483646 h 385"/>
                <a:gd name="T4" fmla="*/ 2147483646 w 440"/>
                <a:gd name="T5" fmla="*/ 2147483646 h 385"/>
                <a:gd name="T6" fmla="*/ 2147483646 w 440"/>
                <a:gd name="T7" fmla="*/ 2147483646 h 385"/>
                <a:gd name="T8" fmla="*/ 2147483646 w 440"/>
                <a:gd name="T9" fmla="*/ 2147483646 h 385"/>
                <a:gd name="T10" fmla="*/ 2147483646 w 440"/>
                <a:gd name="T11" fmla="*/ 2147483646 h 385"/>
                <a:gd name="T12" fmla="*/ 2147483646 w 440"/>
                <a:gd name="T13" fmla="*/ 2147483646 h 385"/>
                <a:gd name="T14" fmla="*/ 2147483646 w 440"/>
                <a:gd name="T15" fmla="*/ 2147483646 h 385"/>
                <a:gd name="T16" fmla="*/ 2147483646 w 440"/>
                <a:gd name="T17" fmla="*/ 2147483646 h 385"/>
                <a:gd name="T18" fmla="*/ 2147483646 w 440"/>
                <a:gd name="T19" fmla="*/ 2147483646 h 385"/>
                <a:gd name="T20" fmla="*/ 2147483646 w 440"/>
                <a:gd name="T21" fmla="*/ 0 h 385"/>
                <a:gd name="T22" fmla="*/ 2147483646 w 440"/>
                <a:gd name="T23" fmla="*/ 0 h 385"/>
                <a:gd name="T24" fmla="*/ 2147483646 w 440"/>
                <a:gd name="T25" fmla="*/ 2147483646 h 385"/>
                <a:gd name="T26" fmla="*/ 2147483646 w 440"/>
                <a:gd name="T27" fmla="*/ 2147483646 h 385"/>
                <a:gd name="T28" fmla="*/ 2147483646 w 440"/>
                <a:gd name="T29" fmla="*/ 2147483646 h 385"/>
                <a:gd name="T30" fmla="*/ 2147483646 w 440"/>
                <a:gd name="T31" fmla="*/ 2147483646 h 385"/>
                <a:gd name="T32" fmla="*/ 2147483646 w 440"/>
                <a:gd name="T33" fmla="*/ 2147483646 h 385"/>
                <a:gd name="T34" fmla="*/ 2147483646 w 440"/>
                <a:gd name="T35" fmla="*/ 2147483646 h 385"/>
                <a:gd name="T36" fmla="*/ 2147483646 w 440"/>
                <a:gd name="T37" fmla="*/ 2147483646 h 385"/>
                <a:gd name="T38" fmla="*/ 2147483646 w 440"/>
                <a:gd name="T39" fmla="*/ 2147483646 h 385"/>
                <a:gd name="T40" fmla="*/ 2147483646 w 440"/>
                <a:gd name="T41" fmla="*/ 2147483646 h 385"/>
                <a:gd name="T42" fmla="*/ 2147483646 w 440"/>
                <a:gd name="T43" fmla="*/ 2147483646 h 385"/>
                <a:gd name="T44" fmla="*/ 2147483646 w 440"/>
                <a:gd name="T45" fmla="*/ 2147483646 h 385"/>
                <a:gd name="T46" fmla="*/ 2147483646 w 440"/>
                <a:gd name="T47" fmla="*/ 2147483646 h 385"/>
                <a:gd name="T48" fmla="*/ 2147483646 w 440"/>
                <a:gd name="T49" fmla="*/ 2147483646 h 385"/>
                <a:gd name="T50" fmla="*/ 2147483646 w 440"/>
                <a:gd name="T51" fmla="*/ 2147483646 h 385"/>
                <a:gd name="T52" fmla="*/ 0 w 440"/>
                <a:gd name="T53" fmla="*/ 2147483646 h 385"/>
                <a:gd name="T54" fmla="*/ 0 w 440"/>
                <a:gd name="T55" fmla="*/ 2147483646 h 385"/>
                <a:gd name="T56" fmla="*/ 2147483646 w 440"/>
                <a:gd name="T57" fmla="*/ 2147483646 h 385"/>
                <a:gd name="T58" fmla="*/ 2147483646 w 440"/>
                <a:gd name="T59" fmla="*/ 2147483646 h 385"/>
                <a:gd name="T60" fmla="*/ 2147483646 w 440"/>
                <a:gd name="T61" fmla="*/ 2147483646 h 385"/>
                <a:gd name="T62" fmla="*/ 2147483646 w 440"/>
                <a:gd name="T63" fmla="*/ 2147483646 h 385"/>
                <a:gd name="T64" fmla="*/ 2147483646 w 440"/>
                <a:gd name="T65" fmla="*/ 2147483646 h 385"/>
                <a:gd name="T66" fmla="*/ 2147483646 w 440"/>
                <a:gd name="T67" fmla="*/ 2147483646 h 385"/>
                <a:gd name="T68" fmla="*/ 2147483646 w 440"/>
                <a:gd name="T69" fmla="*/ 2147483646 h 385"/>
                <a:gd name="T70" fmla="*/ 2147483646 w 440"/>
                <a:gd name="T71" fmla="*/ 2147483646 h 385"/>
                <a:gd name="T72" fmla="*/ 2147483646 w 440"/>
                <a:gd name="T73" fmla="*/ 2147483646 h 385"/>
                <a:gd name="T74" fmla="*/ 2147483646 w 440"/>
                <a:gd name="T75" fmla="*/ 2147483646 h 385"/>
                <a:gd name="T76" fmla="*/ 2147483646 w 440"/>
                <a:gd name="T77" fmla="*/ 2147483646 h 385"/>
                <a:gd name="T78" fmla="*/ 2147483646 w 440"/>
                <a:gd name="T79" fmla="*/ 2147483646 h 385"/>
                <a:gd name="T80" fmla="*/ 2147483646 w 440"/>
                <a:gd name="T81" fmla="*/ 2147483646 h 385"/>
                <a:gd name="T82" fmla="*/ 2147483646 w 440"/>
                <a:gd name="T83" fmla="*/ 2147483646 h 3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5">
                  <a:moveTo>
                    <a:pt x="311" y="9"/>
                  </a:moveTo>
                  <a:cubicBezTo>
                    <a:pt x="310" y="8"/>
                    <a:pt x="310" y="8"/>
                    <a:pt x="310" y="8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7"/>
                    <a:pt x="309" y="6"/>
                    <a:pt x="308" y="6"/>
                  </a:cubicBezTo>
                  <a:cubicBezTo>
                    <a:pt x="307" y="5"/>
                    <a:pt x="306" y="4"/>
                    <a:pt x="306" y="4"/>
                  </a:cubicBezTo>
                  <a:cubicBezTo>
                    <a:pt x="305" y="4"/>
                    <a:pt x="305" y="3"/>
                    <a:pt x="304" y="3"/>
                  </a:cubicBezTo>
                  <a:cubicBezTo>
                    <a:pt x="304" y="3"/>
                    <a:pt x="303" y="2"/>
                    <a:pt x="302" y="2"/>
                  </a:cubicBezTo>
                  <a:cubicBezTo>
                    <a:pt x="302" y="2"/>
                    <a:pt x="302" y="2"/>
                    <a:pt x="301" y="2"/>
                  </a:cubicBezTo>
                  <a:cubicBezTo>
                    <a:pt x="300" y="1"/>
                    <a:pt x="300" y="1"/>
                    <a:pt x="299" y="1"/>
                  </a:cubicBezTo>
                  <a:cubicBezTo>
                    <a:pt x="298" y="1"/>
                    <a:pt x="298" y="1"/>
                    <a:pt x="298" y="1"/>
                  </a:cubicBezTo>
                  <a:cubicBezTo>
                    <a:pt x="296" y="0"/>
                    <a:pt x="295" y="0"/>
                    <a:pt x="29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4" y="1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8" y="4"/>
                    <a:pt x="7" y="5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6"/>
                    <a:pt x="0" y="18"/>
                    <a:pt x="0" y="21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02"/>
                    <a:pt x="1" y="204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8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0"/>
                    <a:pt x="4" y="211"/>
                    <a:pt x="4" y="212"/>
                  </a:cubicBezTo>
                  <a:cubicBezTo>
                    <a:pt x="5" y="212"/>
                    <a:pt x="5" y="212"/>
                    <a:pt x="5" y="212"/>
                  </a:cubicBezTo>
                  <a:cubicBezTo>
                    <a:pt x="6" y="213"/>
                    <a:pt x="6" y="214"/>
                    <a:pt x="7" y="214"/>
                  </a:cubicBezTo>
                  <a:cubicBezTo>
                    <a:pt x="7" y="215"/>
                    <a:pt x="8" y="215"/>
                    <a:pt x="9" y="216"/>
                  </a:cubicBezTo>
                  <a:cubicBezTo>
                    <a:pt x="9" y="216"/>
                    <a:pt x="10" y="217"/>
                    <a:pt x="10" y="217"/>
                  </a:cubicBezTo>
                  <a:cubicBezTo>
                    <a:pt x="11" y="217"/>
                    <a:pt x="11" y="217"/>
                    <a:pt x="12" y="218"/>
                  </a:cubicBezTo>
                  <a:cubicBezTo>
                    <a:pt x="179" y="385"/>
                    <a:pt x="179" y="385"/>
                    <a:pt x="179" y="385"/>
                  </a:cubicBezTo>
                  <a:cubicBezTo>
                    <a:pt x="314" y="375"/>
                    <a:pt x="423" y="271"/>
                    <a:pt x="440" y="139"/>
                  </a:cubicBezTo>
                  <a:lnTo>
                    <a:pt x="311" y="9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3" name="Freeform 321"/>
            <p:cNvSpPr/>
            <p:nvPr/>
          </p:nvSpPr>
          <p:spPr bwMode="auto">
            <a:xfrm>
              <a:off x="10880725" y="5981701"/>
              <a:ext cx="588963" cy="412750"/>
            </a:xfrm>
            <a:custGeom>
              <a:avLst/>
              <a:gdLst>
                <a:gd name="T0" fmla="*/ 0 w 314"/>
                <a:gd name="T1" fmla="*/ 2147483646 h 220"/>
                <a:gd name="T2" fmla="*/ 2147483646 w 314"/>
                <a:gd name="T3" fmla="*/ 0 h 220"/>
                <a:gd name="T4" fmla="*/ 2147483646 w 314"/>
                <a:gd name="T5" fmla="*/ 0 h 220"/>
                <a:gd name="T6" fmla="*/ 2147483646 w 314"/>
                <a:gd name="T7" fmla="*/ 2147483646 h 220"/>
                <a:gd name="T8" fmla="*/ 2147483646 w 314"/>
                <a:gd name="T9" fmla="*/ 2147483646 h 220"/>
                <a:gd name="T10" fmla="*/ 2147483646 w 314"/>
                <a:gd name="T11" fmla="*/ 2147483646 h 220"/>
                <a:gd name="T12" fmla="*/ 2147483646 w 314"/>
                <a:gd name="T13" fmla="*/ 2147483646 h 220"/>
                <a:gd name="T14" fmla="*/ 0 w 314"/>
                <a:gd name="T15" fmla="*/ 2147483646 h 220"/>
                <a:gd name="T16" fmla="*/ 0 w 314"/>
                <a:gd name="T17" fmla="*/ 2147483646 h 2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4" h="220">
                  <a:moveTo>
                    <a:pt x="0" y="21"/>
                  </a:moveTo>
                  <a:cubicBezTo>
                    <a:pt x="0" y="9"/>
                    <a:pt x="9" y="0"/>
                    <a:pt x="21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5" y="0"/>
                    <a:pt x="314" y="9"/>
                    <a:pt x="314" y="21"/>
                  </a:cubicBezTo>
                  <a:cubicBezTo>
                    <a:pt x="314" y="199"/>
                    <a:pt x="314" y="199"/>
                    <a:pt x="314" y="199"/>
                  </a:cubicBezTo>
                  <a:cubicBezTo>
                    <a:pt x="314" y="211"/>
                    <a:pt x="305" y="220"/>
                    <a:pt x="294" y="220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9" y="220"/>
                    <a:pt x="0" y="211"/>
                    <a:pt x="0" y="19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Freeform 322"/>
            <p:cNvSpPr/>
            <p:nvPr/>
          </p:nvSpPr>
          <p:spPr bwMode="auto">
            <a:xfrm>
              <a:off x="10883900" y="6176963"/>
              <a:ext cx="584200" cy="217488"/>
            </a:xfrm>
            <a:custGeom>
              <a:avLst/>
              <a:gdLst>
                <a:gd name="T0" fmla="*/ 2147483646 w 311"/>
                <a:gd name="T1" fmla="*/ 2147483646 h 116"/>
                <a:gd name="T2" fmla="*/ 0 w 311"/>
                <a:gd name="T3" fmla="*/ 2147483646 h 116"/>
                <a:gd name="T4" fmla="*/ 2147483646 w 311"/>
                <a:gd name="T5" fmla="*/ 2147483646 h 116"/>
                <a:gd name="T6" fmla="*/ 2147483646 w 311"/>
                <a:gd name="T7" fmla="*/ 2147483646 h 116"/>
                <a:gd name="T8" fmla="*/ 2147483646 w 311"/>
                <a:gd name="T9" fmla="*/ 2147483646 h 116"/>
                <a:gd name="T10" fmla="*/ 2147483646 w 311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6">
                  <a:moveTo>
                    <a:pt x="106" y="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3" y="110"/>
                    <a:pt x="10" y="116"/>
                    <a:pt x="19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301" y="116"/>
                    <a:pt x="308" y="110"/>
                    <a:pt x="311" y="102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323"/>
            <p:cNvSpPr/>
            <p:nvPr/>
          </p:nvSpPr>
          <p:spPr bwMode="auto">
            <a:xfrm>
              <a:off x="10883900" y="6188076"/>
              <a:ext cx="584200" cy="206375"/>
            </a:xfrm>
            <a:custGeom>
              <a:avLst/>
              <a:gdLst>
                <a:gd name="T0" fmla="*/ 2147483646 w 311"/>
                <a:gd name="T1" fmla="*/ 2147483646 h 110"/>
                <a:gd name="T2" fmla="*/ 0 w 311"/>
                <a:gd name="T3" fmla="*/ 2147483646 h 110"/>
                <a:gd name="T4" fmla="*/ 2147483646 w 311"/>
                <a:gd name="T5" fmla="*/ 2147483646 h 110"/>
                <a:gd name="T6" fmla="*/ 2147483646 w 311"/>
                <a:gd name="T7" fmla="*/ 2147483646 h 110"/>
                <a:gd name="T8" fmla="*/ 2147483646 w 311"/>
                <a:gd name="T9" fmla="*/ 2147483646 h 110"/>
                <a:gd name="T10" fmla="*/ 2147483646 w 311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0">
                  <a:moveTo>
                    <a:pt x="106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3" y="104"/>
                    <a:pt x="10" y="110"/>
                    <a:pt x="19" y="110"/>
                  </a:cubicBezTo>
                  <a:cubicBezTo>
                    <a:pt x="292" y="110"/>
                    <a:pt x="292" y="110"/>
                    <a:pt x="292" y="110"/>
                  </a:cubicBezTo>
                  <a:cubicBezTo>
                    <a:pt x="301" y="110"/>
                    <a:pt x="308" y="104"/>
                    <a:pt x="311" y="97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6" name="Freeform 324"/>
            <p:cNvSpPr/>
            <p:nvPr/>
          </p:nvSpPr>
          <p:spPr bwMode="auto">
            <a:xfrm>
              <a:off x="10883900" y="5981701"/>
              <a:ext cx="584200" cy="312738"/>
            </a:xfrm>
            <a:custGeom>
              <a:avLst/>
              <a:gdLst>
                <a:gd name="T0" fmla="*/ 0 w 311"/>
                <a:gd name="T1" fmla="*/ 2147483646 h 167"/>
                <a:gd name="T2" fmla="*/ 2147483646 w 311"/>
                <a:gd name="T3" fmla="*/ 2147483646 h 167"/>
                <a:gd name="T4" fmla="*/ 2147483646 w 311"/>
                <a:gd name="T5" fmla="*/ 2147483646 h 167"/>
                <a:gd name="T6" fmla="*/ 2147483646 w 311"/>
                <a:gd name="T7" fmla="*/ 0 h 167"/>
                <a:gd name="T8" fmla="*/ 2147483646 w 311"/>
                <a:gd name="T9" fmla="*/ 0 h 167"/>
                <a:gd name="T10" fmla="*/ 0 w 311"/>
                <a:gd name="T11" fmla="*/ 2147483646 h 1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67">
                  <a:moveTo>
                    <a:pt x="0" y="15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5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7" name="Freeform 325"/>
            <p:cNvSpPr/>
            <p:nvPr/>
          </p:nvSpPr>
          <p:spPr bwMode="auto">
            <a:xfrm>
              <a:off x="10883900" y="5981701"/>
              <a:ext cx="584200" cy="285750"/>
            </a:xfrm>
            <a:custGeom>
              <a:avLst/>
              <a:gdLst>
                <a:gd name="T0" fmla="*/ 0 w 311"/>
                <a:gd name="T1" fmla="*/ 2147483646 h 152"/>
                <a:gd name="T2" fmla="*/ 2147483646 w 311"/>
                <a:gd name="T3" fmla="*/ 2147483646 h 152"/>
                <a:gd name="T4" fmla="*/ 2147483646 w 311"/>
                <a:gd name="T5" fmla="*/ 2147483646 h 152"/>
                <a:gd name="T6" fmla="*/ 2147483646 w 311"/>
                <a:gd name="T7" fmla="*/ 0 h 152"/>
                <a:gd name="T8" fmla="*/ 2147483646 w 311"/>
                <a:gd name="T9" fmla="*/ 0 h 152"/>
                <a:gd name="T10" fmla="*/ 0 w 311"/>
                <a:gd name="T11" fmla="*/ 2147483646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52">
                  <a:moveTo>
                    <a:pt x="0" y="13"/>
                  </a:moveTo>
                  <a:cubicBezTo>
                    <a:pt x="155" y="152"/>
                    <a:pt x="155" y="152"/>
                    <a:pt x="155" y="152"/>
                  </a:cubicBezTo>
                  <a:cubicBezTo>
                    <a:pt x="311" y="13"/>
                    <a:pt x="311" y="13"/>
                    <a:pt x="311" y="13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3797480" y="4123275"/>
            <a:ext cx="137205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第二课时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7409" y="1482268"/>
            <a:ext cx="5980472" cy="249593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03070" y="3066531"/>
            <a:ext cx="2640930" cy="2076969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403830" y="1288475"/>
            <a:ext cx="6372257" cy="55399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、文章哪三个方面写了母亲对“我”的教育、影响？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精读探究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979018" y="2059279"/>
            <a:ext cx="610314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一是“教给我与困难作斗争的经验”；</a:t>
            </a: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1326400" y="3834073"/>
            <a:ext cx="6527115" cy="71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写母亲对“我”的影响，实际上也是从侧面来刻画母亲的形象。</a:t>
            </a: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1979018" y="2564849"/>
            <a:ext cx="561975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二是“给我一个强健的身体，一个勤劳的习惯”</a:t>
            </a:r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1952625" y="3199461"/>
            <a:ext cx="523875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三是“教给我生产的知识和革命的意志”。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utoUpdateAnimBg="0"/>
      <p:bldP spid="32" grpId="0" bldLvl="0" autoUpdateAnimBg="0"/>
      <p:bldP spid="33" grpId="0" bldLvl="0" autoUpdateAnimBg="0"/>
      <p:bldP spid="34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03070" y="3066531"/>
            <a:ext cx="2640930" cy="2076969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403830" y="1288475"/>
            <a:ext cx="6372257" cy="10387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、作者是怎样把对母亲的热爱和对劳动人民的热爱、对革命事业的忠诚结合起来的？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精读探究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1385872" y="2422728"/>
            <a:ext cx="6372256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342900" eaLnBrk="1" hangingPunct="1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作者以设问句将母亲的爱引向对人民、革命的热爱与忠诚，将两者结合起来，爱母亲，就要爱我们的民族和人民，使和母亲同样生活着的人能够过快乐的生活，只有这样才能报答母亲的深恩，才算爱母亲。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91845" y="763216"/>
            <a:ext cx="185261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精读探究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12"/>
          <p:cNvGrpSpPr/>
          <p:nvPr/>
        </p:nvGrpSpPr>
        <p:grpSpPr bwMode="auto">
          <a:xfrm>
            <a:off x="266793" y="702493"/>
            <a:ext cx="425053" cy="425054"/>
            <a:chOff x="8200353" y="2009191"/>
            <a:chExt cx="566687" cy="566688"/>
          </a:xfrm>
        </p:grpSpPr>
        <p:sp>
          <p:nvSpPr>
            <p:cNvPr id="7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2140897" y="1287171"/>
            <a:ext cx="5076825" cy="401648"/>
          </a:xfrm>
          <a:prstGeom prst="rect">
            <a:avLst/>
          </a:prstGeom>
          <a:ln algn="ctr">
            <a:miter lim="800000"/>
          </a:ln>
        </p:spPr>
        <p:txBody>
          <a:bodyPr vert="horz" wrap="square" lIns="68580" tIns="34290" rIns="68580" bIns="34290" numCol="1" anchor="t" anchorCtr="0" compatLnSpc="1">
            <a:spAutoFit/>
          </a:bodyPr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 kern="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文章的结尾表达了哪几层意思？</a:t>
            </a:r>
          </a:p>
        </p:txBody>
      </p:sp>
      <p:grpSp>
        <p:nvGrpSpPr>
          <p:cNvPr id="30" name="Group 22"/>
          <p:cNvGrpSpPr/>
          <p:nvPr/>
        </p:nvGrpSpPr>
        <p:grpSpPr bwMode="auto">
          <a:xfrm>
            <a:off x="1939682" y="1842532"/>
            <a:ext cx="4483894" cy="971550"/>
            <a:chOff x="793" y="1344"/>
            <a:chExt cx="3766" cy="816"/>
          </a:xfrm>
        </p:grpSpPr>
        <p:sp>
          <p:nvSpPr>
            <p:cNvPr id="31" name="AutoShape 5"/>
            <p:cNvSpPr>
              <a:spLocks noChangeArrowheads="1"/>
            </p:cNvSpPr>
            <p:nvPr/>
          </p:nvSpPr>
          <p:spPr bwMode="gray">
            <a:xfrm>
              <a:off x="1097" y="1570"/>
              <a:ext cx="3462" cy="36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chemeClr val="bg1"/>
              </a:solidFill>
              <a:rou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AutoShape 6"/>
            <p:cNvSpPr>
              <a:spLocks noChangeArrowheads="1"/>
            </p:cNvSpPr>
            <p:nvPr/>
          </p:nvSpPr>
          <p:spPr bwMode="gray">
            <a:xfrm>
              <a:off x="793" y="1344"/>
              <a:ext cx="547" cy="816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gray">
            <a:xfrm>
              <a:off x="1279" y="1552"/>
              <a:ext cx="3143" cy="34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1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①痛悼母亲的离去；</a:t>
              </a:r>
            </a:p>
          </p:txBody>
        </p:sp>
        <p:sp>
          <p:nvSpPr>
            <p:cNvPr id="35" name="Text Box 8"/>
            <p:cNvSpPr txBox="1">
              <a:spLocks noChangeArrowheads="1"/>
            </p:cNvSpPr>
            <p:nvPr/>
          </p:nvSpPr>
          <p:spPr bwMode="gray">
            <a:xfrm>
              <a:off x="897" y="1616"/>
              <a:ext cx="28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36" name="Group 24"/>
          <p:cNvGrpSpPr/>
          <p:nvPr/>
        </p:nvGrpSpPr>
        <p:grpSpPr bwMode="auto">
          <a:xfrm>
            <a:off x="1939681" y="2867661"/>
            <a:ext cx="4537472" cy="863203"/>
            <a:chOff x="793" y="2205"/>
            <a:chExt cx="3811" cy="725"/>
          </a:xfrm>
        </p:grpSpPr>
        <p:sp>
          <p:nvSpPr>
            <p:cNvPr id="37" name="AutoShape 10"/>
            <p:cNvSpPr>
              <a:spLocks noChangeArrowheads="1"/>
            </p:cNvSpPr>
            <p:nvPr/>
          </p:nvSpPr>
          <p:spPr bwMode="gray">
            <a:xfrm>
              <a:off x="1020" y="2296"/>
              <a:ext cx="3584" cy="40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AutoShape 11"/>
            <p:cNvSpPr>
              <a:spLocks noChangeArrowheads="1"/>
            </p:cNvSpPr>
            <p:nvPr/>
          </p:nvSpPr>
          <p:spPr bwMode="gray">
            <a:xfrm>
              <a:off x="793" y="2205"/>
              <a:ext cx="540" cy="725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 Box 12"/>
            <p:cNvSpPr txBox="1">
              <a:spLocks noChangeArrowheads="1"/>
            </p:cNvSpPr>
            <p:nvPr/>
          </p:nvSpPr>
          <p:spPr bwMode="gray">
            <a:xfrm>
              <a:off x="1066" y="2296"/>
              <a:ext cx="3467" cy="34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600075" lvl="1" indent="-257175" algn="ctr">
                <a:defRPr/>
              </a:pPr>
              <a:r>
                <a:rPr lang="zh-CN" altLang="en-US" sz="21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②对母亲的高度评价；</a:t>
              </a:r>
              <a:endParaRPr lang="zh-CN" altLang="zh-CN" sz="21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 Box 13"/>
            <p:cNvSpPr txBox="1">
              <a:spLocks noChangeArrowheads="1"/>
            </p:cNvSpPr>
            <p:nvPr/>
          </p:nvSpPr>
          <p:spPr bwMode="gray">
            <a:xfrm>
              <a:off x="942" y="2432"/>
              <a:ext cx="28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41" name="Group 27"/>
          <p:cNvGrpSpPr/>
          <p:nvPr/>
        </p:nvGrpSpPr>
        <p:grpSpPr bwMode="auto">
          <a:xfrm>
            <a:off x="1939682" y="3840401"/>
            <a:ext cx="4536281" cy="810816"/>
            <a:chOff x="839" y="3022"/>
            <a:chExt cx="3810" cy="681"/>
          </a:xfrm>
        </p:grpSpPr>
        <p:sp>
          <p:nvSpPr>
            <p:cNvPr id="42" name="AutoShape 15"/>
            <p:cNvSpPr>
              <a:spLocks noChangeArrowheads="1"/>
            </p:cNvSpPr>
            <p:nvPr/>
          </p:nvSpPr>
          <p:spPr bwMode="gray">
            <a:xfrm>
              <a:off x="1146" y="3140"/>
              <a:ext cx="3503" cy="454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solidFill>
                <a:schemeClr val="bg1"/>
              </a:solidFill>
              <a:rou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AutoShape 16"/>
            <p:cNvSpPr>
              <a:spLocks noChangeArrowheads="1"/>
            </p:cNvSpPr>
            <p:nvPr/>
          </p:nvSpPr>
          <p:spPr bwMode="gray">
            <a:xfrm>
              <a:off x="839" y="3022"/>
              <a:ext cx="553" cy="681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 Box 17"/>
            <p:cNvSpPr txBox="1">
              <a:spLocks noChangeArrowheads="1"/>
            </p:cNvSpPr>
            <p:nvPr/>
          </p:nvSpPr>
          <p:spPr bwMode="gray">
            <a:xfrm>
              <a:off x="1338" y="3158"/>
              <a:ext cx="3136" cy="34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1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③决心尽忠革命事业。</a:t>
              </a:r>
              <a:r>
                <a:rPr lang="en-US" altLang="zh-CN" sz="21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45" name="Text Box 18"/>
            <p:cNvSpPr txBox="1">
              <a:spLocks noChangeArrowheads="1"/>
            </p:cNvSpPr>
            <p:nvPr/>
          </p:nvSpPr>
          <p:spPr bwMode="gray">
            <a:xfrm>
              <a:off x="975" y="3203"/>
              <a:ext cx="223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200766"/>
            <a:ext cx="2422328" cy="1917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73898" y="2733958"/>
            <a:ext cx="6776828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通过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，表现了母亲的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勤劳聪慧能干，善持家务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，表达了结母亲巧于持家的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敬佩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之情。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73898" y="1427880"/>
            <a:ext cx="7267212" cy="10387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、这类地主富人家看也不看的饭食，母亲却能做得使一家人吃起来有滋味。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品味语言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200766"/>
            <a:ext cx="2422328" cy="1917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03070" y="3066531"/>
            <a:ext cx="2640930" cy="2076969"/>
          </a:xfrm>
          <a:prstGeom prst="rect">
            <a:avLst/>
          </a:prstGeom>
        </p:spPr>
      </p:pic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611303" y="789385"/>
            <a:ext cx="1100301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导入新课：</a:t>
            </a:r>
          </a:p>
        </p:txBody>
      </p:sp>
      <p:grpSp>
        <p:nvGrpSpPr>
          <p:cNvPr id="12295" name="组合 6"/>
          <p:cNvGrpSpPr/>
          <p:nvPr/>
        </p:nvGrpSpPr>
        <p:grpSpPr bwMode="auto">
          <a:xfrm>
            <a:off x="198157" y="694135"/>
            <a:ext cx="340519" cy="396478"/>
            <a:chOff x="10644187" y="5637213"/>
            <a:chExt cx="1068388" cy="1068388"/>
          </a:xfrm>
        </p:grpSpPr>
        <p:sp>
          <p:nvSpPr>
            <p:cNvPr id="12321" name="Oval 291"/>
            <p:cNvSpPr>
              <a:spLocks noChangeArrowheads="1"/>
            </p:cNvSpPr>
            <p:nvPr/>
          </p:nvSpPr>
          <p:spPr bwMode="auto">
            <a:xfrm>
              <a:off x="10644187" y="5637213"/>
              <a:ext cx="1068388" cy="1068388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322" name="Freeform 320"/>
            <p:cNvSpPr/>
            <p:nvPr/>
          </p:nvSpPr>
          <p:spPr bwMode="auto">
            <a:xfrm>
              <a:off x="10880725" y="5981701"/>
              <a:ext cx="825500" cy="722313"/>
            </a:xfrm>
            <a:custGeom>
              <a:avLst/>
              <a:gdLst>
                <a:gd name="T0" fmla="*/ 2147483646 w 440"/>
                <a:gd name="T1" fmla="*/ 2147483646 h 385"/>
                <a:gd name="T2" fmla="*/ 2147483646 w 440"/>
                <a:gd name="T3" fmla="*/ 2147483646 h 385"/>
                <a:gd name="T4" fmla="*/ 2147483646 w 440"/>
                <a:gd name="T5" fmla="*/ 2147483646 h 385"/>
                <a:gd name="T6" fmla="*/ 2147483646 w 440"/>
                <a:gd name="T7" fmla="*/ 2147483646 h 385"/>
                <a:gd name="T8" fmla="*/ 2147483646 w 440"/>
                <a:gd name="T9" fmla="*/ 2147483646 h 385"/>
                <a:gd name="T10" fmla="*/ 2147483646 w 440"/>
                <a:gd name="T11" fmla="*/ 2147483646 h 385"/>
                <a:gd name="T12" fmla="*/ 2147483646 w 440"/>
                <a:gd name="T13" fmla="*/ 2147483646 h 385"/>
                <a:gd name="T14" fmla="*/ 2147483646 w 440"/>
                <a:gd name="T15" fmla="*/ 2147483646 h 385"/>
                <a:gd name="T16" fmla="*/ 2147483646 w 440"/>
                <a:gd name="T17" fmla="*/ 2147483646 h 385"/>
                <a:gd name="T18" fmla="*/ 2147483646 w 440"/>
                <a:gd name="T19" fmla="*/ 2147483646 h 385"/>
                <a:gd name="T20" fmla="*/ 2147483646 w 440"/>
                <a:gd name="T21" fmla="*/ 0 h 385"/>
                <a:gd name="T22" fmla="*/ 2147483646 w 440"/>
                <a:gd name="T23" fmla="*/ 0 h 385"/>
                <a:gd name="T24" fmla="*/ 2147483646 w 440"/>
                <a:gd name="T25" fmla="*/ 2147483646 h 385"/>
                <a:gd name="T26" fmla="*/ 2147483646 w 440"/>
                <a:gd name="T27" fmla="*/ 2147483646 h 385"/>
                <a:gd name="T28" fmla="*/ 2147483646 w 440"/>
                <a:gd name="T29" fmla="*/ 2147483646 h 385"/>
                <a:gd name="T30" fmla="*/ 2147483646 w 440"/>
                <a:gd name="T31" fmla="*/ 2147483646 h 385"/>
                <a:gd name="T32" fmla="*/ 2147483646 w 440"/>
                <a:gd name="T33" fmla="*/ 2147483646 h 385"/>
                <a:gd name="T34" fmla="*/ 2147483646 w 440"/>
                <a:gd name="T35" fmla="*/ 2147483646 h 385"/>
                <a:gd name="T36" fmla="*/ 2147483646 w 440"/>
                <a:gd name="T37" fmla="*/ 2147483646 h 385"/>
                <a:gd name="T38" fmla="*/ 2147483646 w 440"/>
                <a:gd name="T39" fmla="*/ 2147483646 h 385"/>
                <a:gd name="T40" fmla="*/ 2147483646 w 440"/>
                <a:gd name="T41" fmla="*/ 2147483646 h 385"/>
                <a:gd name="T42" fmla="*/ 2147483646 w 440"/>
                <a:gd name="T43" fmla="*/ 2147483646 h 385"/>
                <a:gd name="T44" fmla="*/ 2147483646 w 440"/>
                <a:gd name="T45" fmla="*/ 2147483646 h 385"/>
                <a:gd name="T46" fmla="*/ 2147483646 w 440"/>
                <a:gd name="T47" fmla="*/ 2147483646 h 385"/>
                <a:gd name="T48" fmla="*/ 2147483646 w 440"/>
                <a:gd name="T49" fmla="*/ 2147483646 h 385"/>
                <a:gd name="T50" fmla="*/ 2147483646 w 440"/>
                <a:gd name="T51" fmla="*/ 2147483646 h 385"/>
                <a:gd name="T52" fmla="*/ 0 w 440"/>
                <a:gd name="T53" fmla="*/ 2147483646 h 385"/>
                <a:gd name="T54" fmla="*/ 0 w 440"/>
                <a:gd name="T55" fmla="*/ 2147483646 h 385"/>
                <a:gd name="T56" fmla="*/ 2147483646 w 440"/>
                <a:gd name="T57" fmla="*/ 2147483646 h 385"/>
                <a:gd name="T58" fmla="*/ 2147483646 w 440"/>
                <a:gd name="T59" fmla="*/ 2147483646 h 385"/>
                <a:gd name="T60" fmla="*/ 2147483646 w 440"/>
                <a:gd name="T61" fmla="*/ 2147483646 h 385"/>
                <a:gd name="T62" fmla="*/ 2147483646 w 440"/>
                <a:gd name="T63" fmla="*/ 2147483646 h 385"/>
                <a:gd name="T64" fmla="*/ 2147483646 w 440"/>
                <a:gd name="T65" fmla="*/ 2147483646 h 385"/>
                <a:gd name="T66" fmla="*/ 2147483646 w 440"/>
                <a:gd name="T67" fmla="*/ 2147483646 h 385"/>
                <a:gd name="T68" fmla="*/ 2147483646 w 440"/>
                <a:gd name="T69" fmla="*/ 2147483646 h 385"/>
                <a:gd name="T70" fmla="*/ 2147483646 w 440"/>
                <a:gd name="T71" fmla="*/ 2147483646 h 385"/>
                <a:gd name="T72" fmla="*/ 2147483646 w 440"/>
                <a:gd name="T73" fmla="*/ 2147483646 h 385"/>
                <a:gd name="T74" fmla="*/ 2147483646 w 440"/>
                <a:gd name="T75" fmla="*/ 2147483646 h 385"/>
                <a:gd name="T76" fmla="*/ 2147483646 w 440"/>
                <a:gd name="T77" fmla="*/ 2147483646 h 385"/>
                <a:gd name="T78" fmla="*/ 2147483646 w 440"/>
                <a:gd name="T79" fmla="*/ 2147483646 h 385"/>
                <a:gd name="T80" fmla="*/ 2147483646 w 440"/>
                <a:gd name="T81" fmla="*/ 2147483646 h 385"/>
                <a:gd name="T82" fmla="*/ 2147483646 w 440"/>
                <a:gd name="T83" fmla="*/ 2147483646 h 3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5">
                  <a:moveTo>
                    <a:pt x="311" y="9"/>
                  </a:moveTo>
                  <a:cubicBezTo>
                    <a:pt x="310" y="8"/>
                    <a:pt x="310" y="8"/>
                    <a:pt x="310" y="8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7"/>
                    <a:pt x="309" y="6"/>
                    <a:pt x="308" y="6"/>
                  </a:cubicBezTo>
                  <a:cubicBezTo>
                    <a:pt x="307" y="5"/>
                    <a:pt x="306" y="4"/>
                    <a:pt x="306" y="4"/>
                  </a:cubicBezTo>
                  <a:cubicBezTo>
                    <a:pt x="305" y="4"/>
                    <a:pt x="305" y="3"/>
                    <a:pt x="304" y="3"/>
                  </a:cubicBezTo>
                  <a:cubicBezTo>
                    <a:pt x="304" y="3"/>
                    <a:pt x="303" y="2"/>
                    <a:pt x="302" y="2"/>
                  </a:cubicBezTo>
                  <a:cubicBezTo>
                    <a:pt x="302" y="2"/>
                    <a:pt x="302" y="2"/>
                    <a:pt x="301" y="2"/>
                  </a:cubicBezTo>
                  <a:cubicBezTo>
                    <a:pt x="300" y="1"/>
                    <a:pt x="300" y="1"/>
                    <a:pt x="299" y="1"/>
                  </a:cubicBezTo>
                  <a:cubicBezTo>
                    <a:pt x="298" y="1"/>
                    <a:pt x="298" y="1"/>
                    <a:pt x="298" y="1"/>
                  </a:cubicBezTo>
                  <a:cubicBezTo>
                    <a:pt x="296" y="0"/>
                    <a:pt x="295" y="0"/>
                    <a:pt x="29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4" y="1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8" y="4"/>
                    <a:pt x="7" y="5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6"/>
                    <a:pt x="0" y="18"/>
                    <a:pt x="0" y="21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02"/>
                    <a:pt x="1" y="204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8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0"/>
                    <a:pt x="4" y="211"/>
                    <a:pt x="4" y="212"/>
                  </a:cubicBezTo>
                  <a:cubicBezTo>
                    <a:pt x="5" y="212"/>
                    <a:pt x="5" y="212"/>
                    <a:pt x="5" y="212"/>
                  </a:cubicBezTo>
                  <a:cubicBezTo>
                    <a:pt x="6" y="213"/>
                    <a:pt x="6" y="214"/>
                    <a:pt x="7" y="214"/>
                  </a:cubicBezTo>
                  <a:cubicBezTo>
                    <a:pt x="7" y="215"/>
                    <a:pt x="8" y="215"/>
                    <a:pt x="9" y="216"/>
                  </a:cubicBezTo>
                  <a:cubicBezTo>
                    <a:pt x="9" y="216"/>
                    <a:pt x="10" y="217"/>
                    <a:pt x="10" y="217"/>
                  </a:cubicBezTo>
                  <a:cubicBezTo>
                    <a:pt x="11" y="217"/>
                    <a:pt x="11" y="217"/>
                    <a:pt x="12" y="218"/>
                  </a:cubicBezTo>
                  <a:cubicBezTo>
                    <a:pt x="179" y="385"/>
                    <a:pt x="179" y="385"/>
                    <a:pt x="179" y="385"/>
                  </a:cubicBezTo>
                  <a:cubicBezTo>
                    <a:pt x="314" y="375"/>
                    <a:pt x="423" y="271"/>
                    <a:pt x="440" y="139"/>
                  </a:cubicBezTo>
                  <a:lnTo>
                    <a:pt x="311" y="9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3" name="Freeform 321"/>
            <p:cNvSpPr/>
            <p:nvPr/>
          </p:nvSpPr>
          <p:spPr bwMode="auto">
            <a:xfrm>
              <a:off x="10880725" y="5981701"/>
              <a:ext cx="588963" cy="412750"/>
            </a:xfrm>
            <a:custGeom>
              <a:avLst/>
              <a:gdLst>
                <a:gd name="T0" fmla="*/ 0 w 314"/>
                <a:gd name="T1" fmla="*/ 2147483646 h 220"/>
                <a:gd name="T2" fmla="*/ 2147483646 w 314"/>
                <a:gd name="T3" fmla="*/ 0 h 220"/>
                <a:gd name="T4" fmla="*/ 2147483646 w 314"/>
                <a:gd name="T5" fmla="*/ 0 h 220"/>
                <a:gd name="T6" fmla="*/ 2147483646 w 314"/>
                <a:gd name="T7" fmla="*/ 2147483646 h 220"/>
                <a:gd name="T8" fmla="*/ 2147483646 w 314"/>
                <a:gd name="T9" fmla="*/ 2147483646 h 220"/>
                <a:gd name="T10" fmla="*/ 2147483646 w 314"/>
                <a:gd name="T11" fmla="*/ 2147483646 h 220"/>
                <a:gd name="T12" fmla="*/ 2147483646 w 314"/>
                <a:gd name="T13" fmla="*/ 2147483646 h 220"/>
                <a:gd name="T14" fmla="*/ 0 w 314"/>
                <a:gd name="T15" fmla="*/ 2147483646 h 220"/>
                <a:gd name="T16" fmla="*/ 0 w 314"/>
                <a:gd name="T17" fmla="*/ 2147483646 h 2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4" h="220">
                  <a:moveTo>
                    <a:pt x="0" y="21"/>
                  </a:moveTo>
                  <a:cubicBezTo>
                    <a:pt x="0" y="9"/>
                    <a:pt x="9" y="0"/>
                    <a:pt x="21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5" y="0"/>
                    <a:pt x="314" y="9"/>
                    <a:pt x="314" y="21"/>
                  </a:cubicBezTo>
                  <a:cubicBezTo>
                    <a:pt x="314" y="199"/>
                    <a:pt x="314" y="199"/>
                    <a:pt x="314" y="199"/>
                  </a:cubicBezTo>
                  <a:cubicBezTo>
                    <a:pt x="314" y="211"/>
                    <a:pt x="305" y="220"/>
                    <a:pt x="294" y="220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9" y="220"/>
                    <a:pt x="0" y="211"/>
                    <a:pt x="0" y="19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Freeform 322"/>
            <p:cNvSpPr/>
            <p:nvPr/>
          </p:nvSpPr>
          <p:spPr bwMode="auto">
            <a:xfrm>
              <a:off x="10883900" y="6176963"/>
              <a:ext cx="584200" cy="217488"/>
            </a:xfrm>
            <a:custGeom>
              <a:avLst/>
              <a:gdLst>
                <a:gd name="T0" fmla="*/ 2147483646 w 311"/>
                <a:gd name="T1" fmla="*/ 2147483646 h 116"/>
                <a:gd name="T2" fmla="*/ 0 w 311"/>
                <a:gd name="T3" fmla="*/ 2147483646 h 116"/>
                <a:gd name="T4" fmla="*/ 2147483646 w 311"/>
                <a:gd name="T5" fmla="*/ 2147483646 h 116"/>
                <a:gd name="T6" fmla="*/ 2147483646 w 311"/>
                <a:gd name="T7" fmla="*/ 2147483646 h 116"/>
                <a:gd name="T8" fmla="*/ 2147483646 w 311"/>
                <a:gd name="T9" fmla="*/ 2147483646 h 116"/>
                <a:gd name="T10" fmla="*/ 2147483646 w 311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6">
                  <a:moveTo>
                    <a:pt x="106" y="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3" y="110"/>
                    <a:pt x="10" y="116"/>
                    <a:pt x="19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301" y="116"/>
                    <a:pt x="308" y="110"/>
                    <a:pt x="311" y="102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323"/>
            <p:cNvSpPr/>
            <p:nvPr/>
          </p:nvSpPr>
          <p:spPr bwMode="auto">
            <a:xfrm>
              <a:off x="10883900" y="6188076"/>
              <a:ext cx="584200" cy="206375"/>
            </a:xfrm>
            <a:custGeom>
              <a:avLst/>
              <a:gdLst>
                <a:gd name="T0" fmla="*/ 2147483646 w 311"/>
                <a:gd name="T1" fmla="*/ 2147483646 h 110"/>
                <a:gd name="T2" fmla="*/ 0 w 311"/>
                <a:gd name="T3" fmla="*/ 2147483646 h 110"/>
                <a:gd name="T4" fmla="*/ 2147483646 w 311"/>
                <a:gd name="T5" fmla="*/ 2147483646 h 110"/>
                <a:gd name="T6" fmla="*/ 2147483646 w 311"/>
                <a:gd name="T7" fmla="*/ 2147483646 h 110"/>
                <a:gd name="T8" fmla="*/ 2147483646 w 311"/>
                <a:gd name="T9" fmla="*/ 2147483646 h 110"/>
                <a:gd name="T10" fmla="*/ 2147483646 w 311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0">
                  <a:moveTo>
                    <a:pt x="106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3" y="104"/>
                    <a:pt x="10" y="110"/>
                    <a:pt x="19" y="110"/>
                  </a:cubicBezTo>
                  <a:cubicBezTo>
                    <a:pt x="292" y="110"/>
                    <a:pt x="292" y="110"/>
                    <a:pt x="292" y="110"/>
                  </a:cubicBezTo>
                  <a:cubicBezTo>
                    <a:pt x="301" y="110"/>
                    <a:pt x="308" y="104"/>
                    <a:pt x="311" y="97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6" name="Freeform 324"/>
            <p:cNvSpPr/>
            <p:nvPr/>
          </p:nvSpPr>
          <p:spPr bwMode="auto">
            <a:xfrm>
              <a:off x="10883900" y="5981701"/>
              <a:ext cx="584200" cy="312738"/>
            </a:xfrm>
            <a:custGeom>
              <a:avLst/>
              <a:gdLst>
                <a:gd name="T0" fmla="*/ 0 w 311"/>
                <a:gd name="T1" fmla="*/ 2147483646 h 167"/>
                <a:gd name="T2" fmla="*/ 2147483646 w 311"/>
                <a:gd name="T3" fmla="*/ 2147483646 h 167"/>
                <a:gd name="T4" fmla="*/ 2147483646 w 311"/>
                <a:gd name="T5" fmla="*/ 2147483646 h 167"/>
                <a:gd name="T6" fmla="*/ 2147483646 w 311"/>
                <a:gd name="T7" fmla="*/ 0 h 167"/>
                <a:gd name="T8" fmla="*/ 2147483646 w 311"/>
                <a:gd name="T9" fmla="*/ 0 h 167"/>
                <a:gd name="T10" fmla="*/ 0 w 311"/>
                <a:gd name="T11" fmla="*/ 2147483646 h 1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67">
                  <a:moveTo>
                    <a:pt x="0" y="15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5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7" name="Freeform 325"/>
            <p:cNvSpPr/>
            <p:nvPr/>
          </p:nvSpPr>
          <p:spPr bwMode="auto">
            <a:xfrm>
              <a:off x="10883900" y="5981701"/>
              <a:ext cx="584200" cy="285750"/>
            </a:xfrm>
            <a:custGeom>
              <a:avLst/>
              <a:gdLst>
                <a:gd name="T0" fmla="*/ 0 w 311"/>
                <a:gd name="T1" fmla="*/ 2147483646 h 152"/>
                <a:gd name="T2" fmla="*/ 2147483646 w 311"/>
                <a:gd name="T3" fmla="*/ 2147483646 h 152"/>
                <a:gd name="T4" fmla="*/ 2147483646 w 311"/>
                <a:gd name="T5" fmla="*/ 2147483646 h 152"/>
                <a:gd name="T6" fmla="*/ 2147483646 w 311"/>
                <a:gd name="T7" fmla="*/ 0 h 152"/>
                <a:gd name="T8" fmla="*/ 2147483646 w 311"/>
                <a:gd name="T9" fmla="*/ 0 h 152"/>
                <a:gd name="T10" fmla="*/ 0 w 311"/>
                <a:gd name="T11" fmla="*/ 2147483646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52">
                  <a:moveTo>
                    <a:pt x="0" y="13"/>
                  </a:moveTo>
                  <a:cubicBezTo>
                    <a:pt x="155" y="152"/>
                    <a:pt x="155" y="152"/>
                    <a:pt x="155" y="152"/>
                  </a:cubicBezTo>
                  <a:cubicBezTo>
                    <a:pt x="311" y="13"/>
                    <a:pt x="311" y="13"/>
                    <a:pt x="311" y="13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3885971" y="3983732"/>
            <a:ext cx="137205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609" y="1262270"/>
            <a:ext cx="4234070" cy="243322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200766"/>
            <a:ext cx="2422328" cy="1917616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73898" y="3200765"/>
            <a:ext cx="677682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母亲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热爱劳动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的美德淋漓尽致的表现了出来。 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73898" y="1427881"/>
            <a:ext cx="7267212" cy="152349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、“母亲是个好劳动。妇女们轮班煮饭，轮到就煮一年。母亲把饭煮了，还要种田，种菜，喂猪，养蚕，纺棉花。因为她身体高大结实，还能挑水挑粪” 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品味语言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001618"/>
            <a:ext cx="2422328" cy="211676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18732" y="2218535"/>
            <a:ext cx="6776828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儿子做了总司令，母亲却依然做农妇，这是一件颇为感人的事。作者不经意地道出，并用最简单的话说明之所以会这样是因为母亲“知道我们党的困难”，平铺直叙中母亲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同情革命、了解革命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的形象跃然纸上。 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73898" y="1427880"/>
            <a:ext cx="7267212" cy="55399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、她知道我们党的困难，依然在家里过着勤苦的农妇生活。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品味语言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001618"/>
            <a:ext cx="2422328" cy="211676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73898" y="2826986"/>
            <a:ext cx="6776828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以让人震惊的事实来说明母亲最大的特点是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一生不曾脱离劳动，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这样的话语虽无溢美之词，但母亲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勤劳坚强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的形象却十分生动感人。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73898" y="1427880"/>
            <a:ext cx="7267212" cy="10387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、母亲最大的特点是一生不曾脱离过劳动。母亲生我前一分钟还在灶上煮饭。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品味语言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001618"/>
            <a:ext cx="2422328" cy="211676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73898" y="2665081"/>
            <a:ext cx="6776828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以可感的形象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“强健身体”“勤劳习惯”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等来表达母亲对自己的教育和影响，真切、真实、真挚，充满了对母亲的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深深敬意和怀念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之情。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73898" y="1427880"/>
            <a:ext cx="7267212" cy="10387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、母亲又给我一个强健的身体，一个勤劳的习惯，使我从来没感到过劳累。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品味语言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001618"/>
            <a:ext cx="2422328" cy="211676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73898" y="2824106"/>
            <a:ext cx="6776828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平白如话的语言，把一个儿子在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失去母亲以后的悲痛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表达得十分深切。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73898" y="1427880"/>
            <a:ext cx="7267212" cy="10387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、母亲现在离我而去了，我将永不能再见她一面了，这个哀痛是无法补救的。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品味语言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18239" y="2124923"/>
            <a:ext cx="3325761" cy="3018578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73898" y="1427880"/>
            <a:ext cx="7267212" cy="55399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这位伟大的母亲去世之后，党中央和毛主席分送挽联：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知识链接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Rectangle 2"/>
          <p:cNvSpPr txBox="1">
            <a:spLocks noChangeArrowheads="1"/>
          </p:cNvSpPr>
          <p:nvPr/>
        </p:nvSpPr>
        <p:spPr bwMode="auto">
          <a:xfrm>
            <a:off x="1524270" y="2150041"/>
            <a:ext cx="5046137" cy="2993459"/>
          </a:xfrm>
          <a:prstGeom prst="rect">
            <a:avLst/>
          </a:prstGeom>
          <a:ln>
            <a:miter lim="800000"/>
          </a:ln>
        </p:spPr>
        <p:txBody>
          <a:bodyPr vert="horz" wrap="square" lIns="68580" tIns="34290" rIns="68580" bIns="34290" numCol="1" anchor="t" anchorCtr="0" compatLnSpc="1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1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党中央的挽联：</a:t>
            </a:r>
            <a:r>
              <a:rPr lang="zh-CN" altLang="en-US" sz="2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八路公助，大孝为国；</a:t>
            </a:r>
            <a:br>
              <a:rPr lang="zh-CN" altLang="en-US" sz="2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一生劳动，吾党之光。</a:t>
            </a:r>
            <a:endParaRPr lang="en-US" altLang="zh-CN" sz="21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1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毛泽东的挽联：</a:t>
            </a:r>
            <a:r>
              <a:rPr lang="zh-CN" altLang="en-US" sz="2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为母当学民族英雄贤母；</a:t>
            </a:r>
          </a:p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斯人不愧劳动阶级完人。</a:t>
            </a:r>
          </a:p>
          <a:p>
            <a:pPr eaLnBrk="1" hangingPunct="1">
              <a:defRPr/>
            </a:pPr>
            <a:endParaRPr lang="zh-CN" altLang="en-US" sz="21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86937" y="3178685"/>
            <a:ext cx="2422328" cy="1917616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3179" y="855088"/>
            <a:ext cx="114100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拓展延伸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238126" y="794365"/>
            <a:ext cx="425053" cy="425054"/>
            <a:chOff x="8200353" y="2009191"/>
            <a:chExt cx="566687" cy="566688"/>
          </a:xfrm>
        </p:grpSpPr>
        <p:sp>
          <p:nvSpPr>
            <p:cNvPr id="8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6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AutoShape 3"/>
          <p:cNvSpPr>
            <a:spLocks noChangeArrowheads="1"/>
          </p:cNvSpPr>
          <p:nvPr/>
        </p:nvSpPr>
        <p:spPr bwMode="gray">
          <a:xfrm>
            <a:off x="884583" y="1821144"/>
            <a:ext cx="5983357" cy="647700"/>
          </a:xfrm>
          <a:prstGeom prst="roundRect">
            <a:avLst>
              <a:gd name="adj" fmla="val 50000"/>
            </a:avLst>
          </a:prstGeom>
          <a:solidFill>
            <a:srgbClr val="99CCFF"/>
          </a:solidFill>
          <a:ln w="38100" algn="ctr">
            <a:solidFill>
              <a:srgbClr val="FFFFFF"/>
            </a:solidFill>
            <a:rou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lIns="68580" tIns="34290" rIns="68580" bIns="34290" anchor="ctr"/>
          <a:lstStyle/>
          <a:p>
            <a:pPr algn="ctr" eaLnBrk="0" hangingPunct="0">
              <a:defRPr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世界上的一切光荣和骄傲，都来自母亲。</a:t>
            </a: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4924073" y="2580183"/>
            <a:ext cx="253841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高尔基</a:t>
            </a: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4924073" y="3997836"/>
            <a:ext cx="221456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  肯</a:t>
            </a: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gray">
          <a:xfrm>
            <a:off x="884583" y="3108816"/>
            <a:ext cx="5983357" cy="647700"/>
          </a:xfrm>
          <a:prstGeom prst="roundRect">
            <a:avLst>
              <a:gd name="adj" fmla="val 46931"/>
            </a:avLst>
          </a:prstGeom>
          <a:solidFill>
            <a:srgbClr val="99CCFF"/>
          </a:solidFill>
          <a:ln w="38100" algn="ctr">
            <a:solidFill>
              <a:srgbClr val="FFFFFF"/>
            </a:solidFill>
            <a:rou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lIns="68580" tIns="34290" rIns="68580" bIns="34290" anchor="ctr"/>
          <a:lstStyle/>
          <a:p>
            <a:pPr algn="ctr" eaLnBrk="0" hangingPunct="0">
              <a:defRPr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我之所有，我之所能，都归功于我天使般的母亲。</a:t>
            </a:r>
          </a:p>
        </p:txBody>
      </p:sp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2229234" y="1084633"/>
            <a:ext cx="3563541" cy="4385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歌颂母亲的名言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3959" y="943992"/>
            <a:ext cx="1852613" cy="372665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58906" y="883269"/>
            <a:ext cx="425053" cy="425054"/>
            <a:chOff x="8200353" y="2009191"/>
            <a:chExt cx="566687" cy="566688"/>
          </a:xfrm>
        </p:grpSpPr>
        <p:sp>
          <p:nvSpPr>
            <p:cNvPr id="7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8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1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4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5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536572" y="1910638"/>
            <a:ext cx="5544666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回忆了母亲勤劳的一生，赞颂了母亲勤劳俭朴、宽厚仁慈、坚强不屈的优秀品质，叙述了母亲对自己的教育和影响，抒发了对母亲的深深怀念和无比崇敬的感情，表达了自己尽忠于民族和人民，尽忠于党来报答母亲的决心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36572" y="1719554"/>
            <a:ext cx="5544667" cy="2479955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6" name="Picture 2" descr="http://bpic.588ku.com/element_origin_min_pic/08/04/20/16570706e2478c2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prstClr val="black"/>
              <a:srgbClr val="54823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959" y="2013111"/>
            <a:ext cx="1505011" cy="165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42077" y="799510"/>
            <a:ext cx="2096505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推荐阅读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217025" y="738787"/>
            <a:ext cx="425053" cy="425054"/>
            <a:chOff x="8200353" y="2009191"/>
            <a:chExt cx="566687" cy="566688"/>
          </a:xfrm>
        </p:grpSpPr>
        <p:sp>
          <p:nvSpPr>
            <p:cNvPr id="5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6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9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0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1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2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3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4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5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6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7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9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0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1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2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23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886933" y="1161471"/>
            <a:ext cx="7375850" cy="145424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同学们，善待我们的母亲吧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不仅仅是今天。当我们的母亲变得老态龙钟的时候，都请加倍善待自己的母亲，因为无论世事如何改变，她永远是最爱你的那个人！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659" y="2615716"/>
            <a:ext cx="2906470" cy="242764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2129" y="2615715"/>
            <a:ext cx="3307738" cy="242764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019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7"/>
          <p:cNvSpPr txBox="1">
            <a:spLocks noChangeArrowheads="1"/>
          </p:cNvSpPr>
          <p:nvPr/>
        </p:nvSpPr>
        <p:spPr bwMode="auto">
          <a:xfrm>
            <a:off x="2868216" y="2420623"/>
            <a:ext cx="5527304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回忆录是传记的一种，属于记叙文体裁，它把作者对被回忆者的几件能刻画人物性格、表达一个主题的材料组织起来，用回忆的形式记叙历史事件或个人的真实生活，在记叙的基础上又加以适当的抒情和议论。</a:t>
            </a:r>
          </a:p>
        </p:txBody>
      </p:sp>
      <p:sp>
        <p:nvSpPr>
          <p:cNvPr id="12293" name="矩形 1"/>
          <p:cNvSpPr>
            <a:spLocks noChangeArrowheads="1"/>
          </p:cNvSpPr>
          <p:nvPr/>
        </p:nvSpPr>
        <p:spPr bwMode="auto">
          <a:xfrm>
            <a:off x="2868215" y="1510956"/>
            <a:ext cx="5414963" cy="2712244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919162" y="789385"/>
            <a:ext cx="1100301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文体知识：</a:t>
            </a:r>
          </a:p>
        </p:txBody>
      </p:sp>
      <p:grpSp>
        <p:nvGrpSpPr>
          <p:cNvPr id="12295" name="组合 6"/>
          <p:cNvGrpSpPr/>
          <p:nvPr/>
        </p:nvGrpSpPr>
        <p:grpSpPr bwMode="auto">
          <a:xfrm>
            <a:off x="506016" y="694135"/>
            <a:ext cx="340519" cy="396478"/>
            <a:chOff x="10644187" y="5637213"/>
            <a:chExt cx="1068388" cy="1068388"/>
          </a:xfrm>
        </p:grpSpPr>
        <p:sp>
          <p:nvSpPr>
            <p:cNvPr id="12321" name="Oval 291"/>
            <p:cNvSpPr>
              <a:spLocks noChangeArrowheads="1"/>
            </p:cNvSpPr>
            <p:nvPr/>
          </p:nvSpPr>
          <p:spPr bwMode="auto">
            <a:xfrm>
              <a:off x="10644187" y="5637213"/>
              <a:ext cx="1068388" cy="1068388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322" name="Freeform 320"/>
            <p:cNvSpPr/>
            <p:nvPr/>
          </p:nvSpPr>
          <p:spPr bwMode="auto">
            <a:xfrm>
              <a:off x="10880725" y="5981701"/>
              <a:ext cx="825500" cy="722313"/>
            </a:xfrm>
            <a:custGeom>
              <a:avLst/>
              <a:gdLst>
                <a:gd name="T0" fmla="*/ 2147483646 w 440"/>
                <a:gd name="T1" fmla="*/ 2147483646 h 385"/>
                <a:gd name="T2" fmla="*/ 2147483646 w 440"/>
                <a:gd name="T3" fmla="*/ 2147483646 h 385"/>
                <a:gd name="T4" fmla="*/ 2147483646 w 440"/>
                <a:gd name="T5" fmla="*/ 2147483646 h 385"/>
                <a:gd name="T6" fmla="*/ 2147483646 w 440"/>
                <a:gd name="T7" fmla="*/ 2147483646 h 385"/>
                <a:gd name="T8" fmla="*/ 2147483646 w 440"/>
                <a:gd name="T9" fmla="*/ 2147483646 h 385"/>
                <a:gd name="T10" fmla="*/ 2147483646 w 440"/>
                <a:gd name="T11" fmla="*/ 2147483646 h 385"/>
                <a:gd name="T12" fmla="*/ 2147483646 w 440"/>
                <a:gd name="T13" fmla="*/ 2147483646 h 385"/>
                <a:gd name="T14" fmla="*/ 2147483646 w 440"/>
                <a:gd name="T15" fmla="*/ 2147483646 h 385"/>
                <a:gd name="T16" fmla="*/ 2147483646 w 440"/>
                <a:gd name="T17" fmla="*/ 2147483646 h 385"/>
                <a:gd name="T18" fmla="*/ 2147483646 w 440"/>
                <a:gd name="T19" fmla="*/ 2147483646 h 385"/>
                <a:gd name="T20" fmla="*/ 2147483646 w 440"/>
                <a:gd name="T21" fmla="*/ 0 h 385"/>
                <a:gd name="T22" fmla="*/ 2147483646 w 440"/>
                <a:gd name="T23" fmla="*/ 0 h 385"/>
                <a:gd name="T24" fmla="*/ 2147483646 w 440"/>
                <a:gd name="T25" fmla="*/ 2147483646 h 385"/>
                <a:gd name="T26" fmla="*/ 2147483646 w 440"/>
                <a:gd name="T27" fmla="*/ 2147483646 h 385"/>
                <a:gd name="T28" fmla="*/ 2147483646 w 440"/>
                <a:gd name="T29" fmla="*/ 2147483646 h 385"/>
                <a:gd name="T30" fmla="*/ 2147483646 w 440"/>
                <a:gd name="T31" fmla="*/ 2147483646 h 385"/>
                <a:gd name="T32" fmla="*/ 2147483646 w 440"/>
                <a:gd name="T33" fmla="*/ 2147483646 h 385"/>
                <a:gd name="T34" fmla="*/ 2147483646 w 440"/>
                <a:gd name="T35" fmla="*/ 2147483646 h 385"/>
                <a:gd name="T36" fmla="*/ 2147483646 w 440"/>
                <a:gd name="T37" fmla="*/ 2147483646 h 385"/>
                <a:gd name="T38" fmla="*/ 2147483646 w 440"/>
                <a:gd name="T39" fmla="*/ 2147483646 h 385"/>
                <a:gd name="T40" fmla="*/ 2147483646 w 440"/>
                <a:gd name="T41" fmla="*/ 2147483646 h 385"/>
                <a:gd name="T42" fmla="*/ 2147483646 w 440"/>
                <a:gd name="T43" fmla="*/ 2147483646 h 385"/>
                <a:gd name="T44" fmla="*/ 2147483646 w 440"/>
                <a:gd name="T45" fmla="*/ 2147483646 h 385"/>
                <a:gd name="T46" fmla="*/ 2147483646 w 440"/>
                <a:gd name="T47" fmla="*/ 2147483646 h 385"/>
                <a:gd name="T48" fmla="*/ 2147483646 w 440"/>
                <a:gd name="T49" fmla="*/ 2147483646 h 385"/>
                <a:gd name="T50" fmla="*/ 2147483646 w 440"/>
                <a:gd name="T51" fmla="*/ 2147483646 h 385"/>
                <a:gd name="T52" fmla="*/ 0 w 440"/>
                <a:gd name="T53" fmla="*/ 2147483646 h 385"/>
                <a:gd name="T54" fmla="*/ 0 w 440"/>
                <a:gd name="T55" fmla="*/ 2147483646 h 385"/>
                <a:gd name="T56" fmla="*/ 2147483646 w 440"/>
                <a:gd name="T57" fmla="*/ 2147483646 h 385"/>
                <a:gd name="T58" fmla="*/ 2147483646 w 440"/>
                <a:gd name="T59" fmla="*/ 2147483646 h 385"/>
                <a:gd name="T60" fmla="*/ 2147483646 w 440"/>
                <a:gd name="T61" fmla="*/ 2147483646 h 385"/>
                <a:gd name="T62" fmla="*/ 2147483646 w 440"/>
                <a:gd name="T63" fmla="*/ 2147483646 h 385"/>
                <a:gd name="T64" fmla="*/ 2147483646 w 440"/>
                <a:gd name="T65" fmla="*/ 2147483646 h 385"/>
                <a:gd name="T66" fmla="*/ 2147483646 w 440"/>
                <a:gd name="T67" fmla="*/ 2147483646 h 385"/>
                <a:gd name="T68" fmla="*/ 2147483646 w 440"/>
                <a:gd name="T69" fmla="*/ 2147483646 h 385"/>
                <a:gd name="T70" fmla="*/ 2147483646 w 440"/>
                <a:gd name="T71" fmla="*/ 2147483646 h 385"/>
                <a:gd name="T72" fmla="*/ 2147483646 w 440"/>
                <a:gd name="T73" fmla="*/ 2147483646 h 385"/>
                <a:gd name="T74" fmla="*/ 2147483646 w 440"/>
                <a:gd name="T75" fmla="*/ 2147483646 h 385"/>
                <a:gd name="T76" fmla="*/ 2147483646 w 440"/>
                <a:gd name="T77" fmla="*/ 2147483646 h 385"/>
                <a:gd name="T78" fmla="*/ 2147483646 w 440"/>
                <a:gd name="T79" fmla="*/ 2147483646 h 385"/>
                <a:gd name="T80" fmla="*/ 2147483646 w 440"/>
                <a:gd name="T81" fmla="*/ 2147483646 h 385"/>
                <a:gd name="T82" fmla="*/ 2147483646 w 440"/>
                <a:gd name="T83" fmla="*/ 2147483646 h 3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5">
                  <a:moveTo>
                    <a:pt x="311" y="9"/>
                  </a:moveTo>
                  <a:cubicBezTo>
                    <a:pt x="310" y="8"/>
                    <a:pt x="310" y="8"/>
                    <a:pt x="310" y="8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7"/>
                    <a:pt x="309" y="6"/>
                    <a:pt x="308" y="6"/>
                  </a:cubicBezTo>
                  <a:cubicBezTo>
                    <a:pt x="307" y="5"/>
                    <a:pt x="306" y="4"/>
                    <a:pt x="306" y="4"/>
                  </a:cubicBezTo>
                  <a:cubicBezTo>
                    <a:pt x="305" y="4"/>
                    <a:pt x="305" y="3"/>
                    <a:pt x="304" y="3"/>
                  </a:cubicBezTo>
                  <a:cubicBezTo>
                    <a:pt x="304" y="3"/>
                    <a:pt x="303" y="2"/>
                    <a:pt x="302" y="2"/>
                  </a:cubicBezTo>
                  <a:cubicBezTo>
                    <a:pt x="302" y="2"/>
                    <a:pt x="302" y="2"/>
                    <a:pt x="301" y="2"/>
                  </a:cubicBezTo>
                  <a:cubicBezTo>
                    <a:pt x="300" y="1"/>
                    <a:pt x="300" y="1"/>
                    <a:pt x="299" y="1"/>
                  </a:cubicBezTo>
                  <a:cubicBezTo>
                    <a:pt x="298" y="1"/>
                    <a:pt x="298" y="1"/>
                    <a:pt x="298" y="1"/>
                  </a:cubicBezTo>
                  <a:cubicBezTo>
                    <a:pt x="296" y="0"/>
                    <a:pt x="295" y="0"/>
                    <a:pt x="29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4" y="1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8" y="4"/>
                    <a:pt x="7" y="5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6"/>
                    <a:pt x="0" y="18"/>
                    <a:pt x="0" y="21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02"/>
                    <a:pt x="1" y="204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8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0"/>
                    <a:pt x="4" y="211"/>
                    <a:pt x="4" y="212"/>
                  </a:cubicBezTo>
                  <a:cubicBezTo>
                    <a:pt x="5" y="212"/>
                    <a:pt x="5" y="212"/>
                    <a:pt x="5" y="212"/>
                  </a:cubicBezTo>
                  <a:cubicBezTo>
                    <a:pt x="6" y="213"/>
                    <a:pt x="6" y="214"/>
                    <a:pt x="7" y="214"/>
                  </a:cubicBezTo>
                  <a:cubicBezTo>
                    <a:pt x="7" y="215"/>
                    <a:pt x="8" y="215"/>
                    <a:pt x="9" y="216"/>
                  </a:cubicBezTo>
                  <a:cubicBezTo>
                    <a:pt x="9" y="216"/>
                    <a:pt x="10" y="217"/>
                    <a:pt x="10" y="217"/>
                  </a:cubicBezTo>
                  <a:cubicBezTo>
                    <a:pt x="11" y="217"/>
                    <a:pt x="11" y="217"/>
                    <a:pt x="12" y="218"/>
                  </a:cubicBezTo>
                  <a:cubicBezTo>
                    <a:pt x="179" y="385"/>
                    <a:pt x="179" y="385"/>
                    <a:pt x="179" y="385"/>
                  </a:cubicBezTo>
                  <a:cubicBezTo>
                    <a:pt x="314" y="375"/>
                    <a:pt x="423" y="271"/>
                    <a:pt x="440" y="139"/>
                  </a:cubicBezTo>
                  <a:lnTo>
                    <a:pt x="311" y="9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3" name="Freeform 321"/>
            <p:cNvSpPr/>
            <p:nvPr/>
          </p:nvSpPr>
          <p:spPr bwMode="auto">
            <a:xfrm>
              <a:off x="10880725" y="5981701"/>
              <a:ext cx="588963" cy="412750"/>
            </a:xfrm>
            <a:custGeom>
              <a:avLst/>
              <a:gdLst>
                <a:gd name="T0" fmla="*/ 0 w 314"/>
                <a:gd name="T1" fmla="*/ 2147483646 h 220"/>
                <a:gd name="T2" fmla="*/ 2147483646 w 314"/>
                <a:gd name="T3" fmla="*/ 0 h 220"/>
                <a:gd name="T4" fmla="*/ 2147483646 w 314"/>
                <a:gd name="T5" fmla="*/ 0 h 220"/>
                <a:gd name="T6" fmla="*/ 2147483646 w 314"/>
                <a:gd name="T7" fmla="*/ 2147483646 h 220"/>
                <a:gd name="T8" fmla="*/ 2147483646 w 314"/>
                <a:gd name="T9" fmla="*/ 2147483646 h 220"/>
                <a:gd name="T10" fmla="*/ 2147483646 w 314"/>
                <a:gd name="T11" fmla="*/ 2147483646 h 220"/>
                <a:gd name="T12" fmla="*/ 2147483646 w 314"/>
                <a:gd name="T13" fmla="*/ 2147483646 h 220"/>
                <a:gd name="T14" fmla="*/ 0 w 314"/>
                <a:gd name="T15" fmla="*/ 2147483646 h 220"/>
                <a:gd name="T16" fmla="*/ 0 w 314"/>
                <a:gd name="T17" fmla="*/ 2147483646 h 2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4" h="220">
                  <a:moveTo>
                    <a:pt x="0" y="21"/>
                  </a:moveTo>
                  <a:cubicBezTo>
                    <a:pt x="0" y="9"/>
                    <a:pt x="9" y="0"/>
                    <a:pt x="21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5" y="0"/>
                    <a:pt x="314" y="9"/>
                    <a:pt x="314" y="21"/>
                  </a:cubicBezTo>
                  <a:cubicBezTo>
                    <a:pt x="314" y="199"/>
                    <a:pt x="314" y="199"/>
                    <a:pt x="314" y="199"/>
                  </a:cubicBezTo>
                  <a:cubicBezTo>
                    <a:pt x="314" y="211"/>
                    <a:pt x="305" y="220"/>
                    <a:pt x="294" y="220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9" y="220"/>
                    <a:pt x="0" y="211"/>
                    <a:pt x="0" y="19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Freeform 322"/>
            <p:cNvSpPr/>
            <p:nvPr/>
          </p:nvSpPr>
          <p:spPr bwMode="auto">
            <a:xfrm>
              <a:off x="10883900" y="6176963"/>
              <a:ext cx="584200" cy="217488"/>
            </a:xfrm>
            <a:custGeom>
              <a:avLst/>
              <a:gdLst>
                <a:gd name="T0" fmla="*/ 2147483646 w 311"/>
                <a:gd name="T1" fmla="*/ 2147483646 h 116"/>
                <a:gd name="T2" fmla="*/ 0 w 311"/>
                <a:gd name="T3" fmla="*/ 2147483646 h 116"/>
                <a:gd name="T4" fmla="*/ 2147483646 w 311"/>
                <a:gd name="T5" fmla="*/ 2147483646 h 116"/>
                <a:gd name="T6" fmla="*/ 2147483646 w 311"/>
                <a:gd name="T7" fmla="*/ 2147483646 h 116"/>
                <a:gd name="T8" fmla="*/ 2147483646 w 311"/>
                <a:gd name="T9" fmla="*/ 2147483646 h 116"/>
                <a:gd name="T10" fmla="*/ 2147483646 w 311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6">
                  <a:moveTo>
                    <a:pt x="106" y="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3" y="110"/>
                    <a:pt x="10" y="116"/>
                    <a:pt x="19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301" y="116"/>
                    <a:pt x="308" y="110"/>
                    <a:pt x="311" y="102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323"/>
            <p:cNvSpPr/>
            <p:nvPr/>
          </p:nvSpPr>
          <p:spPr bwMode="auto">
            <a:xfrm>
              <a:off x="10883900" y="6188076"/>
              <a:ext cx="584200" cy="206375"/>
            </a:xfrm>
            <a:custGeom>
              <a:avLst/>
              <a:gdLst>
                <a:gd name="T0" fmla="*/ 2147483646 w 311"/>
                <a:gd name="T1" fmla="*/ 2147483646 h 110"/>
                <a:gd name="T2" fmla="*/ 0 w 311"/>
                <a:gd name="T3" fmla="*/ 2147483646 h 110"/>
                <a:gd name="T4" fmla="*/ 2147483646 w 311"/>
                <a:gd name="T5" fmla="*/ 2147483646 h 110"/>
                <a:gd name="T6" fmla="*/ 2147483646 w 311"/>
                <a:gd name="T7" fmla="*/ 2147483646 h 110"/>
                <a:gd name="T8" fmla="*/ 2147483646 w 311"/>
                <a:gd name="T9" fmla="*/ 2147483646 h 110"/>
                <a:gd name="T10" fmla="*/ 2147483646 w 311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0">
                  <a:moveTo>
                    <a:pt x="106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3" y="104"/>
                    <a:pt x="10" y="110"/>
                    <a:pt x="19" y="110"/>
                  </a:cubicBezTo>
                  <a:cubicBezTo>
                    <a:pt x="292" y="110"/>
                    <a:pt x="292" y="110"/>
                    <a:pt x="292" y="110"/>
                  </a:cubicBezTo>
                  <a:cubicBezTo>
                    <a:pt x="301" y="110"/>
                    <a:pt x="308" y="104"/>
                    <a:pt x="311" y="97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6" name="Freeform 324"/>
            <p:cNvSpPr/>
            <p:nvPr/>
          </p:nvSpPr>
          <p:spPr bwMode="auto">
            <a:xfrm>
              <a:off x="10883900" y="5981701"/>
              <a:ext cx="584200" cy="312738"/>
            </a:xfrm>
            <a:custGeom>
              <a:avLst/>
              <a:gdLst>
                <a:gd name="T0" fmla="*/ 0 w 311"/>
                <a:gd name="T1" fmla="*/ 2147483646 h 167"/>
                <a:gd name="T2" fmla="*/ 2147483646 w 311"/>
                <a:gd name="T3" fmla="*/ 2147483646 h 167"/>
                <a:gd name="T4" fmla="*/ 2147483646 w 311"/>
                <a:gd name="T5" fmla="*/ 2147483646 h 167"/>
                <a:gd name="T6" fmla="*/ 2147483646 w 311"/>
                <a:gd name="T7" fmla="*/ 0 h 167"/>
                <a:gd name="T8" fmla="*/ 2147483646 w 311"/>
                <a:gd name="T9" fmla="*/ 0 h 167"/>
                <a:gd name="T10" fmla="*/ 0 w 311"/>
                <a:gd name="T11" fmla="*/ 2147483646 h 1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67">
                  <a:moveTo>
                    <a:pt x="0" y="15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5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7" name="Freeform 325"/>
            <p:cNvSpPr/>
            <p:nvPr/>
          </p:nvSpPr>
          <p:spPr bwMode="auto">
            <a:xfrm>
              <a:off x="10883900" y="5981701"/>
              <a:ext cx="584200" cy="285750"/>
            </a:xfrm>
            <a:custGeom>
              <a:avLst/>
              <a:gdLst>
                <a:gd name="T0" fmla="*/ 0 w 311"/>
                <a:gd name="T1" fmla="*/ 2147483646 h 152"/>
                <a:gd name="T2" fmla="*/ 2147483646 w 311"/>
                <a:gd name="T3" fmla="*/ 2147483646 h 152"/>
                <a:gd name="T4" fmla="*/ 2147483646 w 311"/>
                <a:gd name="T5" fmla="*/ 2147483646 h 152"/>
                <a:gd name="T6" fmla="*/ 2147483646 w 311"/>
                <a:gd name="T7" fmla="*/ 0 h 152"/>
                <a:gd name="T8" fmla="*/ 2147483646 w 311"/>
                <a:gd name="T9" fmla="*/ 0 h 152"/>
                <a:gd name="T10" fmla="*/ 0 w 311"/>
                <a:gd name="T11" fmla="*/ 2147483646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52">
                  <a:moveTo>
                    <a:pt x="0" y="13"/>
                  </a:moveTo>
                  <a:cubicBezTo>
                    <a:pt x="155" y="152"/>
                    <a:pt x="155" y="152"/>
                    <a:pt x="155" y="152"/>
                  </a:cubicBezTo>
                  <a:cubicBezTo>
                    <a:pt x="311" y="13"/>
                    <a:pt x="311" y="13"/>
                    <a:pt x="311" y="13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919163" y="2021734"/>
            <a:ext cx="1678781" cy="1443038"/>
            <a:chOff x="3052531" y="6386933"/>
            <a:chExt cx="2436235" cy="2095500"/>
          </a:xfrm>
        </p:grpSpPr>
        <p:sp>
          <p:nvSpPr>
            <p:cNvPr id="16" name="菱形 15"/>
            <p:cNvSpPr/>
            <p:nvPr/>
          </p:nvSpPr>
          <p:spPr>
            <a:xfrm>
              <a:off x="3227041" y="6386933"/>
              <a:ext cx="2095854" cy="2095500"/>
            </a:xfrm>
            <a:prstGeom prst="diamond">
              <a:avLst/>
            </a:prstGeom>
            <a:noFill/>
            <a:ln w="25400">
              <a:solidFill>
                <a:srgbClr val="593E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7" name="菱形 16"/>
            <p:cNvSpPr/>
            <p:nvPr/>
          </p:nvSpPr>
          <p:spPr>
            <a:xfrm>
              <a:off x="3866337" y="7024919"/>
              <a:ext cx="818990" cy="819527"/>
            </a:xfrm>
            <a:prstGeom prst="diamond">
              <a:avLst/>
            </a:prstGeom>
            <a:noFill/>
            <a:ln w="19050">
              <a:solidFill>
                <a:srgbClr val="7E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pic>
          <p:nvPicPr>
            <p:cNvPr id="18" name="图片 17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7908" y="7254683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图片 1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613" y="6526021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图片 19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613" y="7856352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图片 20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5738" y="7256745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组合 21"/>
            <p:cNvGrpSpPr/>
            <p:nvPr/>
          </p:nvGrpSpPr>
          <p:grpSpPr bwMode="auto">
            <a:xfrm rot="8129939">
              <a:off x="3062458" y="7355700"/>
              <a:ext cx="2426308" cy="144000"/>
              <a:chOff x="5099476" y="7584872"/>
              <a:chExt cx="2426308" cy="248896"/>
            </a:xfrm>
          </p:grpSpPr>
          <p:grpSp>
            <p:nvGrpSpPr>
              <p:cNvPr id="32" name="组合 31"/>
              <p:cNvGrpSpPr/>
              <p:nvPr/>
            </p:nvGrpSpPr>
            <p:grpSpPr bwMode="auto">
              <a:xfrm>
                <a:off x="5327102" y="7584872"/>
                <a:ext cx="2198682" cy="248479"/>
                <a:chOff x="6708775" y="5991179"/>
                <a:chExt cx="2198682" cy="248471"/>
              </a:xfrm>
            </p:grpSpPr>
            <p:sp>
              <p:nvSpPr>
                <p:cNvPr id="36" name="矩形 39"/>
                <p:cNvSpPr/>
                <p:nvPr/>
              </p:nvSpPr>
              <p:spPr>
                <a:xfrm>
                  <a:off x="6725448" y="6004981"/>
                  <a:ext cx="2185700" cy="256996"/>
                </a:xfrm>
                <a:custGeom>
                  <a:avLst/>
                  <a:gdLst>
                    <a:gd name="connsiteX0" fmla="*/ 0 w 2153280"/>
                    <a:gd name="connsiteY0" fmla="*/ 0 h 235771"/>
                    <a:gd name="connsiteX1" fmla="*/ 2153280 w 2153280"/>
                    <a:gd name="connsiteY1" fmla="*/ 0 h 235771"/>
                    <a:gd name="connsiteX2" fmla="*/ 2153280 w 2153280"/>
                    <a:gd name="connsiteY2" fmla="*/ 235771 h 235771"/>
                    <a:gd name="connsiteX3" fmla="*/ 0 w 2153280"/>
                    <a:gd name="connsiteY3" fmla="*/ 235771 h 235771"/>
                    <a:gd name="connsiteX4" fmla="*/ 0 w 2153280"/>
                    <a:gd name="connsiteY4" fmla="*/ 0 h 235771"/>
                    <a:gd name="connsiteX0-1" fmla="*/ 44450 w 2197730"/>
                    <a:gd name="connsiteY0-2" fmla="*/ 0 h 235771"/>
                    <a:gd name="connsiteX1-3" fmla="*/ 2197730 w 2197730"/>
                    <a:gd name="connsiteY1-4" fmla="*/ 0 h 235771"/>
                    <a:gd name="connsiteX2-5" fmla="*/ 2197730 w 2197730"/>
                    <a:gd name="connsiteY2-6" fmla="*/ 235771 h 235771"/>
                    <a:gd name="connsiteX3-7" fmla="*/ 0 w 2197730"/>
                    <a:gd name="connsiteY3-8" fmla="*/ 235771 h 235771"/>
                    <a:gd name="connsiteX4-9" fmla="*/ 44450 w 2197730"/>
                    <a:gd name="connsiteY4-10" fmla="*/ 0 h 235771"/>
                    <a:gd name="connsiteX0-11" fmla="*/ 9525 w 2197730"/>
                    <a:gd name="connsiteY0-12" fmla="*/ 0 h 242121"/>
                    <a:gd name="connsiteX1-13" fmla="*/ 2197730 w 2197730"/>
                    <a:gd name="connsiteY1-14" fmla="*/ 6350 h 242121"/>
                    <a:gd name="connsiteX2-15" fmla="*/ 2197730 w 2197730"/>
                    <a:gd name="connsiteY2-16" fmla="*/ 242121 h 242121"/>
                    <a:gd name="connsiteX3-17" fmla="*/ 0 w 2197730"/>
                    <a:gd name="connsiteY3-18" fmla="*/ 242121 h 242121"/>
                    <a:gd name="connsiteX4-19" fmla="*/ 9525 w 2197730"/>
                    <a:gd name="connsiteY4-20" fmla="*/ 0 h 242121"/>
                    <a:gd name="connsiteX0-21" fmla="*/ 0 w 2188205"/>
                    <a:gd name="connsiteY0-22" fmla="*/ 0 h 248471"/>
                    <a:gd name="connsiteX1-23" fmla="*/ 2188205 w 2188205"/>
                    <a:gd name="connsiteY1-24" fmla="*/ 6350 h 248471"/>
                    <a:gd name="connsiteX2-25" fmla="*/ 2188205 w 2188205"/>
                    <a:gd name="connsiteY2-26" fmla="*/ 242121 h 248471"/>
                    <a:gd name="connsiteX3-27" fmla="*/ 0 w 2188205"/>
                    <a:gd name="connsiteY3-28" fmla="*/ 248471 h 248471"/>
                    <a:gd name="connsiteX4-29" fmla="*/ 0 w 2188205"/>
                    <a:gd name="connsiteY4-30" fmla="*/ 0 h 248471"/>
                    <a:gd name="connsiteX0-31" fmla="*/ 0 w 2188205"/>
                    <a:gd name="connsiteY0-32" fmla="*/ 0 h 248471"/>
                    <a:gd name="connsiteX1-33" fmla="*/ 2188205 w 2188205"/>
                    <a:gd name="connsiteY1-34" fmla="*/ 6350 h 248471"/>
                    <a:gd name="connsiteX2-35" fmla="*/ 2188205 w 2188205"/>
                    <a:gd name="connsiteY2-36" fmla="*/ 242121 h 248471"/>
                    <a:gd name="connsiteX3-37" fmla="*/ 0 w 2188205"/>
                    <a:gd name="connsiteY3-38" fmla="*/ 248471 h 248471"/>
                    <a:gd name="connsiteX4-39" fmla="*/ 0 w 2188205"/>
                    <a:gd name="connsiteY4-40" fmla="*/ 0 h 24847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188205" h="248471">
                      <a:moveTo>
                        <a:pt x="0" y="0"/>
                      </a:moveTo>
                      <a:lnTo>
                        <a:pt x="2188205" y="6350"/>
                      </a:lnTo>
                      <a:lnTo>
                        <a:pt x="2188205" y="242121"/>
                      </a:lnTo>
                      <a:lnTo>
                        <a:pt x="0" y="248471"/>
                      </a:lnTo>
                      <a:cubicBezTo>
                        <a:pt x="63500" y="108497"/>
                        <a:pt x="0" y="82824"/>
                        <a:pt x="0" y="0"/>
                      </a:cubicBezTo>
                      <a:close/>
                    </a:path>
                  </a:pathLst>
                </a:custGeom>
                <a:solidFill>
                  <a:srgbClr val="F6DC88"/>
                </a:solidFill>
                <a:ln w="19050">
                  <a:solidFill>
                    <a:srgbClr val="593E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6714166" y="6081895"/>
                  <a:ext cx="2196068" cy="107580"/>
                </a:xfrm>
                <a:custGeom>
                  <a:avLst/>
                  <a:gdLst>
                    <a:gd name="connsiteX0" fmla="*/ 50800 w 2216172"/>
                    <a:gd name="connsiteY0" fmla="*/ 0 h 101600"/>
                    <a:gd name="connsiteX1" fmla="*/ 2216172 w 2216172"/>
                    <a:gd name="connsiteY1" fmla="*/ 0 h 101600"/>
                    <a:gd name="connsiteX2" fmla="*/ 2216172 w 2216172"/>
                    <a:gd name="connsiteY2" fmla="*/ 101600 h 101600"/>
                    <a:gd name="connsiteX3" fmla="*/ 50800 w 2216172"/>
                    <a:gd name="connsiteY3" fmla="*/ 101600 h 101600"/>
                    <a:gd name="connsiteX4" fmla="*/ 0 w 2216172"/>
                    <a:gd name="connsiteY4" fmla="*/ 50800 h 101600"/>
                    <a:gd name="connsiteX5" fmla="*/ 50800 w 2216172"/>
                    <a:gd name="connsiteY5" fmla="*/ 0 h 101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16172" h="101600">
                      <a:moveTo>
                        <a:pt x="50800" y="0"/>
                      </a:moveTo>
                      <a:lnTo>
                        <a:pt x="2216172" y="0"/>
                      </a:lnTo>
                      <a:lnTo>
                        <a:pt x="2216172" y="101600"/>
                      </a:lnTo>
                      <a:lnTo>
                        <a:pt x="50800" y="101600"/>
                      </a:lnTo>
                      <a:cubicBezTo>
                        <a:pt x="22744" y="101600"/>
                        <a:pt x="0" y="78856"/>
                        <a:pt x="0" y="50800"/>
                      </a:cubicBezTo>
                      <a:cubicBezTo>
                        <a:pt x="0" y="22744"/>
                        <a:pt x="22744" y="0"/>
                        <a:pt x="50800" y="0"/>
                      </a:cubicBezTo>
                      <a:close/>
                    </a:path>
                  </a:pathLst>
                </a:custGeom>
                <a:solidFill>
                  <a:srgbClr val="F6DC88"/>
                </a:solidFill>
                <a:ln>
                  <a:solidFill>
                    <a:srgbClr val="593E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8815895" y="6009667"/>
                  <a:ext cx="0" cy="245043"/>
                </a:xfrm>
                <a:prstGeom prst="line">
                  <a:avLst/>
                </a:prstGeom>
                <a:ln w="12700">
                  <a:solidFill>
                    <a:srgbClr val="593E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8906301" y="6008305"/>
                  <a:ext cx="0" cy="245043"/>
                </a:xfrm>
                <a:prstGeom prst="line">
                  <a:avLst/>
                </a:prstGeom>
                <a:ln w="19050">
                  <a:solidFill>
                    <a:srgbClr val="593E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组合 32"/>
              <p:cNvGrpSpPr/>
              <p:nvPr/>
            </p:nvGrpSpPr>
            <p:grpSpPr bwMode="auto">
              <a:xfrm>
                <a:off x="5099476" y="7585360"/>
                <a:ext cx="238105" cy="248408"/>
                <a:chOff x="6237156" y="5991668"/>
                <a:chExt cx="482101" cy="244800"/>
              </a:xfrm>
            </p:grpSpPr>
            <p:sp>
              <p:nvSpPr>
                <p:cNvPr id="34" name="等腰三角形 53"/>
                <p:cNvSpPr/>
                <p:nvPr/>
              </p:nvSpPr>
              <p:spPr>
                <a:xfrm rot="16200000">
                  <a:off x="6352639" y="5882077"/>
                  <a:ext cx="253270" cy="482780"/>
                </a:xfrm>
                <a:custGeom>
                  <a:avLst/>
                  <a:gdLst>
                    <a:gd name="connsiteX0" fmla="*/ 0 w 244800"/>
                    <a:gd name="connsiteY0" fmla="*/ 482101 h 482101"/>
                    <a:gd name="connsiteX1" fmla="*/ 119225 w 244800"/>
                    <a:gd name="connsiteY1" fmla="*/ 0 h 482101"/>
                    <a:gd name="connsiteX2" fmla="*/ 244800 w 244800"/>
                    <a:gd name="connsiteY2" fmla="*/ 482101 h 482101"/>
                    <a:gd name="connsiteX3" fmla="*/ 0 w 244800"/>
                    <a:gd name="connsiteY3" fmla="*/ 482101 h 482101"/>
                    <a:gd name="connsiteX0-1" fmla="*/ 0 w 244800"/>
                    <a:gd name="connsiteY0-2" fmla="*/ 482101 h 482101"/>
                    <a:gd name="connsiteX1-3" fmla="*/ 119225 w 244800"/>
                    <a:gd name="connsiteY1-4" fmla="*/ 0 h 482101"/>
                    <a:gd name="connsiteX2-5" fmla="*/ 244800 w 244800"/>
                    <a:gd name="connsiteY2-6" fmla="*/ 482101 h 482101"/>
                    <a:gd name="connsiteX3-7" fmla="*/ 130950 w 244800"/>
                    <a:gd name="connsiteY3-8" fmla="*/ 481147 h 482101"/>
                    <a:gd name="connsiteX4" fmla="*/ 0 w 244800"/>
                    <a:gd name="connsiteY4" fmla="*/ 482101 h 482101"/>
                    <a:gd name="connsiteX0-9" fmla="*/ 130950 w 244800"/>
                    <a:gd name="connsiteY0-10" fmla="*/ 481147 h 572587"/>
                    <a:gd name="connsiteX1-11" fmla="*/ 0 w 244800"/>
                    <a:gd name="connsiteY1-12" fmla="*/ 482101 h 572587"/>
                    <a:gd name="connsiteX2-13" fmla="*/ 119225 w 244800"/>
                    <a:gd name="connsiteY2-14" fmla="*/ 0 h 572587"/>
                    <a:gd name="connsiteX3-15" fmla="*/ 244800 w 244800"/>
                    <a:gd name="connsiteY3-16" fmla="*/ 482101 h 572587"/>
                    <a:gd name="connsiteX4-17" fmla="*/ 222390 w 244800"/>
                    <a:gd name="connsiteY4-18" fmla="*/ 572587 h 572587"/>
                    <a:gd name="connsiteX0-19" fmla="*/ 0 w 244800"/>
                    <a:gd name="connsiteY0-20" fmla="*/ 482101 h 572587"/>
                    <a:gd name="connsiteX1-21" fmla="*/ 119225 w 244800"/>
                    <a:gd name="connsiteY1-22" fmla="*/ 0 h 572587"/>
                    <a:gd name="connsiteX2-23" fmla="*/ 244800 w 244800"/>
                    <a:gd name="connsiteY2-24" fmla="*/ 482101 h 572587"/>
                    <a:gd name="connsiteX3-25" fmla="*/ 222390 w 244800"/>
                    <a:gd name="connsiteY3-26" fmla="*/ 572587 h 572587"/>
                    <a:gd name="connsiteX0-27" fmla="*/ 0 w 244800"/>
                    <a:gd name="connsiteY0-28" fmla="*/ 482101 h 482101"/>
                    <a:gd name="connsiteX1-29" fmla="*/ 119225 w 244800"/>
                    <a:gd name="connsiteY1-30" fmla="*/ 0 h 482101"/>
                    <a:gd name="connsiteX2-31" fmla="*/ 244800 w 244800"/>
                    <a:gd name="connsiteY2-32" fmla="*/ 482101 h 48210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44800" h="482101">
                      <a:moveTo>
                        <a:pt x="0" y="482101"/>
                      </a:moveTo>
                      <a:lnTo>
                        <a:pt x="119225" y="0"/>
                      </a:lnTo>
                      <a:lnTo>
                        <a:pt x="244800" y="482101"/>
                      </a:lnTo>
                    </a:path>
                  </a:pathLst>
                </a:custGeom>
                <a:noFill/>
                <a:ln w="19050">
                  <a:solidFill>
                    <a:srgbClr val="593E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 dirty="0"/>
                </a:p>
              </p:txBody>
            </p:sp>
            <p:sp>
              <p:nvSpPr>
                <p:cNvPr id="35" name="等腰三角形 53"/>
                <p:cNvSpPr/>
                <p:nvPr/>
              </p:nvSpPr>
              <p:spPr>
                <a:xfrm rot="16200000">
                  <a:off x="6285129" y="6049060"/>
                  <a:ext cx="76570" cy="146933"/>
                </a:xfrm>
                <a:custGeom>
                  <a:avLst/>
                  <a:gdLst>
                    <a:gd name="connsiteX0" fmla="*/ 0 w 244800"/>
                    <a:gd name="connsiteY0" fmla="*/ 482101 h 482101"/>
                    <a:gd name="connsiteX1" fmla="*/ 119225 w 244800"/>
                    <a:gd name="connsiteY1" fmla="*/ 0 h 482101"/>
                    <a:gd name="connsiteX2" fmla="*/ 244800 w 244800"/>
                    <a:gd name="connsiteY2" fmla="*/ 482101 h 482101"/>
                    <a:gd name="connsiteX3" fmla="*/ 0 w 244800"/>
                    <a:gd name="connsiteY3" fmla="*/ 482101 h 482101"/>
                    <a:gd name="connsiteX0-1" fmla="*/ 0 w 244800"/>
                    <a:gd name="connsiteY0-2" fmla="*/ 482101 h 482101"/>
                    <a:gd name="connsiteX1-3" fmla="*/ 119225 w 244800"/>
                    <a:gd name="connsiteY1-4" fmla="*/ 0 h 482101"/>
                    <a:gd name="connsiteX2-5" fmla="*/ 244800 w 244800"/>
                    <a:gd name="connsiteY2-6" fmla="*/ 482101 h 482101"/>
                    <a:gd name="connsiteX3-7" fmla="*/ 130950 w 244800"/>
                    <a:gd name="connsiteY3-8" fmla="*/ 481147 h 482101"/>
                    <a:gd name="connsiteX4" fmla="*/ 0 w 244800"/>
                    <a:gd name="connsiteY4" fmla="*/ 482101 h 482101"/>
                    <a:gd name="connsiteX0-9" fmla="*/ 130950 w 244800"/>
                    <a:gd name="connsiteY0-10" fmla="*/ 481147 h 572587"/>
                    <a:gd name="connsiteX1-11" fmla="*/ 0 w 244800"/>
                    <a:gd name="connsiteY1-12" fmla="*/ 482101 h 572587"/>
                    <a:gd name="connsiteX2-13" fmla="*/ 119225 w 244800"/>
                    <a:gd name="connsiteY2-14" fmla="*/ 0 h 572587"/>
                    <a:gd name="connsiteX3-15" fmla="*/ 244800 w 244800"/>
                    <a:gd name="connsiteY3-16" fmla="*/ 482101 h 572587"/>
                    <a:gd name="connsiteX4-17" fmla="*/ 222390 w 244800"/>
                    <a:gd name="connsiteY4-18" fmla="*/ 572587 h 572587"/>
                    <a:gd name="connsiteX0-19" fmla="*/ 0 w 244800"/>
                    <a:gd name="connsiteY0-20" fmla="*/ 482101 h 572587"/>
                    <a:gd name="connsiteX1-21" fmla="*/ 119225 w 244800"/>
                    <a:gd name="connsiteY1-22" fmla="*/ 0 h 572587"/>
                    <a:gd name="connsiteX2-23" fmla="*/ 244800 w 244800"/>
                    <a:gd name="connsiteY2-24" fmla="*/ 482101 h 572587"/>
                    <a:gd name="connsiteX3-25" fmla="*/ 222390 w 244800"/>
                    <a:gd name="connsiteY3-26" fmla="*/ 572587 h 572587"/>
                    <a:gd name="connsiteX0-27" fmla="*/ 0 w 244800"/>
                    <a:gd name="connsiteY0-28" fmla="*/ 482101 h 482101"/>
                    <a:gd name="connsiteX1-29" fmla="*/ 119225 w 244800"/>
                    <a:gd name="connsiteY1-30" fmla="*/ 0 h 482101"/>
                    <a:gd name="connsiteX2-31" fmla="*/ 244800 w 244800"/>
                    <a:gd name="connsiteY2-32" fmla="*/ 482101 h 482101"/>
                    <a:gd name="connsiteX0-33" fmla="*/ 0 w 244800"/>
                    <a:gd name="connsiteY0-34" fmla="*/ 482101 h 482101"/>
                    <a:gd name="connsiteX1-35" fmla="*/ 119225 w 244800"/>
                    <a:gd name="connsiteY1-36" fmla="*/ 0 h 482101"/>
                    <a:gd name="connsiteX2-37" fmla="*/ 244800 w 244800"/>
                    <a:gd name="connsiteY2-38" fmla="*/ 482101 h 482101"/>
                    <a:gd name="connsiteX3-39" fmla="*/ 0 w 244800"/>
                    <a:gd name="connsiteY3-40" fmla="*/ 482101 h 48210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244800" h="482101">
                      <a:moveTo>
                        <a:pt x="0" y="482101"/>
                      </a:moveTo>
                      <a:lnTo>
                        <a:pt x="119225" y="0"/>
                      </a:lnTo>
                      <a:lnTo>
                        <a:pt x="244800" y="482101"/>
                      </a:lnTo>
                      <a:lnTo>
                        <a:pt x="0" y="482101"/>
                      </a:lnTo>
                      <a:close/>
                    </a:path>
                  </a:pathLst>
                </a:custGeom>
                <a:solidFill>
                  <a:srgbClr val="F6DC88"/>
                </a:solidFill>
                <a:ln>
                  <a:solidFill>
                    <a:srgbClr val="593E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 dirty="0"/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 bwMode="auto">
            <a:xfrm rot="2669900">
              <a:off x="3052531" y="7355662"/>
              <a:ext cx="2426308" cy="144000"/>
              <a:chOff x="5099476" y="7584872"/>
              <a:chExt cx="2426308" cy="248896"/>
            </a:xfrm>
          </p:grpSpPr>
          <p:grpSp>
            <p:nvGrpSpPr>
              <p:cNvPr id="24" name="组合 23"/>
              <p:cNvGrpSpPr/>
              <p:nvPr/>
            </p:nvGrpSpPr>
            <p:grpSpPr bwMode="auto">
              <a:xfrm>
                <a:off x="5327102" y="7584872"/>
                <a:ext cx="2198682" cy="248479"/>
                <a:chOff x="6708775" y="5991179"/>
                <a:chExt cx="2198682" cy="248471"/>
              </a:xfrm>
            </p:grpSpPr>
            <p:sp>
              <p:nvSpPr>
                <p:cNvPr id="28" name="矩形 39"/>
                <p:cNvSpPr/>
                <p:nvPr/>
              </p:nvSpPr>
              <p:spPr>
                <a:xfrm>
                  <a:off x="6717075" y="5989263"/>
                  <a:ext cx="2183972" cy="256996"/>
                </a:xfrm>
                <a:custGeom>
                  <a:avLst/>
                  <a:gdLst>
                    <a:gd name="connsiteX0" fmla="*/ 0 w 2153280"/>
                    <a:gd name="connsiteY0" fmla="*/ 0 h 235771"/>
                    <a:gd name="connsiteX1" fmla="*/ 2153280 w 2153280"/>
                    <a:gd name="connsiteY1" fmla="*/ 0 h 235771"/>
                    <a:gd name="connsiteX2" fmla="*/ 2153280 w 2153280"/>
                    <a:gd name="connsiteY2" fmla="*/ 235771 h 235771"/>
                    <a:gd name="connsiteX3" fmla="*/ 0 w 2153280"/>
                    <a:gd name="connsiteY3" fmla="*/ 235771 h 235771"/>
                    <a:gd name="connsiteX4" fmla="*/ 0 w 2153280"/>
                    <a:gd name="connsiteY4" fmla="*/ 0 h 235771"/>
                    <a:gd name="connsiteX0-1" fmla="*/ 44450 w 2197730"/>
                    <a:gd name="connsiteY0-2" fmla="*/ 0 h 235771"/>
                    <a:gd name="connsiteX1-3" fmla="*/ 2197730 w 2197730"/>
                    <a:gd name="connsiteY1-4" fmla="*/ 0 h 235771"/>
                    <a:gd name="connsiteX2-5" fmla="*/ 2197730 w 2197730"/>
                    <a:gd name="connsiteY2-6" fmla="*/ 235771 h 235771"/>
                    <a:gd name="connsiteX3-7" fmla="*/ 0 w 2197730"/>
                    <a:gd name="connsiteY3-8" fmla="*/ 235771 h 235771"/>
                    <a:gd name="connsiteX4-9" fmla="*/ 44450 w 2197730"/>
                    <a:gd name="connsiteY4-10" fmla="*/ 0 h 235771"/>
                    <a:gd name="connsiteX0-11" fmla="*/ 9525 w 2197730"/>
                    <a:gd name="connsiteY0-12" fmla="*/ 0 h 242121"/>
                    <a:gd name="connsiteX1-13" fmla="*/ 2197730 w 2197730"/>
                    <a:gd name="connsiteY1-14" fmla="*/ 6350 h 242121"/>
                    <a:gd name="connsiteX2-15" fmla="*/ 2197730 w 2197730"/>
                    <a:gd name="connsiteY2-16" fmla="*/ 242121 h 242121"/>
                    <a:gd name="connsiteX3-17" fmla="*/ 0 w 2197730"/>
                    <a:gd name="connsiteY3-18" fmla="*/ 242121 h 242121"/>
                    <a:gd name="connsiteX4-19" fmla="*/ 9525 w 2197730"/>
                    <a:gd name="connsiteY4-20" fmla="*/ 0 h 242121"/>
                    <a:gd name="connsiteX0-21" fmla="*/ 0 w 2188205"/>
                    <a:gd name="connsiteY0-22" fmla="*/ 0 h 248471"/>
                    <a:gd name="connsiteX1-23" fmla="*/ 2188205 w 2188205"/>
                    <a:gd name="connsiteY1-24" fmla="*/ 6350 h 248471"/>
                    <a:gd name="connsiteX2-25" fmla="*/ 2188205 w 2188205"/>
                    <a:gd name="connsiteY2-26" fmla="*/ 242121 h 248471"/>
                    <a:gd name="connsiteX3-27" fmla="*/ 0 w 2188205"/>
                    <a:gd name="connsiteY3-28" fmla="*/ 248471 h 248471"/>
                    <a:gd name="connsiteX4-29" fmla="*/ 0 w 2188205"/>
                    <a:gd name="connsiteY4-30" fmla="*/ 0 h 248471"/>
                    <a:gd name="connsiteX0-31" fmla="*/ 0 w 2188205"/>
                    <a:gd name="connsiteY0-32" fmla="*/ 0 h 248471"/>
                    <a:gd name="connsiteX1-33" fmla="*/ 2188205 w 2188205"/>
                    <a:gd name="connsiteY1-34" fmla="*/ 6350 h 248471"/>
                    <a:gd name="connsiteX2-35" fmla="*/ 2188205 w 2188205"/>
                    <a:gd name="connsiteY2-36" fmla="*/ 242121 h 248471"/>
                    <a:gd name="connsiteX3-37" fmla="*/ 0 w 2188205"/>
                    <a:gd name="connsiteY3-38" fmla="*/ 248471 h 248471"/>
                    <a:gd name="connsiteX4-39" fmla="*/ 0 w 2188205"/>
                    <a:gd name="connsiteY4-40" fmla="*/ 0 h 24847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188205" h="248471">
                      <a:moveTo>
                        <a:pt x="0" y="0"/>
                      </a:moveTo>
                      <a:lnTo>
                        <a:pt x="2188205" y="6350"/>
                      </a:lnTo>
                      <a:lnTo>
                        <a:pt x="2188205" y="242121"/>
                      </a:lnTo>
                      <a:lnTo>
                        <a:pt x="0" y="248471"/>
                      </a:lnTo>
                      <a:cubicBezTo>
                        <a:pt x="63500" y="108497"/>
                        <a:pt x="0" y="82824"/>
                        <a:pt x="0" y="0"/>
                      </a:cubicBezTo>
                      <a:close/>
                    </a:path>
                  </a:pathLst>
                </a:custGeom>
                <a:solidFill>
                  <a:srgbClr val="99B2DF"/>
                </a:solidFill>
                <a:ln w="19050">
                  <a:solidFill>
                    <a:srgbClr val="593E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6704898" y="6069598"/>
                  <a:ext cx="2196067" cy="104591"/>
                </a:xfrm>
                <a:custGeom>
                  <a:avLst/>
                  <a:gdLst>
                    <a:gd name="connsiteX0" fmla="*/ 50800 w 2216172"/>
                    <a:gd name="connsiteY0" fmla="*/ 0 h 101600"/>
                    <a:gd name="connsiteX1" fmla="*/ 2216172 w 2216172"/>
                    <a:gd name="connsiteY1" fmla="*/ 0 h 101600"/>
                    <a:gd name="connsiteX2" fmla="*/ 2216172 w 2216172"/>
                    <a:gd name="connsiteY2" fmla="*/ 101600 h 101600"/>
                    <a:gd name="connsiteX3" fmla="*/ 50800 w 2216172"/>
                    <a:gd name="connsiteY3" fmla="*/ 101600 h 101600"/>
                    <a:gd name="connsiteX4" fmla="*/ 0 w 2216172"/>
                    <a:gd name="connsiteY4" fmla="*/ 50800 h 101600"/>
                    <a:gd name="connsiteX5" fmla="*/ 50800 w 2216172"/>
                    <a:gd name="connsiteY5" fmla="*/ 0 h 101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16172" h="101600">
                      <a:moveTo>
                        <a:pt x="50800" y="0"/>
                      </a:moveTo>
                      <a:lnTo>
                        <a:pt x="2216172" y="0"/>
                      </a:lnTo>
                      <a:lnTo>
                        <a:pt x="2216172" y="101600"/>
                      </a:lnTo>
                      <a:lnTo>
                        <a:pt x="50800" y="101600"/>
                      </a:lnTo>
                      <a:cubicBezTo>
                        <a:pt x="22744" y="101600"/>
                        <a:pt x="0" y="78856"/>
                        <a:pt x="0" y="50800"/>
                      </a:cubicBezTo>
                      <a:cubicBezTo>
                        <a:pt x="0" y="22744"/>
                        <a:pt x="22744" y="0"/>
                        <a:pt x="50800" y="0"/>
                      </a:cubicBezTo>
                      <a:close/>
                    </a:path>
                  </a:pathLst>
                </a:custGeom>
                <a:solidFill>
                  <a:srgbClr val="99B2DF"/>
                </a:solidFill>
                <a:ln>
                  <a:solidFill>
                    <a:srgbClr val="593E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8811555" y="5996066"/>
                  <a:ext cx="0" cy="242056"/>
                </a:xfrm>
                <a:prstGeom prst="line">
                  <a:avLst/>
                </a:prstGeom>
                <a:ln w="12700">
                  <a:solidFill>
                    <a:srgbClr val="593E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8897701" y="5995695"/>
                  <a:ext cx="0" cy="239066"/>
                </a:xfrm>
                <a:prstGeom prst="line">
                  <a:avLst/>
                </a:prstGeom>
                <a:ln w="19050">
                  <a:solidFill>
                    <a:srgbClr val="593E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组合 24"/>
              <p:cNvGrpSpPr/>
              <p:nvPr/>
            </p:nvGrpSpPr>
            <p:grpSpPr bwMode="auto">
              <a:xfrm>
                <a:off x="5099476" y="7585360"/>
                <a:ext cx="238105" cy="248408"/>
                <a:chOff x="6237156" y="5991668"/>
                <a:chExt cx="482101" cy="244800"/>
              </a:xfrm>
            </p:grpSpPr>
            <p:sp>
              <p:nvSpPr>
                <p:cNvPr id="26" name="等腰三角形 53"/>
                <p:cNvSpPr/>
                <p:nvPr/>
              </p:nvSpPr>
              <p:spPr>
                <a:xfrm rot="16200000">
                  <a:off x="6343873" y="5876563"/>
                  <a:ext cx="253270" cy="486277"/>
                </a:xfrm>
                <a:custGeom>
                  <a:avLst/>
                  <a:gdLst>
                    <a:gd name="connsiteX0" fmla="*/ 0 w 244800"/>
                    <a:gd name="connsiteY0" fmla="*/ 482101 h 482101"/>
                    <a:gd name="connsiteX1" fmla="*/ 119225 w 244800"/>
                    <a:gd name="connsiteY1" fmla="*/ 0 h 482101"/>
                    <a:gd name="connsiteX2" fmla="*/ 244800 w 244800"/>
                    <a:gd name="connsiteY2" fmla="*/ 482101 h 482101"/>
                    <a:gd name="connsiteX3" fmla="*/ 0 w 244800"/>
                    <a:gd name="connsiteY3" fmla="*/ 482101 h 482101"/>
                    <a:gd name="connsiteX0-1" fmla="*/ 0 w 244800"/>
                    <a:gd name="connsiteY0-2" fmla="*/ 482101 h 482101"/>
                    <a:gd name="connsiteX1-3" fmla="*/ 119225 w 244800"/>
                    <a:gd name="connsiteY1-4" fmla="*/ 0 h 482101"/>
                    <a:gd name="connsiteX2-5" fmla="*/ 244800 w 244800"/>
                    <a:gd name="connsiteY2-6" fmla="*/ 482101 h 482101"/>
                    <a:gd name="connsiteX3-7" fmla="*/ 130950 w 244800"/>
                    <a:gd name="connsiteY3-8" fmla="*/ 481147 h 482101"/>
                    <a:gd name="connsiteX4" fmla="*/ 0 w 244800"/>
                    <a:gd name="connsiteY4" fmla="*/ 482101 h 482101"/>
                    <a:gd name="connsiteX0-9" fmla="*/ 130950 w 244800"/>
                    <a:gd name="connsiteY0-10" fmla="*/ 481147 h 572587"/>
                    <a:gd name="connsiteX1-11" fmla="*/ 0 w 244800"/>
                    <a:gd name="connsiteY1-12" fmla="*/ 482101 h 572587"/>
                    <a:gd name="connsiteX2-13" fmla="*/ 119225 w 244800"/>
                    <a:gd name="connsiteY2-14" fmla="*/ 0 h 572587"/>
                    <a:gd name="connsiteX3-15" fmla="*/ 244800 w 244800"/>
                    <a:gd name="connsiteY3-16" fmla="*/ 482101 h 572587"/>
                    <a:gd name="connsiteX4-17" fmla="*/ 222390 w 244800"/>
                    <a:gd name="connsiteY4-18" fmla="*/ 572587 h 572587"/>
                    <a:gd name="connsiteX0-19" fmla="*/ 0 w 244800"/>
                    <a:gd name="connsiteY0-20" fmla="*/ 482101 h 572587"/>
                    <a:gd name="connsiteX1-21" fmla="*/ 119225 w 244800"/>
                    <a:gd name="connsiteY1-22" fmla="*/ 0 h 572587"/>
                    <a:gd name="connsiteX2-23" fmla="*/ 244800 w 244800"/>
                    <a:gd name="connsiteY2-24" fmla="*/ 482101 h 572587"/>
                    <a:gd name="connsiteX3-25" fmla="*/ 222390 w 244800"/>
                    <a:gd name="connsiteY3-26" fmla="*/ 572587 h 572587"/>
                    <a:gd name="connsiteX0-27" fmla="*/ 0 w 244800"/>
                    <a:gd name="connsiteY0-28" fmla="*/ 482101 h 482101"/>
                    <a:gd name="connsiteX1-29" fmla="*/ 119225 w 244800"/>
                    <a:gd name="connsiteY1-30" fmla="*/ 0 h 482101"/>
                    <a:gd name="connsiteX2-31" fmla="*/ 244800 w 244800"/>
                    <a:gd name="connsiteY2-32" fmla="*/ 482101 h 48210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44800" h="482101">
                      <a:moveTo>
                        <a:pt x="0" y="482101"/>
                      </a:moveTo>
                      <a:lnTo>
                        <a:pt x="119225" y="0"/>
                      </a:lnTo>
                      <a:lnTo>
                        <a:pt x="244800" y="482101"/>
                      </a:lnTo>
                    </a:path>
                  </a:pathLst>
                </a:custGeom>
                <a:noFill/>
                <a:ln w="19050">
                  <a:solidFill>
                    <a:srgbClr val="593E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 dirty="0"/>
                </a:p>
              </p:txBody>
            </p:sp>
            <p:sp>
              <p:nvSpPr>
                <p:cNvPr id="27" name="等腰三角形 53"/>
                <p:cNvSpPr/>
                <p:nvPr/>
              </p:nvSpPr>
              <p:spPr>
                <a:xfrm rot="16200000">
                  <a:off x="6267512" y="6042948"/>
                  <a:ext cx="79516" cy="146933"/>
                </a:xfrm>
                <a:custGeom>
                  <a:avLst/>
                  <a:gdLst>
                    <a:gd name="connsiteX0" fmla="*/ 0 w 244800"/>
                    <a:gd name="connsiteY0" fmla="*/ 482101 h 482101"/>
                    <a:gd name="connsiteX1" fmla="*/ 119225 w 244800"/>
                    <a:gd name="connsiteY1" fmla="*/ 0 h 482101"/>
                    <a:gd name="connsiteX2" fmla="*/ 244800 w 244800"/>
                    <a:gd name="connsiteY2" fmla="*/ 482101 h 482101"/>
                    <a:gd name="connsiteX3" fmla="*/ 0 w 244800"/>
                    <a:gd name="connsiteY3" fmla="*/ 482101 h 482101"/>
                    <a:gd name="connsiteX0-1" fmla="*/ 0 w 244800"/>
                    <a:gd name="connsiteY0-2" fmla="*/ 482101 h 482101"/>
                    <a:gd name="connsiteX1-3" fmla="*/ 119225 w 244800"/>
                    <a:gd name="connsiteY1-4" fmla="*/ 0 h 482101"/>
                    <a:gd name="connsiteX2-5" fmla="*/ 244800 w 244800"/>
                    <a:gd name="connsiteY2-6" fmla="*/ 482101 h 482101"/>
                    <a:gd name="connsiteX3-7" fmla="*/ 130950 w 244800"/>
                    <a:gd name="connsiteY3-8" fmla="*/ 481147 h 482101"/>
                    <a:gd name="connsiteX4" fmla="*/ 0 w 244800"/>
                    <a:gd name="connsiteY4" fmla="*/ 482101 h 482101"/>
                    <a:gd name="connsiteX0-9" fmla="*/ 130950 w 244800"/>
                    <a:gd name="connsiteY0-10" fmla="*/ 481147 h 572587"/>
                    <a:gd name="connsiteX1-11" fmla="*/ 0 w 244800"/>
                    <a:gd name="connsiteY1-12" fmla="*/ 482101 h 572587"/>
                    <a:gd name="connsiteX2-13" fmla="*/ 119225 w 244800"/>
                    <a:gd name="connsiteY2-14" fmla="*/ 0 h 572587"/>
                    <a:gd name="connsiteX3-15" fmla="*/ 244800 w 244800"/>
                    <a:gd name="connsiteY3-16" fmla="*/ 482101 h 572587"/>
                    <a:gd name="connsiteX4-17" fmla="*/ 222390 w 244800"/>
                    <a:gd name="connsiteY4-18" fmla="*/ 572587 h 572587"/>
                    <a:gd name="connsiteX0-19" fmla="*/ 0 w 244800"/>
                    <a:gd name="connsiteY0-20" fmla="*/ 482101 h 572587"/>
                    <a:gd name="connsiteX1-21" fmla="*/ 119225 w 244800"/>
                    <a:gd name="connsiteY1-22" fmla="*/ 0 h 572587"/>
                    <a:gd name="connsiteX2-23" fmla="*/ 244800 w 244800"/>
                    <a:gd name="connsiteY2-24" fmla="*/ 482101 h 572587"/>
                    <a:gd name="connsiteX3-25" fmla="*/ 222390 w 244800"/>
                    <a:gd name="connsiteY3-26" fmla="*/ 572587 h 572587"/>
                    <a:gd name="connsiteX0-27" fmla="*/ 0 w 244800"/>
                    <a:gd name="connsiteY0-28" fmla="*/ 482101 h 482101"/>
                    <a:gd name="connsiteX1-29" fmla="*/ 119225 w 244800"/>
                    <a:gd name="connsiteY1-30" fmla="*/ 0 h 482101"/>
                    <a:gd name="connsiteX2-31" fmla="*/ 244800 w 244800"/>
                    <a:gd name="connsiteY2-32" fmla="*/ 482101 h 482101"/>
                    <a:gd name="connsiteX0-33" fmla="*/ 0 w 244800"/>
                    <a:gd name="connsiteY0-34" fmla="*/ 482101 h 482101"/>
                    <a:gd name="connsiteX1-35" fmla="*/ 119225 w 244800"/>
                    <a:gd name="connsiteY1-36" fmla="*/ 0 h 482101"/>
                    <a:gd name="connsiteX2-37" fmla="*/ 244800 w 244800"/>
                    <a:gd name="connsiteY2-38" fmla="*/ 482101 h 482101"/>
                    <a:gd name="connsiteX3-39" fmla="*/ 0 w 244800"/>
                    <a:gd name="connsiteY3-40" fmla="*/ 482101 h 48210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244800" h="482101">
                      <a:moveTo>
                        <a:pt x="0" y="482101"/>
                      </a:moveTo>
                      <a:lnTo>
                        <a:pt x="119225" y="0"/>
                      </a:lnTo>
                      <a:lnTo>
                        <a:pt x="244800" y="482101"/>
                      </a:lnTo>
                      <a:lnTo>
                        <a:pt x="0" y="482101"/>
                      </a:lnTo>
                      <a:close/>
                    </a:path>
                  </a:pathLst>
                </a:custGeom>
                <a:solidFill>
                  <a:srgbClr val="99B2DF"/>
                </a:solidFill>
                <a:ln>
                  <a:solidFill>
                    <a:srgbClr val="593E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 dirty="0"/>
                </a:p>
              </p:txBody>
            </p:sp>
          </p:grpSp>
        </p:grpSp>
      </p:grpSp>
      <p:sp>
        <p:nvSpPr>
          <p:cNvPr id="2" name="矩形 1"/>
          <p:cNvSpPr/>
          <p:nvPr/>
        </p:nvSpPr>
        <p:spPr>
          <a:xfrm>
            <a:off x="3040414" y="1619130"/>
            <a:ext cx="1720664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回忆录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7"/>
          <p:cNvSpPr txBox="1">
            <a:spLocks noChangeArrowheads="1"/>
          </p:cNvSpPr>
          <p:nvPr/>
        </p:nvSpPr>
        <p:spPr bwMode="auto">
          <a:xfrm>
            <a:off x="2883914" y="1705666"/>
            <a:ext cx="5061346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1886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日生，字玉阶。四川仪陇人。马克思主义者，无产阶级革命家、军事家和政治家，中国的杰出领导人。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1955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年被授予中华人民共和国元帅军衔。曾获一级八一勋章、一级独立自由勋章、一级解放勋章。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1976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日在北京逝世，终年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岁。 其著作收入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朱德选集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矩形 4"/>
          <p:cNvSpPr>
            <a:spLocks noChangeArrowheads="1"/>
          </p:cNvSpPr>
          <p:nvPr/>
        </p:nvSpPr>
        <p:spPr bwMode="auto">
          <a:xfrm>
            <a:off x="1281693" y="4018203"/>
            <a:ext cx="129266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朱德</a:t>
            </a:r>
          </a:p>
        </p:txBody>
      </p:sp>
      <p:sp>
        <p:nvSpPr>
          <p:cNvPr id="11269" name="矩形 1"/>
          <p:cNvSpPr>
            <a:spLocks noChangeArrowheads="1"/>
          </p:cNvSpPr>
          <p:nvPr/>
        </p:nvSpPr>
        <p:spPr bwMode="auto">
          <a:xfrm>
            <a:off x="2883913" y="1635969"/>
            <a:ext cx="5061347" cy="2647691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4045" y="1705666"/>
            <a:ext cx="1691750" cy="2260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矩形 5"/>
          <p:cNvSpPr>
            <a:spLocks noChangeArrowheads="1"/>
          </p:cNvSpPr>
          <p:nvPr/>
        </p:nvSpPr>
        <p:spPr bwMode="auto">
          <a:xfrm>
            <a:off x="919162" y="789385"/>
            <a:ext cx="1100301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作者简介：</a:t>
            </a:r>
          </a:p>
        </p:txBody>
      </p:sp>
      <p:grpSp>
        <p:nvGrpSpPr>
          <p:cNvPr id="11272" name="组合 6"/>
          <p:cNvGrpSpPr/>
          <p:nvPr/>
        </p:nvGrpSpPr>
        <p:grpSpPr bwMode="auto">
          <a:xfrm>
            <a:off x="506016" y="694135"/>
            <a:ext cx="340519" cy="396478"/>
            <a:chOff x="10644187" y="5637213"/>
            <a:chExt cx="1068388" cy="1068388"/>
          </a:xfrm>
        </p:grpSpPr>
        <p:sp>
          <p:nvSpPr>
            <p:cNvPr id="11273" name="Oval 291"/>
            <p:cNvSpPr>
              <a:spLocks noChangeArrowheads="1"/>
            </p:cNvSpPr>
            <p:nvPr/>
          </p:nvSpPr>
          <p:spPr bwMode="auto">
            <a:xfrm>
              <a:off x="10644187" y="5637213"/>
              <a:ext cx="1068388" cy="1068388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274" name="Freeform 320"/>
            <p:cNvSpPr/>
            <p:nvPr/>
          </p:nvSpPr>
          <p:spPr bwMode="auto">
            <a:xfrm>
              <a:off x="10880725" y="5981701"/>
              <a:ext cx="825500" cy="722313"/>
            </a:xfrm>
            <a:custGeom>
              <a:avLst/>
              <a:gdLst>
                <a:gd name="T0" fmla="*/ 2147483646 w 440"/>
                <a:gd name="T1" fmla="*/ 2147483646 h 385"/>
                <a:gd name="T2" fmla="*/ 2147483646 w 440"/>
                <a:gd name="T3" fmla="*/ 2147483646 h 385"/>
                <a:gd name="T4" fmla="*/ 2147483646 w 440"/>
                <a:gd name="T5" fmla="*/ 2147483646 h 385"/>
                <a:gd name="T6" fmla="*/ 2147483646 w 440"/>
                <a:gd name="T7" fmla="*/ 2147483646 h 385"/>
                <a:gd name="T8" fmla="*/ 2147483646 w 440"/>
                <a:gd name="T9" fmla="*/ 2147483646 h 385"/>
                <a:gd name="T10" fmla="*/ 2147483646 w 440"/>
                <a:gd name="T11" fmla="*/ 2147483646 h 385"/>
                <a:gd name="T12" fmla="*/ 2147483646 w 440"/>
                <a:gd name="T13" fmla="*/ 2147483646 h 385"/>
                <a:gd name="T14" fmla="*/ 2147483646 w 440"/>
                <a:gd name="T15" fmla="*/ 2147483646 h 385"/>
                <a:gd name="T16" fmla="*/ 2147483646 w 440"/>
                <a:gd name="T17" fmla="*/ 2147483646 h 385"/>
                <a:gd name="T18" fmla="*/ 2147483646 w 440"/>
                <a:gd name="T19" fmla="*/ 2147483646 h 385"/>
                <a:gd name="T20" fmla="*/ 2147483646 w 440"/>
                <a:gd name="T21" fmla="*/ 0 h 385"/>
                <a:gd name="T22" fmla="*/ 2147483646 w 440"/>
                <a:gd name="T23" fmla="*/ 0 h 385"/>
                <a:gd name="T24" fmla="*/ 2147483646 w 440"/>
                <a:gd name="T25" fmla="*/ 2147483646 h 385"/>
                <a:gd name="T26" fmla="*/ 2147483646 w 440"/>
                <a:gd name="T27" fmla="*/ 2147483646 h 385"/>
                <a:gd name="T28" fmla="*/ 2147483646 w 440"/>
                <a:gd name="T29" fmla="*/ 2147483646 h 385"/>
                <a:gd name="T30" fmla="*/ 2147483646 w 440"/>
                <a:gd name="T31" fmla="*/ 2147483646 h 385"/>
                <a:gd name="T32" fmla="*/ 2147483646 w 440"/>
                <a:gd name="T33" fmla="*/ 2147483646 h 385"/>
                <a:gd name="T34" fmla="*/ 2147483646 w 440"/>
                <a:gd name="T35" fmla="*/ 2147483646 h 385"/>
                <a:gd name="T36" fmla="*/ 2147483646 w 440"/>
                <a:gd name="T37" fmla="*/ 2147483646 h 385"/>
                <a:gd name="T38" fmla="*/ 2147483646 w 440"/>
                <a:gd name="T39" fmla="*/ 2147483646 h 385"/>
                <a:gd name="T40" fmla="*/ 2147483646 w 440"/>
                <a:gd name="T41" fmla="*/ 2147483646 h 385"/>
                <a:gd name="T42" fmla="*/ 2147483646 w 440"/>
                <a:gd name="T43" fmla="*/ 2147483646 h 385"/>
                <a:gd name="T44" fmla="*/ 2147483646 w 440"/>
                <a:gd name="T45" fmla="*/ 2147483646 h 385"/>
                <a:gd name="T46" fmla="*/ 2147483646 w 440"/>
                <a:gd name="T47" fmla="*/ 2147483646 h 385"/>
                <a:gd name="T48" fmla="*/ 2147483646 w 440"/>
                <a:gd name="T49" fmla="*/ 2147483646 h 385"/>
                <a:gd name="T50" fmla="*/ 2147483646 w 440"/>
                <a:gd name="T51" fmla="*/ 2147483646 h 385"/>
                <a:gd name="T52" fmla="*/ 0 w 440"/>
                <a:gd name="T53" fmla="*/ 2147483646 h 385"/>
                <a:gd name="T54" fmla="*/ 0 w 440"/>
                <a:gd name="T55" fmla="*/ 2147483646 h 385"/>
                <a:gd name="T56" fmla="*/ 2147483646 w 440"/>
                <a:gd name="T57" fmla="*/ 2147483646 h 385"/>
                <a:gd name="T58" fmla="*/ 2147483646 w 440"/>
                <a:gd name="T59" fmla="*/ 2147483646 h 385"/>
                <a:gd name="T60" fmla="*/ 2147483646 w 440"/>
                <a:gd name="T61" fmla="*/ 2147483646 h 385"/>
                <a:gd name="T62" fmla="*/ 2147483646 w 440"/>
                <a:gd name="T63" fmla="*/ 2147483646 h 385"/>
                <a:gd name="T64" fmla="*/ 2147483646 w 440"/>
                <a:gd name="T65" fmla="*/ 2147483646 h 385"/>
                <a:gd name="T66" fmla="*/ 2147483646 w 440"/>
                <a:gd name="T67" fmla="*/ 2147483646 h 385"/>
                <a:gd name="T68" fmla="*/ 2147483646 w 440"/>
                <a:gd name="T69" fmla="*/ 2147483646 h 385"/>
                <a:gd name="T70" fmla="*/ 2147483646 w 440"/>
                <a:gd name="T71" fmla="*/ 2147483646 h 385"/>
                <a:gd name="T72" fmla="*/ 2147483646 w 440"/>
                <a:gd name="T73" fmla="*/ 2147483646 h 385"/>
                <a:gd name="T74" fmla="*/ 2147483646 w 440"/>
                <a:gd name="T75" fmla="*/ 2147483646 h 385"/>
                <a:gd name="T76" fmla="*/ 2147483646 w 440"/>
                <a:gd name="T77" fmla="*/ 2147483646 h 385"/>
                <a:gd name="T78" fmla="*/ 2147483646 w 440"/>
                <a:gd name="T79" fmla="*/ 2147483646 h 385"/>
                <a:gd name="T80" fmla="*/ 2147483646 w 440"/>
                <a:gd name="T81" fmla="*/ 2147483646 h 385"/>
                <a:gd name="T82" fmla="*/ 2147483646 w 440"/>
                <a:gd name="T83" fmla="*/ 2147483646 h 3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5">
                  <a:moveTo>
                    <a:pt x="311" y="9"/>
                  </a:moveTo>
                  <a:cubicBezTo>
                    <a:pt x="310" y="8"/>
                    <a:pt x="310" y="8"/>
                    <a:pt x="310" y="8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7"/>
                    <a:pt x="309" y="6"/>
                    <a:pt x="308" y="6"/>
                  </a:cubicBezTo>
                  <a:cubicBezTo>
                    <a:pt x="307" y="5"/>
                    <a:pt x="306" y="4"/>
                    <a:pt x="306" y="4"/>
                  </a:cubicBezTo>
                  <a:cubicBezTo>
                    <a:pt x="305" y="4"/>
                    <a:pt x="305" y="3"/>
                    <a:pt x="304" y="3"/>
                  </a:cubicBezTo>
                  <a:cubicBezTo>
                    <a:pt x="304" y="3"/>
                    <a:pt x="303" y="2"/>
                    <a:pt x="302" y="2"/>
                  </a:cubicBezTo>
                  <a:cubicBezTo>
                    <a:pt x="302" y="2"/>
                    <a:pt x="302" y="2"/>
                    <a:pt x="301" y="2"/>
                  </a:cubicBezTo>
                  <a:cubicBezTo>
                    <a:pt x="300" y="1"/>
                    <a:pt x="300" y="1"/>
                    <a:pt x="299" y="1"/>
                  </a:cubicBezTo>
                  <a:cubicBezTo>
                    <a:pt x="298" y="1"/>
                    <a:pt x="298" y="1"/>
                    <a:pt x="298" y="1"/>
                  </a:cubicBezTo>
                  <a:cubicBezTo>
                    <a:pt x="296" y="0"/>
                    <a:pt x="295" y="0"/>
                    <a:pt x="29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4" y="1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8" y="4"/>
                    <a:pt x="7" y="5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6"/>
                    <a:pt x="0" y="18"/>
                    <a:pt x="0" y="21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02"/>
                    <a:pt x="1" y="204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8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0"/>
                    <a:pt x="4" y="211"/>
                    <a:pt x="4" y="212"/>
                  </a:cubicBezTo>
                  <a:cubicBezTo>
                    <a:pt x="5" y="212"/>
                    <a:pt x="5" y="212"/>
                    <a:pt x="5" y="212"/>
                  </a:cubicBezTo>
                  <a:cubicBezTo>
                    <a:pt x="6" y="213"/>
                    <a:pt x="6" y="214"/>
                    <a:pt x="7" y="214"/>
                  </a:cubicBezTo>
                  <a:cubicBezTo>
                    <a:pt x="7" y="215"/>
                    <a:pt x="8" y="215"/>
                    <a:pt x="9" y="216"/>
                  </a:cubicBezTo>
                  <a:cubicBezTo>
                    <a:pt x="9" y="216"/>
                    <a:pt x="10" y="217"/>
                    <a:pt x="10" y="217"/>
                  </a:cubicBezTo>
                  <a:cubicBezTo>
                    <a:pt x="11" y="217"/>
                    <a:pt x="11" y="217"/>
                    <a:pt x="12" y="218"/>
                  </a:cubicBezTo>
                  <a:cubicBezTo>
                    <a:pt x="179" y="385"/>
                    <a:pt x="179" y="385"/>
                    <a:pt x="179" y="385"/>
                  </a:cubicBezTo>
                  <a:cubicBezTo>
                    <a:pt x="314" y="375"/>
                    <a:pt x="423" y="271"/>
                    <a:pt x="440" y="139"/>
                  </a:cubicBezTo>
                  <a:lnTo>
                    <a:pt x="311" y="9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5" name="Freeform 321"/>
            <p:cNvSpPr/>
            <p:nvPr/>
          </p:nvSpPr>
          <p:spPr bwMode="auto">
            <a:xfrm>
              <a:off x="10880725" y="5981701"/>
              <a:ext cx="588963" cy="412750"/>
            </a:xfrm>
            <a:custGeom>
              <a:avLst/>
              <a:gdLst>
                <a:gd name="T0" fmla="*/ 0 w 314"/>
                <a:gd name="T1" fmla="*/ 2147483646 h 220"/>
                <a:gd name="T2" fmla="*/ 2147483646 w 314"/>
                <a:gd name="T3" fmla="*/ 0 h 220"/>
                <a:gd name="T4" fmla="*/ 2147483646 w 314"/>
                <a:gd name="T5" fmla="*/ 0 h 220"/>
                <a:gd name="T6" fmla="*/ 2147483646 w 314"/>
                <a:gd name="T7" fmla="*/ 2147483646 h 220"/>
                <a:gd name="T8" fmla="*/ 2147483646 w 314"/>
                <a:gd name="T9" fmla="*/ 2147483646 h 220"/>
                <a:gd name="T10" fmla="*/ 2147483646 w 314"/>
                <a:gd name="T11" fmla="*/ 2147483646 h 220"/>
                <a:gd name="T12" fmla="*/ 2147483646 w 314"/>
                <a:gd name="T13" fmla="*/ 2147483646 h 220"/>
                <a:gd name="T14" fmla="*/ 0 w 314"/>
                <a:gd name="T15" fmla="*/ 2147483646 h 220"/>
                <a:gd name="T16" fmla="*/ 0 w 314"/>
                <a:gd name="T17" fmla="*/ 2147483646 h 2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4" h="220">
                  <a:moveTo>
                    <a:pt x="0" y="21"/>
                  </a:moveTo>
                  <a:cubicBezTo>
                    <a:pt x="0" y="9"/>
                    <a:pt x="9" y="0"/>
                    <a:pt x="21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5" y="0"/>
                    <a:pt x="314" y="9"/>
                    <a:pt x="314" y="21"/>
                  </a:cubicBezTo>
                  <a:cubicBezTo>
                    <a:pt x="314" y="199"/>
                    <a:pt x="314" y="199"/>
                    <a:pt x="314" y="199"/>
                  </a:cubicBezTo>
                  <a:cubicBezTo>
                    <a:pt x="314" y="211"/>
                    <a:pt x="305" y="220"/>
                    <a:pt x="294" y="220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9" y="220"/>
                    <a:pt x="0" y="211"/>
                    <a:pt x="0" y="19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Freeform 322"/>
            <p:cNvSpPr/>
            <p:nvPr/>
          </p:nvSpPr>
          <p:spPr bwMode="auto">
            <a:xfrm>
              <a:off x="10883900" y="6176963"/>
              <a:ext cx="584200" cy="217488"/>
            </a:xfrm>
            <a:custGeom>
              <a:avLst/>
              <a:gdLst>
                <a:gd name="T0" fmla="*/ 2147483646 w 311"/>
                <a:gd name="T1" fmla="*/ 2147483646 h 116"/>
                <a:gd name="T2" fmla="*/ 0 w 311"/>
                <a:gd name="T3" fmla="*/ 2147483646 h 116"/>
                <a:gd name="T4" fmla="*/ 2147483646 w 311"/>
                <a:gd name="T5" fmla="*/ 2147483646 h 116"/>
                <a:gd name="T6" fmla="*/ 2147483646 w 311"/>
                <a:gd name="T7" fmla="*/ 2147483646 h 116"/>
                <a:gd name="T8" fmla="*/ 2147483646 w 311"/>
                <a:gd name="T9" fmla="*/ 2147483646 h 116"/>
                <a:gd name="T10" fmla="*/ 2147483646 w 311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6">
                  <a:moveTo>
                    <a:pt x="106" y="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3" y="110"/>
                    <a:pt x="10" y="116"/>
                    <a:pt x="19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301" y="116"/>
                    <a:pt x="308" y="110"/>
                    <a:pt x="311" y="102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Freeform 323"/>
            <p:cNvSpPr/>
            <p:nvPr/>
          </p:nvSpPr>
          <p:spPr bwMode="auto">
            <a:xfrm>
              <a:off x="10883900" y="6188076"/>
              <a:ext cx="584200" cy="206375"/>
            </a:xfrm>
            <a:custGeom>
              <a:avLst/>
              <a:gdLst>
                <a:gd name="T0" fmla="*/ 2147483646 w 311"/>
                <a:gd name="T1" fmla="*/ 2147483646 h 110"/>
                <a:gd name="T2" fmla="*/ 0 w 311"/>
                <a:gd name="T3" fmla="*/ 2147483646 h 110"/>
                <a:gd name="T4" fmla="*/ 2147483646 w 311"/>
                <a:gd name="T5" fmla="*/ 2147483646 h 110"/>
                <a:gd name="T6" fmla="*/ 2147483646 w 311"/>
                <a:gd name="T7" fmla="*/ 2147483646 h 110"/>
                <a:gd name="T8" fmla="*/ 2147483646 w 311"/>
                <a:gd name="T9" fmla="*/ 2147483646 h 110"/>
                <a:gd name="T10" fmla="*/ 2147483646 w 311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0">
                  <a:moveTo>
                    <a:pt x="106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3" y="104"/>
                    <a:pt x="10" y="110"/>
                    <a:pt x="19" y="110"/>
                  </a:cubicBezTo>
                  <a:cubicBezTo>
                    <a:pt x="292" y="110"/>
                    <a:pt x="292" y="110"/>
                    <a:pt x="292" y="110"/>
                  </a:cubicBezTo>
                  <a:cubicBezTo>
                    <a:pt x="301" y="110"/>
                    <a:pt x="308" y="104"/>
                    <a:pt x="311" y="97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Freeform 324"/>
            <p:cNvSpPr/>
            <p:nvPr/>
          </p:nvSpPr>
          <p:spPr bwMode="auto">
            <a:xfrm>
              <a:off x="10883900" y="5981701"/>
              <a:ext cx="584200" cy="312738"/>
            </a:xfrm>
            <a:custGeom>
              <a:avLst/>
              <a:gdLst>
                <a:gd name="T0" fmla="*/ 0 w 311"/>
                <a:gd name="T1" fmla="*/ 2147483646 h 167"/>
                <a:gd name="T2" fmla="*/ 2147483646 w 311"/>
                <a:gd name="T3" fmla="*/ 2147483646 h 167"/>
                <a:gd name="T4" fmla="*/ 2147483646 w 311"/>
                <a:gd name="T5" fmla="*/ 2147483646 h 167"/>
                <a:gd name="T6" fmla="*/ 2147483646 w 311"/>
                <a:gd name="T7" fmla="*/ 0 h 167"/>
                <a:gd name="T8" fmla="*/ 2147483646 w 311"/>
                <a:gd name="T9" fmla="*/ 0 h 167"/>
                <a:gd name="T10" fmla="*/ 0 w 311"/>
                <a:gd name="T11" fmla="*/ 2147483646 h 1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67">
                  <a:moveTo>
                    <a:pt x="0" y="15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5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325"/>
            <p:cNvSpPr/>
            <p:nvPr/>
          </p:nvSpPr>
          <p:spPr bwMode="auto">
            <a:xfrm>
              <a:off x="10883900" y="5981701"/>
              <a:ext cx="584200" cy="285750"/>
            </a:xfrm>
            <a:custGeom>
              <a:avLst/>
              <a:gdLst>
                <a:gd name="T0" fmla="*/ 0 w 311"/>
                <a:gd name="T1" fmla="*/ 2147483646 h 152"/>
                <a:gd name="T2" fmla="*/ 2147483646 w 311"/>
                <a:gd name="T3" fmla="*/ 2147483646 h 152"/>
                <a:gd name="T4" fmla="*/ 2147483646 w 311"/>
                <a:gd name="T5" fmla="*/ 2147483646 h 152"/>
                <a:gd name="T6" fmla="*/ 2147483646 w 311"/>
                <a:gd name="T7" fmla="*/ 0 h 152"/>
                <a:gd name="T8" fmla="*/ 2147483646 w 311"/>
                <a:gd name="T9" fmla="*/ 0 h 152"/>
                <a:gd name="T10" fmla="*/ 0 w 311"/>
                <a:gd name="T11" fmla="*/ 2147483646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52">
                  <a:moveTo>
                    <a:pt x="0" y="13"/>
                  </a:moveTo>
                  <a:cubicBezTo>
                    <a:pt x="155" y="152"/>
                    <a:pt x="155" y="152"/>
                    <a:pt x="155" y="152"/>
                  </a:cubicBezTo>
                  <a:cubicBezTo>
                    <a:pt x="311" y="13"/>
                    <a:pt x="311" y="13"/>
                    <a:pt x="311" y="13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7"/>
          <p:cNvSpPr txBox="1">
            <a:spLocks noChangeArrowheads="1"/>
          </p:cNvSpPr>
          <p:nvPr/>
        </p:nvSpPr>
        <p:spPr bwMode="auto">
          <a:xfrm>
            <a:off x="3170582" y="1836194"/>
            <a:ext cx="5162303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朱德同志的母亲钟太夫人于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1944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日病逝，享年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解放日报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发表了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朱母钟太夫人传略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。朱德同志深感母亲的养育之恩，写了本文，并载于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1944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日延安出版的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解放日报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日，延安各界举行公祭。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矩形 1"/>
          <p:cNvSpPr>
            <a:spLocks noChangeArrowheads="1"/>
          </p:cNvSpPr>
          <p:nvPr/>
        </p:nvSpPr>
        <p:spPr bwMode="auto">
          <a:xfrm>
            <a:off x="3170582" y="1626030"/>
            <a:ext cx="5061347" cy="2647691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76275" y="1742270"/>
            <a:ext cx="2237303" cy="2415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矩形 5"/>
          <p:cNvSpPr>
            <a:spLocks noChangeArrowheads="1"/>
          </p:cNvSpPr>
          <p:nvPr/>
        </p:nvSpPr>
        <p:spPr bwMode="auto">
          <a:xfrm>
            <a:off x="919162" y="789385"/>
            <a:ext cx="1100301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写作背景：</a:t>
            </a:r>
          </a:p>
        </p:txBody>
      </p:sp>
      <p:grpSp>
        <p:nvGrpSpPr>
          <p:cNvPr id="11272" name="组合 6"/>
          <p:cNvGrpSpPr/>
          <p:nvPr/>
        </p:nvGrpSpPr>
        <p:grpSpPr bwMode="auto">
          <a:xfrm>
            <a:off x="506016" y="694135"/>
            <a:ext cx="340519" cy="396478"/>
            <a:chOff x="10644187" y="5637213"/>
            <a:chExt cx="1068388" cy="1068388"/>
          </a:xfrm>
        </p:grpSpPr>
        <p:sp>
          <p:nvSpPr>
            <p:cNvPr id="11273" name="Oval 291"/>
            <p:cNvSpPr>
              <a:spLocks noChangeArrowheads="1"/>
            </p:cNvSpPr>
            <p:nvPr/>
          </p:nvSpPr>
          <p:spPr bwMode="auto">
            <a:xfrm>
              <a:off x="10644187" y="5637213"/>
              <a:ext cx="1068388" cy="1068388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274" name="Freeform 320"/>
            <p:cNvSpPr/>
            <p:nvPr/>
          </p:nvSpPr>
          <p:spPr bwMode="auto">
            <a:xfrm>
              <a:off x="10880725" y="5981701"/>
              <a:ext cx="825500" cy="722313"/>
            </a:xfrm>
            <a:custGeom>
              <a:avLst/>
              <a:gdLst>
                <a:gd name="T0" fmla="*/ 2147483646 w 440"/>
                <a:gd name="T1" fmla="*/ 2147483646 h 385"/>
                <a:gd name="T2" fmla="*/ 2147483646 w 440"/>
                <a:gd name="T3" fmla="*/ 2147483646 h 385"/>
                <a:gd name="T4" fmla="*/ 2147483646 w 440"/>
                <a:gd name="T5" fmla="*/ 2147483646 h 385"/>
                <a:gd name="T6" fmla="*/ 2147483646 w 440"/>
                <a:gd name="T7" fmla="*/ 2147483646 h 385"/>
                <a:gd name="T8" fmla="*/ 2147483646 w 440"/>
                <a:gd name="T9" fmla="*/ 2147483646 h 385"/>
                <a:gd name="T10" fmla="*/ 2147483646 w 440"/>
                <a:gd name="T11" fmla="*/ 2147483646 h 385"/>
                <a:gd name="T12" fmla="*/ 2147483646 w 440"/>
                <a:gd name="T13" fmla="*/ 2147483646 h 385"/>
                <a:gd name="T14" fmla="*/ 2147483646 w 440"/>
                <a:gd name="T15" fmla="*/ 2147483646 h 385"/>
                <a:gd name="T16" fmla="*/ 2147483646 w 440"/>
                <a:gd name="T17" fmla="*/ 2147483646 h 385"/>
                <a:gd name="T18" fmla="*/ 2147483646 w 440"/>
                <a:gd name="T19" fmla="*/ 2147483646 h 385"/>
                <a:gd name="T20" fmla="*/ 2147483646 w 440"/>
                <a:gd name="T21" fmla="*/ 0 h 385"/>
                <a:gd name="T22" fmla="*/ 2147483646 w 440"/>
                <a:gd name="T23" fmla="*/ 0 h 385"/>
                <a:gd name="T24" fmla="*/ 2147483646 w 440"/>
                <a:gd name="T25" fmla="*/ 2147483646 h 385"/>
                <a:gd name="T26" fmla="*/ 2147483646 w 440"/>
                <a:gd name="T27" fmla="*/ 2147483646 h 385"/>
                <a:gd name="T28" fmla="*/ 2147483646 w 440"/>
                <a:gd name="T29" fmla="*/ 2147483646 h 385"/>
                <a:gd name="T30" fmla="*/ 2147483646 w 440"/>
                <a:gd name="T31" fmla="*/ 2147483646 h 385"/>
                <a:gd name="T32" fmla="*/ 2147483646 w 440"/>
                <a:gd name="T33" fmla="*/ 2147483646 h 385"/>
                <a:gd name="T34" fmla="*/ 2147483646 w 440"/>
                <a:gd name="T35" fmla="*/ 2147483646 h 385"/>
                <a:gd name="T36" fmla="*/ 2147483646 w 440"/>
                <a:gd name="T37" fmla="*/ 2147483646 h 385"/>
                <a:gd name="T38" fmla="*/ 2147483646 w 440"/>
                <a:gd name="T39" fmla="*/ 2147483646 h 385"/>
                <a:gd name="T40" fmla="*/ 2147483646 w 440"/>
                <a:gd name="T41" fmla="*/ 2147483646 h 385"/>
                <a:gd name="T42" fmla="*/ 2147483646 w 440"/>
                <a:gd name="T43" fmla="*/ 2147483646 h 385"/>
                <a:gd name="T44" fmla="*/ 2147483646 w 440"/>
                <a:gd name="T45" fmla="*/ 2147483646 h 385"/>
                <a:gd name="T46" fmla="*/ 2147483646 w 440"/>
                <a:gd name="T47" fmla="*/ 2147483646 h 385"/>
                <a:gd name="T48" fmla="*/ 2147483646 w 440"/>
                <a:gd name="T49" fmla="*/ 2147483646 h 385"/>
                <a:gd name="T50" fmla="*/ 2147483646 w 440"/>
                <a:gd name="T51" fmla="*/ 2147483646 h 385"/>
                <a:gd name="T52" fmla="*/ 0 w 440"/>
                <a:gd name="T53" fmla="*/ 2147483646 h 385"/>
                <a:gd name="T54" fmla="*/ 0 w 440"/>
                <a:gd name="T55" fmla="*/ 2147483646 h 385"/>
                <a:gd name="T56" fmla="*/ 2147483646 w 440"/>
                <a:gd name="T57" fmla="*/ 2147483646 h 385"/>
                <a:gd name="T58" fmla="*/ 2147483646 w 440"/>
                <a:gd name="T59" fmla="*/ 2147483646 h 385"/>
                <a:gd name="T60" fmla="*/ 2147483646 w 440"/>
                <a:gd name="T61" fmla="*/ 2147483646 h 385"/>
                <a:gd name="T62" fmla="*/ 2147483646 w 440"/>
                <a:gd name="T63" fmla="*/ 2147483646 h 385"/>
                <a:gd name="T64" fmla="*/ 2147483646 w 440"/>
                <a:gd name="T65" fmla="*/ 2147483646 h 385"/>
                <a:gd name="T66" fmla="*/ 2147483646 w 440"/>
                <a:gd name="T67" fmla="*/ 2147483646 h 385"/>
                <a:gd name="T68" fmla="*/ 2147483646 w 440"/>
                <a:gd name="T69" fmla="*/ 2147483646 h 385"/>
                <a:gd name="T70" fmla="*/ 2147483646 w 440"/>
                <a:gd name="T71" fmla="*/ 2147483646 h 385"/>
                <a:gd name="T72" fmla="*/ 2147483646 w 440"/>
                <a:gd name="T73" fmla="*/ 2147483646 h 385"/>
                <a:gd name="T74" fmla="*/ 2147483646 w 440"/>
                <a:gd name="T75" fmla="*/ 2147483646 h 385"/>
                <a:gd name="T76" fmla="*/ 2147483646 w 440"/>
                <a:gd name="T77" fmla="*/ 2147483646 h 385"/>
                <a:gd name="T78" fmla="*/ 2147483646 w 440"/>
                <a:gd name="T79" fmla="*/ 2147483646 h 385"/>
                <a:gd name="T80" fmla="*/ 2147483646 w 440"/>
                <a:gd name="T81" fmla="*/ 2147483646 h 385"/>
                <a:gd name="T82" fmla="*/ 2147483646 w 440"/>
                <a:gd name="T83" fmla="*/ 2147483646 h 3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5">
                  <a:moveTo>
                    <a:pt x="311" y="9"/>
                  </a:moveTo>
                  <a:cubicBezTo>
                    <a:pt x="310" y="8"/>
                    <a:pt x="310" y="8"/>
                    <a:pt x="310" y="8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7"/>
                    <a:pt x="309" y="6"/>
                    <a:pt x="308" y="6"/>
                  </a:cubicBezTo>
                  <a:cubicBezTo>
                    <a:pt x="307" y="5"/>
                    <a:pt x="306" y="4"/>
                    <a:pt x="306" y="4"/>
                  </a:cubicBezTo>
                  <a:cubicBezTo>
                    <a:pt x="305" y="4"/>
                    <a:pt x="305" y="3"/>
                    <a:pt x="304" y="3"/>
                  </a:cubicBezTo>
                  <a:cubicBezTo>
                    <a:pt x="304" y="3"/>
                    <a:pt x="303" y="2"/>
                    <a:pt x="302" y="2"/>
                  </a:cubicBezTo>
                  <a:cubicBezTo>
                    <a:pt x="302" y="2"/>
                    <a:pt x="302" y="2"/>
                    <a:pt x="301" y="2"/>
                  </a:cubicBezTo>
                  <a:cubicBezTo>
                    <a:pt x="300" y="1"/>
                    <a:pt x="300" y="1"/>
                    <a:pt x="299" y="1"/>
                  </a:cubicBezTo>
                  <a:cubicBezTo>
                    <a:pt x="298" y="1"/>
                    <a:pt x="298" y="1"/>
                    <a:pt x="298" y="1"/>
                  </a:cubicBezTo>
                  <a:cubicBezTo>
                    <a:pt x="296" y="0"/>
                    <a:pt x="295" y="0"/>
                    <a:pt x="29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4" y="1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8" y="4"/>
                    <a:pt x="7" y="5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6"/>
                    <a:pt x="0" y="18"/>
                    <a:pt x="0" y="21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02"/>
                    <a:pt x="1" y="204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8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0"/>
                    <a:pt x="4" y="211"/>
                    <a:pt x="4" y="212"/>
                  </a:cubicBezTo>
                  <a:cubicBezTo>
                    <a:pt x="5" y="212"/>
                    <a:pt x="5" y="212"/>
                    <a:pt x="5" y="212"/>
                  </a:cubicBezTo>
                  <a:cubicBezTo>
                    <a:pt x="6" y="213"/>
                    <a:pt x="6" y="214"/>
                    <a:pt x="7" y="214"/>
                  </a:cubicBezTo>
                  <a:cubicBezTo>
                    <a:pt x="7" y="215"/>
                    <a:pt x="8" y="215"/>
                    <a:pt x="9" y="216"/>
                  </a:cubicBezTo>
                  <a:cubicBezTo>
                    <a:pt x="9" y="216"/>
                    <a:pt x="10" y="217"/>
                    <a:pt x="10" y="217"/>
                  </a:cubicBezTo>
                  <a:cubicBezTo>
                    <a:pt x="11" y="217"/>
                    <a:pt x="11" y="217"/>
                    <a:pt x="12" y="218"/>
                  </a:cubicBezTo>
                  <a:cubicBezTo>
                    <a:pt x="179" y="385"/>
                    <a:pt x="179" y="385"/>
                    <a:pt x="179" y="385"/>
                  </a:cubicBezTo>
                  <a:cubicBezTo>
                    <a:pt x="314" y="375"/>
                    <a:pt x="423" y="271"/>
                    <a:pt x="440" y="139"/>
                  </a:cubicBezTo>
                  <a:lnTo>
                    <a:pt x="311" y="9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5" name="Freeform 321"/>
            <p:cNvSpPr/>
            <p:nvPr/>
          </p:nvSpPr>
          <p:spPr bwMode="auto">
            <a:xfrm>
              <a:off x="10880725" y="5981701"/>
              <a:ext cx="588963" cy="412750"/>
            </a:xfrm>
            <a:custGeom>
              <a:avLst/>
              <a:gdLst>
                <a:gd name="T0" fmla="*/ 0 w 314"/>
                <a:gd name="T1" fmla="*/ 2147483646 h 220"/>
                <a:gd name="T2" fmla="*/ 2147483646 w 314"/>
                <a:gd name="T3" fmla="*/ 0 h 220"/>
                <a:gd name="T4" fmla="*/ 2147483646 w 314"/>
                <a:gd name="T5" fmla="*/ 0 h 220"/>
                <a:gd name="T6" fmla="*/ 2147483646 w 314"/>
                <a:gd name="T7" fmla="*/ 2147483646 h 220"/>
                <a:gd name="T8" fmla="*/ 2147483646 w 314"/>
                <a:gd name="T9" fmla="*/ 2147483646 h 220"/>
                <a:gd name="T10" fmla="*/ 2147483646 w 314"/>
                <a:gd name="T11" fmla="*/ 2147483646 h 220"/>
                <a:gd name="T12" fmla="*/ 2147483646 w 314"/>
                <a:gd name="T13" fmla="*/ 2147483646 h 220"/>
                <a:gd name="T14" fmla="*/ 0 w 314"/>
                <a:gd name="T15" fmla="*/ 2147483646 h 220"/>
                <a:gd name="T16" fmla="*/ 0 w 314"/>
                <a:gd name="T17" fmla="*/ 2147483646 h 2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4" h="220">
                  <a:moveTo>
                    <a:pt x="0" y="21"/>
                  </a:moveTo>
                  <a:cubicBezTo>
                    <a:pt x="0" y="9"/>
                    <a:pt x="9" y="0"/>
                    <a:pt x="21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5" y="0"/>
                    <a:pt x="314" y="9"/>
                    <a:pt x="314" y="21"/>
                  </a:cubicBezTo>
                  <a:cubicBezTo>
                    <a:pt x="314" y="199"/>
                    <a:pt x="314" y="199"/>
                    <a:pt x="314" y="199"/>
                  </a:cubicBezTo>
                  <a:cubicBezTo>
                    <a:pt x="314" y="211"/>
                    <a:pt x="305" y="220"/>
                    <a:pt x="294" y="220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9" y="220"/>
                    <a:pt x="0" y="211"/>
                    <a:pt x="0" y="19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Freeform 322"/>
            <p:cNvSpPr/>
            <p:nvPr/>
          </p:nvSpPr>
          <p:spPr bwMode="auto">
            <a:xfrm>
              <a:off x="10883900" y="6176963"/>
              <a:ext cx="584200" cy="217488"/>
            </a:xfrm>
            <a:custGeom>
              <a:avLst/>
              <a:gdLst>
                <a:gd name="T0" fmla="*/ 2147483646 w 311"/>
                <a:gd name="T1" fmla="*/ 2147483646 h 116"/>
                <a:gd name="T2" fmla="*/ 0 w 311"/>
                <a:gd name="T3" fmla="*/ 2147483646 h 116"/>
                <a:gd name="T4" fmla="*/ 2147483646 w 311"/>
                <a:gd name="T5" fmla="*/ 2147483646 h 116"/>
                <a:gd name="T6" fmla="*/ 2147483646 w 311"/>
                <a:gd name="T7" fmla="*/ 2147483646 h 116"/>
                <a:gd name="T8" fmla="*/ 2147483646 w 311"/>
                <a:gd name="T9" fmla="*/ 2147483646 h 116"/>
                <a:gd name="T10" fmla="*/ 2147483646 w 311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6">
                  <a:moveTo>
                    <a:pt x="106" y="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3" y="110"/>
                    <a:pt x="10" y="116"/>
                    <a:pt x="19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301" y="116"/>
                    <a:pt x="308" y="110"/>
                    <a:pt x="311" y="102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Freeform 323"/>
            <p:cNvSpPr/>
            <p:nvPr/>
          </p:nvSpPr>
          <p:spPr bwMode="auto">
            <a:xfrm>
              <a:off x="10883900" y="6188076"/>
              <a:ext cx="584200" cy="206375"/>
            </a:xfrm>
            <a:custGeom>
              <a:avLst/>
              <a:gdLst>
                <a:gd name="T0" fmla="*/ 2147483646 w 311"/>
                <a:gd name="T1" fmla="*/ 2147483646 h 110"/>
                <a:gd name="T2" fmla="*/ 0 w 311"/>
                <a:gd name="T3" fmla="*/ 2147483646 h 110"/>
                <a:gd name="T4" fmla="*/ 2147483646 w 311"/>
                <a:gd name="T5" fmla="*/ 2147483646 h 110"/>
                <a:gd name="T6" fmla="*/ 2147483646 w 311"/>
                <a:gd name="T7" fmla="*/ 2147483646 h 110"/>
                <a:gd name="T8" fmla="*/ 2147483646 w 311"/>
                <a:gd name="T9" fmla="*/ 2147483646 h 110"/>
                <a:gd name="T10" fmla="*/ 2147483646 w 311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0">
                  <a:moveTo>
                    <a:pt x="106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3" y="104"/>
                    <a:pt x="10" y="110"/>
                    <a:pt x="19" y="110"/>
                  </a:cubicBezTo>
                  <a:cubicBezTo>
                    <a:pt x="292" y="110"/>
                    <a:pt x="292" y="110"/>
                    <a:pt x="292" y="110"/>
                  </a:cubicBezTo>
                  <a:cubicBezTo>
                    <a:pt x="301" y="110"/>
                    <a:pt x="308" y="104"/>
                    <a:pt x="311" y="97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Freeform 324"/>
            <p:cNvSpPr/>
            <p:nvPr/>
          </p:nvSpPr>
          <p:spPr bwMode="auto">
            <a:xfrm>
              <a:off x="10883900" y="5981701"/>
              <a:ext cx="584200" cy="312738"/>
            </a:xfrm>
            <a:custGeom>
              <a:avLst/>
              <a:gdLst>
                <a:gd name="T0" fmla="*/ 0 w 311"/>
                <a:gd name="T1" fmla="*/ 2147483646 h 167"/>
                <a:gd name="T2" fmla="*/ 2147483646 w 311"/>
                <a:gd name="T3" fmla="*/ 2147483646 h 167"/>
                <a:gd name="T4" fmla="*/ 2147483646 w 311"/>
                <a:gd name="T5" fmla="*/ 2147483646 h 167"/>
                <a:gd name="T6" fmla="*/ 2147483646 w 311"/>
                <a:gd name="T7" fmla="*/ 0 h 167"/>
                <a:gd name="T8" fmla="*/ 2147483646 w 311"/>
                <a:gd name="T9" fmla="*/ 0 h 167"/>
                <a:gd name="T10" fmla="*/ 0 w 311"/>
                <a:gd name="T11" fmla="*/ 2147483646 h 1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67">
                  <a:moveTo>
                    <a:pt x="0" y="15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5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325"/>
            <p:cNvSpPr/>
            <p:nvPr/>
          </p:nvSpPr>
          <p:spPr bwMode="auto">
            <a:xfrm>
              <a:off x="10883900" y="5981701"/>
              <a:ext cx="584200" cy="285750"/>
            </a:xfrm>
            <a:custGeom>
              <a:avLst/>
              <a:gdLst>
                <a:gd name="T0" fmla="*/ 0 w 311"/>
                <a:gd name="T1" fmla="*/ 2147483646 h 152"/>
                <a:gd name="T2" fmla="*/ 2147483646 w 311"/>
                <a:gd name="T3" fmla="*/ 2147483646 h 152"/>
                <a:gd name="T4" fmla="*/ 2147483646 w 311"/>
                <a:gd name="T5" fmla="*/ 2147483646 h 152"/>
                <a:gd name="T6" fmla="*/ 2147483646 w 311"/>
                <a:gd name="T7" fmla="*/ 0 h 152"/>
                <a:gd name="T8" fmla="*/ 2147483646 w 311"/>
                <a:gd name="T9" fmla="*/ 0 h 152"/>
                <a:gd name="T10" fmla="*/ 0 w 311"/>
                <a:gd name="T11" fmla="*/ 2147483646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52">
                  <a:moveTo>
                    <a:pt x="0" y="13"/>
                  </a:moveTo>
                  <a:cubicBezTo>
                    <a:pt x="155" y="152"/>
                    <a:pt x="155" y="152"/>
                    <a:pt x="155" y="152"/>
                  </a:cubicBezTo>
                  <a:cubicBezTo>
                    <a:pt x="311" y="13"/>
                    <a:pt x="311" y="13"/>
                    <a:pt x="311" y="13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86937" y="3178685"/>
            <a:ext cx="2422328" cy="1917616"/>
          </a:xfrm>
          <a:prstGeom prst="rect">
            <a:avLst/>
          </a:prstGeom>
        </p:spPr>
      </p:pic>
      <p:sp>
        <p:nvSpPr>
          <p:cNvPr id="14338" name="矩形 5"/>
          <p:cNvSpPr>
            <a:spLocks noChangeArrowheads="1"/>
          </p:cNvSpPr>
          <p:nvPr/>
        </p:nvSpPr>
        <p:spPr bwMode="auto">
          <a:xfrm>
            <a:off x="919162" y="789385"/>
            <a:ext cx="1100301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学习字词：</a:t>
            </a:r>
          </a:p>
        </p:txBody>
      </p:sp>
      <p:grpSp>
        <p:nvGrpSpPr>
          <p:cNvPr id="14339" name="组合 6"/>
          <p:cNvGrpSpPr/>
          <p:nvPr/>
        </p:nvGrpSpPr>
        <p:grpSpPr bwMode="auto">
          <a:xfrm>
            <a:off x="506016" y="694135"/>
            <a:ext cx="340519" cy="396478"/>
            <a:chOff x="10644187" y="5637213"/>
            <a:chExt cx="1068388" cy="1068388"/>
          </a:xfrm>
        </p:grpSpPr>
        <p:sp>
          <p:nvSpPr>
            <p:cNvPr id="14370" name="Oval 291"/>
            <p:cNvSpPr>
              <a:spLocks noChangeArrowheads="1"/>
            </p:cNvSpPr>
            <p:nvPr/>
          </p:nvSpPr>
          <p:spPr bwMode="auto">
            <a:xfrm>
              <a:off x="10644187" y="5637213"/>
              <a:ext cx="1068388" cy="1068388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371" name="Freeform 320"/>
            <p:cNvSpPr/>
            <p:nvPr/>
          </p:nvSpPr>
          <p:spPr bwMode="auto">
            <a:xfrm>
              <a:off x="10880725" y="5981701"/>
              <a:ext cx="825500" cy="722313"/>
            </a:xfrm>
            <a:custGeom>
              <a:avLst/>
              <a:gdLst>
                <a:gd name="T0" fmla="*/ 2147483646 w 440"/>
                <a:gd name="T1" fmla="*/ 2147483646 h 385"/>
                <a:gd name="T2" fmla="*/ 2147483646 w 440"/>
                <a:gd name="T3" fmla="*/ 2147483646 h 385"/>
                <a:gd name="T4" fmla="*/ 2147483646 w 440"/>
                <a:gd name="T5" fmla="*/ 2147483646 h 385"/>
                <a:gd name="T6" fmla="*/ 2147483646 w 440"/>
                <a:gd name="T7" fmla="*/ 2147483646 h 385"/>
                <a:gd name="T8" fmla="*/ 2147483646 w 440"/>
                <a:gd name="T9" fmla="*/ 2147483646 h 385"/>
                <a:gd name="T10" fmla="*/ 2147483646 w 440"/>
                <a:gd name="T11" fmla="*/ 2147483646 h 385"/>
                <a:gd name="T12" fmla="*/ 2147483646 w 440"/>
                <a:gd name="T13" fmla="*/ 2147483646 h 385"/>
                <a:gd name="T14" fmla="*/ 2147483646 w 440"/>
                <a:gd name="T15" fmla="*/ 2147483646 h 385"/>
                <a:gd name="T16" fmla="*/ 2147483646 w 440"/>
                <a:gd name="T17" fmla="*/ 2147483646 h 385"/>
                <a:gd name="T18" fmla="*/ 2147483646 w 440"/>
                <a:gd name="T19" fmla="*/ 2147483646 h 385"/>
                <a:gd name="T20" fmla="*/ 2147483646 w 440"/>
                <a:gd name="T21" fmla="*/ 0 h 385"/>
                <a:gd name="T22" fmla="*/ 2147483646 w 440"/>
                <a:gd name="T23" fmla="*/ 0 h 385"/>
                <a:gd name="T24" fmla="*/ 2147483646 w 440"/>
                <a:gd name="T25" fmla="*/ 2147483646 h 385"/>
                <a:gd name="T26" fmla="*/ 2147483646 w 440"/>
                <a:gd name="T27" fmla="*/ 2147483646 h 385"/>
                <a:gd name="T28" fmla="*/ 2147483646 w 440"/>
                <a:gd name="T29" fmla="*/ 2147483646 h 385"/>
                <a:gd name="T30" fmla="*/ 2147483646 w 440"/>
                <a:gd name="T31" fmla="*/ 2147483646 h 385"/>
                <a:gd name="T32" fmla="*/ 2147483646 w 440"/>
                <a:gd name="T33" fmla="*/ 2147483646 h 385"/>
                <a:gd name="T34" fmla="*/ 2147483646 w 440"/>
                <a:gd name="T35" fmla="*/ 2147483646 h 385"/>
                <a:gd name="T36" fmla="*/ 2147483646 w 440"/>
                <a:gd name="T37" fmla="*/ 2147483646 h 385"/>
                <a:gd name="T38" fmla="*/ 2147483646 w 440"/>
                <a:gd name="T39" fmla="*/ 2147483646 h 385"/>
                <a:gd name="T40" fmla="*/ 2147483646 w 440"/>
                <a:gd name="T41" fmla="*/ 2147483646 h 385"/>
                <a:gd name="T42" fmla="*/ 2147483646 w 440"/>
                <a:gd name="T43" fmla="*/ 2147483646 h 385"/>
                <a:gd name="T44" fmla="*/ 2147483646 w 440"/>
                <a:gd name="T45" fmla="*/ 2147483646 h 385"/>
                <a:gd name="T46" fmla="*/ 2147483646 w 440"/>
                <a:gd name="T47" fmla="*/ 2147483646 h 385"/>
                <a:gd name="T48" fmla="*/ 2147483646 w 440"/>
                <a:gd name="T49" fmla="*/ 2147483646 h 385"/>
                <a:gd name="T50" fmla="*/ 2147483646 w 440"/>
                <a:gd name="T51" fmla="*/ 2147483646 h 385"/>
                <a:gd name="T52" fmla="*/ 0 w 440"/>
                <a:gd name="T53" fmla="*/ 2147483646 h 385"/>
                <a:gd name="T54" fmla="*/ 0 w 440"/>
                <a:gd name="T55" fmla="*/ 2147483646 h 385"/>
                <a:gd name="T56" fmla="*/ 2147483646 w 440"/>
                <a:gd name="T57" fmla="*/ 2147483646 h 385"/>
                <a:gd name="T58" fmla="*/ 2147483646 w 440"/>
                <a:gd name="T59" fmla="*/ 2147483646 h 385"/>
                <a:gd name="T60" fmla="*/ 2147483646 w 440"/>
                <a:gd name="T61" fmla="*/ 2147483646 h 385"/>
                <a:gd name="T62" fmla="*/ 2147483646 w 440"/>
                <a:gd name="T63" fmla="*/ 2147483646 h 385"/>
                <a:gd name="T64" fmla="*/ 2147483646 w 440"/>
                <a:gd name="T65" fmla="*/ 2147483646 h 385"/>
                <a:gd name="T66" fmla="*/ 2147483646 w 440"/>
                <a:gd name="T67" fmla="*/ 2147483646 h 385"/>
                <a:gd name="T68" fmla="*/ 2147483646 w 440"/>
                <a:gd name="T69" fmla="*/ 2147483646 h 385"/>
                <a:gd name="T70" fmla="*/ 2147483646 w 440"/>
                <a:gd name="T71" fmla="*/ 2147483646 h 385"/>
                <a:gd name="T72" fmla="*/ 2147483646 w 440"/>
                <a:gd name="T73" fmla="*/ 2147483646 h 385"/>
                <a:gd name="T74" fmla="*/ 2147483646 w 440"/>
                <a:gd name="T75" fmla="*/ 2147483646 h 385"/>
                <a:gd name="T76" fmla="*/ 2147483646 w 440"/>
                <a:gd name="T77" fmla="*/ 2147483646 h 385"/>
                <a:gd name="T78" fmla="*/ 2147483646 w 440"/>
                <a:gd name="T79" fmla="*/ 2147483646 h 385"/>
                <a:gd name="T80" fmla="*/ 2147483646 w 440"/>
                <a:gd name="T81" fmla="*/ 2147483646 h 385"/>
                <a:gd name="T82" fmla="*/ 2147483646 w 440"/>
                <a:gd name="T83" fmla="*/ 2147483646 h 3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5">
                  <a:moveTo>
                    <a:pt x="311" y="9"/>
                  </a:moveTo>
                  <a:cubicBezTo>
                    <a:pt x="310" y="8"/>
                    <a:pt x="310" y="8"/>
                    <a:pt x="310" y="8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7"/>
                    <a:pt x="309" y="6"/>
                    <a:pt x="308" y="6"/>
                  </a:cubicBezTo>
                  <a:cubicBezTo>
                    <a:pt x="307" y="5"/>
                    <a:pt x="306" y="4"/>
                    <a:pt x="306" y="4"/>
                  </a:cubicBezTo>
                  <a:cubicBezTo>
                    <a:pt x="305" y="4"/>
                    <a:pt x="305" y="3"/>
                    <a:pt x="304" y="3"/>
                  </a:cubicBezTo>
                  <a:cubicBezTo>
                    <a:pt x="304" y="3"/>
                    <a:pt x="303" y="2"/>
                    <a:pt x="302" y="2"/>
                  </a:cubicBezTo>
                  <a:cubicBezTo>
                    <a:pt x="302" y="2"/>
                    <a:pt x="302" y="2"/>
                    <a:pt x="301" y="2"/>
                  </a:cubicBezTo>
                  <a:cubicBezTo>
                    <a:pt x="300" y="1"/>
                    <a:pt x="300" y="1"/>
                    <a:pt x="299" y="1"/>
                  </a:cubicBezTo>
                  <a:cubicBezTo>
                    <a:pt x="298" y="1"/>
                    <a:pt x="298" y="1"/>
                    <a:pt x="298" y="1"/>
                  </a:cubicBezTo>
                  <a:cubicBezTo>
                    <a:pt x="296" y="0"/>
                    <a:pt x="295" y="0"/>
                    <a:pt x="29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4" y="1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8" y="4"/>
                    <a:pt x="7" y="5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6"/>
                    <a:pt x="0" y="18"/>
                    <a:pt x="0" y="21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02"/>
                    <a:pt x="1" y="204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2" y="207"/>
                    <a:pt x="2" y="208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0"/>
                    <a:pt x="4" y="211"/>
                    <a:pt x="4" y="212"/>
                  </a:cubicBezTo>
                  <a:cubicBezTo>
                    <a:pt x="5" y="212"/>
                    <a:pt x="5" y="212"/>
                    <a:pt x="5" y="212"/>
                  </a:cubicBezTo>
                  <a:cubicBezTo>
                    <a:pt x="6" y="213"/>
                    <a:pt x="6" y="214"/>
                    <a:pt x="7" y="214"/>
                  </a:cubicBezTo>
                  <a:cubicBezTo>
                    <a:pt x="7" y="215"/>
                    <a:pt x="8" y="215"/>
                    <a:pt x="9" y="216"/>
                  </a:cubicBezTo>
                  <a:cubicBezTo>
                    <a:pt x="9" y="216"/>
                    <a:pt x="10" y="217"/>
                    <a:pt x="10" y="217"/>
                  </a:cubicBezTo>
                  <a:cubicBezTo>
                    <a:pt x="11" y="217"/>
                    <a:pt x="11" y="217"/>
                    <a:pt x="12" y="218"/>
                  </a:cubicBezTo>
                  <a:cubicBezTo>
                    <a:pt x="179" y="385"/>
                    <a:pt x="179" y="385"/>
                    <a:pt x="179" y="385"/>
                  </a:cubicBezTo>
                  <a:cubicBezTo>
                    <a:pt x="314" y="375"/>
                    <a:pt x="423" y="271"/>
                    <a:pt x="440" y="139"/>
                  </a:cubicBezTo>
                  <a:lnTo>
                    <a:pt x="311" y="9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Freeform 321"/>
            <p:cNvSpPr/>
            <p:nvPr/>
          </p:nvSpPr>
          <p:spPr bwMode="auto">
            <a:xfrm>
              <a:off x="10880725" y="5981701"/>
              <a:ext cx="588963" cy="412750"/>
            </a:xfrm>
            <a:custGeom>
              <a:avLst/>
              <a:gdLst>
                <a:gd name="T0" fmla="*/ 0 w 314"/>
                <a:gd name="T1" fmla="*/ 2147483646 h 220"/>
                <a:gd name="T2" fmla="*/ 2147483646 w 314"/>
                <a:gd name="T3" fmla="*/ 0 h 220"/>
                <a:gd name="T4" fmla="*/ 2147483646 w 314"/>
                <a:gd name="T5" fmla="*/ 0 h 220"/>
                <a:gd name="T6" fmla="*/ 2147483646 w 314"/>
                <a:gd name="T7" fmla="*/ 2147483646 h 220"/>
                <a:gd name="T8" fmla="*/ 2147483646 w 314"/>
                <a:gd name="T9" fmla="*/ 2147483646 h 220"/>
                <a:gd name="T10" fmla="*/ 2147483646 w 314"/>
                <a:gd name="T11" fmla="*/ 2147483646 h 220"/>
                <a:gd name="T12" fmla="*/ 2147483646 w 314"/>
                <a:gd name="T13" fmla="*/ 2147483646 h 220"/>
                <a:gd name="T14" fmla="*/ 0 w 314"/>
                <a:gd name="T15" fmla="*/ 2147483646 h 220"/>
                <a:gd name="T16" fmla="*/ 0 w 314"/>
                <a:gd name="T17" fmla="*/ 2147483646 h 2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4" h="220">
                  <a:moveTo>
                    <a:pt x="0" y="21"/>
                  </a:moveTo>
                  <a:cubicBezTo>
                    <a:pt x="0" y="9"/>
                    <a:pt x="9" y="0"/>
                    <a:pt x="21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5" y="0"/>
                    <a:pt x="314" y="9"/>
                    <a:pt x="314" y="21"/>
                  </a:cubicBezTo>
                  <a:cubicBezTo>
                    <a:pt x="314" y="199"/>
                    <a:pt x="314" y="199"/>
                    <a:pt x="314" y="199"/>
                  </a:cubicBezTo>
                  <a:cubicBezTo>
                    <a:pt x="314" y="211"/>
                    <a:pt x="305" y="220"/>
                    <a:pt x="294" y="220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9" y="220"/>
                    <a:pt x="0" y="211"/>
                    <a:pt x="0" y="19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Freeform 322"/>
            <p:cNvSpPr/>
            <p:nvPr/>
          </p:nvSpPr>
          <p:spPr bwMode="auto">
            <a:xfrm>
              <a:off x="10883900" y="6176963"/>
              <a:ext cx="584200" cy="217488"/>
            </a:xfrm>
            <a:custGeom>
              <a:avLst/>
              <a:gdLst>
                <a:gd name="T0" fmla="*/ 2147483646 w 311"/>
                <a:gd name="T1" fmla="*/ 2147483646 h 116"/>
                <a:gd name="T2" fmla="*/ 0 w 311"/>
                <a:gd name="T3" fmla="*/ 2147483646 h 116"/>
                <a:gd name="T4" fmla="*/ 2147483646 w 311"/>
                <a:gd name="T5" fmla="*/ 2147483646 h 116"/>
                <a:gd name="T6" fmla="*/ 2147483646 w 311"/>
                <a:gd name="T7" fmla="*/ 2147483646 h 116"/>
                <a:gd name="T8" fmla="*/ 2147483646 w 311"/>
                <a:gd name="T9" fmla="*/ 2147483646 h 116"/>
                <a:gd name="T10" fmla="*/ 2147483646 w 311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6">
                  <a:moveTo>
                    <a:pt x="106" y="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3" y="110"/>
                    <a:pt x="10" y="116"/>
                    <a:pt x="19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301" y="116"/>
                    <a:pt x="308" y="110"/>
                    <a:pt x="311" y="102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23"/>
            <p:cNvSpPr/>
            <p:nvPr/>
          </p:nvSpPr>
          <p:spPr bwMode="auto">
            <a:xfrm>
              <a:off x="10883900" y="6188076"/>
              <a:ext cx="584200" cy="206375"/>
            </a:xfrm>
            <a:custGeom>
              <a:avLst/>
              <a:gdLst>
                <a:gd name="T0" fmla="*/ 2147483646 w 311"/>
                <a:gd name="T1" fmla="*/ 2147483646 h 110"/>
                <a:gd name="T2" fmla="*/ 0 w 311"/>
                <a:gd name="T3" fmla="*/ 2147483646 h 110"/>
                <a:gd name="T4" fmla="*/ 2147483646 w 311"/>
                <a:gd name="T5" fmla="*/ 2147483646 h 110"/>
                <a:gd name="T6" fmla="*/ 2147483646 w 311"/>
                <a:gd name="T7" fmla="*/ 2147483646 h 110"/>
                <a:gd name="T8" fmla="*/ 2147483646 w 311"/>
                <a:gd name="T9" fmla="*/ 2147483646 h 110"/>
                <a:gd name="T10" fmla="*/ 2147483646 w 311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10">
                  <a:moveTo>
                    <a:pt x="106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3" y="104"/>
                    <a:pt x="10" y="110"/>
                    <a:pt x="19" y="110"/>
                  </a:cubicBezTo>
                  <a:cubicBezTo>
                    <a:pt x="292" y="110"/>
                    <a:pt x="292" y="110"/>
                    <a:pt x="292" y="110"/>
                  </a:cubicBezTo>
                  <a:cubicBezTo>
                    <a:pt x="301" y="110"/>
                    <a:pt x="308" y="104"/>
                    <a:pt x="311" y="97"/>
                  </a:cubicBezTo>
                  <a:cubicBezTo>
                    <a:pt x="203" y="0"/>
                    <a:pt x="203" y="0"/>
                    <a:pt x="20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Freeform 324"/>
            <p:cNvSpPr/>
            <p:nvPr/>
          </p:nvSpPr>
          <p:spPr bwMode="auto">
            <a:xfrm>
              <a:off x="10883900" y="5981701"/>
              <a:ext cx="584200" cy="312738"/>
            </a:xfrm>
            <a:custGeom>
              <a:avLst/>
              <a:gdLst>
                <a:gd name="T0" fmla="*/ 0 w 311"/>
                <a:gd name="T1" fmla="*/ 2147483646 h 167"/>
                <a:gd name="T2" fmla="*/ 2147483646 w 311"/>
                <a:gd name="T3" fmla="*/ 2147483646 h 167"/>
                <a:gd name="T4" fmla="*/ 2147483646 w 311"/>
                <a:gd name="T5" fmla="*/ 2147483646 h 167"/>
                <a:gd name="T6" fmla="*/ 2147483646 w 311"/>
                <a:gd name="T7" fmla="*/ 0 h 167"/>
                <a:gd name="T8" fmla="*/ 2147483646 w 311"/>
                <a:gd name="T9" fmla="*/ 0 h 167"/>
                <a:gd name="T10" fmla="*/ 0 w 311"/>
                <a:gd name="T11" fmla="*/ 2147483646 h 1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67">
                  <a:moveTo>
                    <a:pt x="0" y="15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5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Freeform 325"/>
            <p:cNvSpPr/>
            <p:nvPr/>
          </p:nvSpPr>
          <p:spPr bwMode="auto">
            <a:xfrm>
              <a:off x="10883900" y="5981701"/>
              <a:ext cx="584200" cy="285750"/>
            </a:xfrm>
            <a:custGeom>
              <a:avLst/>
              <a:gdLst>
                <a:gd name="T0" fmla="*/ 0 w 311"/>
                <a:gd name="T1" fmla="*/ 2147483646 h 152"/>
                <a:gd name="T2" fmla="*/ 2147483646 w 311"/>
                <a:gd name="T3" fmla="*/ 2147483646 h 152"/>
                <a:gd name="T4" fmla="*/ 2147483646 w 311"/>
                <a:gd name="T5" fmla="*/ 2147483646 h 152"/>
                <a:gd name="T6" fmla="*/ 2147483646 w 311"/>
                <a:gd name="T7" fmla="*/ 0 h 152"/>
                <a:gd name="T8" fmla="*/ 2147483646 w 311"/>
                <a:gd name="T9" fmla="*/ 0 h 152"/>
                <a:gd name="T10" fmla="*/ 0 w 311"/>
                <a:gd name="T11" fmla="*/ 2147483646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1" h="152">
                  <a:moveTo>
                    <a:pt x="0" y="13"/>
                  </a:moveTo>
                  <a:cubicBezTo>
                    <a:pt x="155" y="152"/>
                    <a:pt x="155" y="152"/>
                    <a:pt x="155" y="152"/>
                  </a:cubicBezTo>
                  <a:cubicBezTo>
                    <a:pt x="311" y="13"/>
                    <a:pt x="311" y="13"/>
                    <a:pt x="311" y="13"/>
                  </a:cubicBezTo>
                  <a:cubicBezTo>
                    <a:pt x="308" y="6"/>
                    <a:pt x="301" y="0"/>
                    <a:pt x="29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0"/>
                    <a:pt x="3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182757" y="1393983"/>
            <a:ext cx="6291470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佃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农（      ）      祖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 　仪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陇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）    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溺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死（       ）     劳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）      私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塾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衙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门（      ）      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横蛮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辍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劳作（     ） 饱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妯娌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 ）  和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睦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　 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差役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  迁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徙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055250" y="1137762"/>
            <a:ext cx="828526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diàn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4576162" y="1137762"/>
            <a:ext cx="360881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jí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6586938" y="1137762"/>
            <a:ext cx="850584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lǒng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2225976" y="1714271"/>
            <a:ext cx="477792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nì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12"/>
          <p:cNvSpPr>
            <a:spLocks noChangeArrowheads="1"/>
          </p:cNvSpPr>
          <p:nvPr/>
        </p:nvSpPr>
        <p:spPr bwMode="auto">
          <a:xfrm>
            <a:off x="4496461" y="1714271"/>
            <a:ext cx="477792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lù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6707391" y="2030901"/>
            <a:ext cx="102119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shú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14"/>
          <p:cNvSpPr>
            <a:spLocks noChangeArrowheads="1"/>
          </p:cNvSpPr>
          <p:nvPr/>
        </p:nvSpPr>
        <p:spPr bwMode="auto">
          <a:xfrm>
            <a:off x="2158316" y="2243592"/>
            <a:ext cx="536115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yá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4189614" y="2592259"/>
            <a:ext cx="183349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hèng</a:t>
            </a:r>
            <a:r>
              <a:rPr lang="en-US" altLang="zh-CN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mán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16"/>
          <p:cNvSpPr>
            <a:spLocks noChangeArrowheads="1"/>
          </p:cNvSpPr>
          <p:nvPr/>
        </p:nvSpPr>
        <p:spPr bwMode="auto">
          <a:xfrm>
            <a:off x="2533984" y="2801821"/>
            <a:ext cx="906835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chuò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4377094" y="2763094"/>
            <a:ext cx="1072274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cháng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6223555" y="3164390"/>
            <a:ext cx="1339970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zhóu</a:t>
            </a:r>
            <a:r>
              <a:rPr lang="en-US" altLang="zh-CN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lĭ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2085125" y="3355891"/>
            <a:ext cx="670806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mù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20"/>
          <p:cNvSpPr>
            <a:spLocks noChangeArrowheads="1"/>
          </p:cNvSpPr>
          <p:nvPr/>
        </p:nvSpPr>
        <p:spPr bwMode="auto">
          <a:xfrm>
            <a:off x="4186615" y="3723266"/>
            <a:ext cx="172716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Chāi</a:t>
            </a:r>
            <a:r>
              <a:rPr lang="en-US" altLang="zh-CN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endParaRPr lang="en-US" altLang="zh-CN" sz="24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6731483" y="3731082"/>
            <a:ext cx="742743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400" dirty="0" err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xĭ</a:t>
            </a:r>
            <a:r>
              <a:rPr lang="en-US" altLang="zh-CN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91845" y="763216"/>
            <a:ext cx="1852613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内容梳理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266793" y="702493"/>
            <a:ext cx="425053" cy="425054"/>
            <a:chOff x="8200353" y="2009191"/>
            <a:chExt cx="566687" cy="566688"/>
          </a:xfrm>
        </p:grpSpPr>
        <p:sp>
          <p:nvSpPr>
            <p:cNvPr id="5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200766"/>
            <a:ext cx="2422328" cy="1917616"/>
          </a:xfrm>
          <a:prstGeom prst="rect">
            <a:avLst/>
          </a:prstGeom>
        </p:spPr>
      </p:pic>
      <p:sp>
        <p:nvSpPr>
          <p:cNvPr id="32" name="Rectangle 3"/>
          <p:cNvSpPr txBox="1">
            <a:spLocks noRot="1" noChangeArrowheads="1"/>
          </p:cNvSpPr>
          <p:nvPr/>
        </p:nvSpPr>
        <p:spPr>
          <a:xfrm>
            <a:off x="943235" y="1347379"/>
            <a:ext cx="6749653" cy="2667015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marL="0" indent="342900" eaLnBrk="1" hangingPunct="1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zh-CN" altLang="en-US" sz="18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第一部分（第</a:t>
            </a:r>
            <a:r>
              <a:rPr lang="en-US" altLang="zh-CN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段），沉痛悼念母亲逝世，引出回忆的内容。</a:t>
            </a:r>
            <a:br>
              <a:rPr lang="zh-CN" altLang="en-US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    第二部分（第</a:t>
            </a:r>
            <a:r>
              <a:rPr lang="en-US" altLang="zh-CN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2-13</a:t>
            </a:r>
            <a:r>
              <a:rPr lang="zh-CN" altLang="en-US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段）详略得当地记叙了母亲勤劳一生中的主要事迹。 　</a:t>
            </a:r>
            <a:br>
              <a:rPr lang="zh-CN" altLang="en-US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    第三部分（第</a:t>
            </a:r>
            <a:r>
              <a:rPr lang="en-US" altLang="zh-CN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14-17</a:t>
            </a:r>
            <a:r>
              <a:rPr lang="zh-CN" altLang="en-US" sz="18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段）母亲对我的教育和影响，表达了作者继续革命的决心</a:t>
            </a: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5778156" y="1793138"/>
            <a:ext cx="111960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寄其哀</a:t>
            </a: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5778157" y="2562782"/>
            <a:ext cx="1119602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述其功</a:t>
            </a:r>
          </a:p>
          <a:p>
            <a:pPr eaLnBrk="1" hangingPunct="1">
              <a:spcBef>
                <a:spcPct val="50000"/>
              </a:spcBef>
            </a:pP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颂其德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 autoUpdateAnimBg="0"/>
      <p:bldP spid="36" grpId="0" autoUpdateAnimBg="0"/>
      <p:bldP spid="3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91846" y="763216"/>
            <a:ext cx="1181351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分段学习  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12"/>
          <p:cNvGrpSpPr/>
          <p:nvPr/>
        </p:nvGrpSpPr>
        <p:grpSpPr bwMode="auto">
          <a:xfrm>
            <a:off x="266793" y="702493"/>
            <a:ext cx="425053" cy="425054"/>
            <a:chOff x="8200353" y="2009191"/>
            <a:chExt cx="566687" cy="566688"/>
          </a:xfrm>
        </p:grpSpPr>
        <p:sp>
          <p:nvSpPr>
            <p:cNvPr id="7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924203" y="3776935"/>
            <a:ext cx="519873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“我很悲痛。”“我爱我母亲。”</a:t>
            </a:r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1873197" y="1740513"/>
            <a:ext cx="595259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、读</a:t>
            </a:r>
            <a:r>
              <a:rPr kumimoji="1"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第一部分，思考：表明叙事线索的句子是：</a:t>
            </a:r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1924203" y="2386984"/>
            <a:ext cx="42922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“特别是她勤劳一生。”</a:t>
            </a: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1924203" y="3081959"/>
            <a:ext cx="406625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、表明全文感情基调的句子是：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200766"/>
            <a:ext cx="2422328" cy="1917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91846" y="763216"/>
            <a:ext cx="1074050" cy="372665"/>
          </a:xfrm>
          <a:prstGeom prst="rect">
            <a:avLst/>
          </a:prstGeom>
        </p:spPr>
        <p:txBody>
          <a:bodyPr lIns="68580" tIns="34290" rIns="68580" bIns="34290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分段学习  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12"/>
          <p:cNvGrpSpPr/>
          <p:nvPr/>
        </p:nvGrpSpPr>
        <p:grpSpPr bwMode="auto">
          <a:xfrm>
            <a:off x="266793" y="702493"/>
            <a:ext cx="425053" cy="425054"/>
            <a:chOff x="8200353" y="2009191"/>
            <a:chExt cx="566687" cy="566688"/>
          </a:xfrm>
        </p:grpSpPr>
        <p:sp>
          <p:nvSpPr>
            <p:cNvPr id="7" name="Oval 602"/>
            <p:cNvSpPr>
              <a:spLocks noChangeArrowheads="1"/>
            </p:cNvSpPr>
            <p:nvPr/>
          </p:nvSpPr>
          <p:spPr bwMode="auto">
            <a:xfrm>
              <a:off x="8200353" y="2009191"/>
              <a:ext cx="566687" cy="566688"/>
            </a:xfrm>
            <a:prstGeom prst="ellipse">
              <a:avLst/>
            </a:prstGeom>
            <a:solidFill>
              <a:srgbClr val="38A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Freeform 603"/>
            <p:cNvSpPr/>
            <p:nvPr/>
          </p:nvSpPr>
          <p:spPr bwMode="auto">
            <a:xfrm>
              <a:off x="8299265" y="2169924"/>
              <a:ext cx="366801" cy="278192"/>
            </a:xfrm>
            <a:custGeom>
              <a:avLst/>
              <a:gdLst>
                <a:gd name="T0" fmla="*/ 2147483646 w 121"/>
                <a:gd name="T1" fmla="*/ 2147483646 h 92"/>
                <a:gd name="T2" fmla="*/ 2147483646 w 121"/>
                <a:gd name="T3" fmla="*/ 2147483646 h 92"/>
                <a:gd name="T4" fmla="*/ 2147483646 w 121"/>
                <a:gd name="T5" fmla="*/ 2147483646 h 92"/>
                <a:gd name="T6" fmla="*/ 0 w 121"/>
                <a:gd name="T7" fmla="*/ 2147483646 h 92"/>
                <a:gd name="T8" fmla="*/ 0 w 121"/>
                <a:gd name="T9" fmla="*/ 2147483646 h 92"/>
                <a:gd name="T10" fmla="*/ 2147483646 w 121"/>
                <a:gd name="T11" fmla="*/ 0 h 92"/>
                <a:gd name="T12" fmla="*/ 2147483646 w 121"/>
                <a:gd name="T13" fmla="*/ 0 h 92"/>
                <a:gd name="T14" fmla="*/ 2147483646 w 121"/>
                <a:gd name="T15" fmla="*/ 2147483646 h 92"/>
                <a:gd name="T16" fmla="*/ 2147483646 w 121"/>
                <a:gd name="T17" fmla="*/ 2147483646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92">
                  <a:moveTo>
                    <a:pt x="121" y="84"/>
                  </a:moveTo>
                  <a:cubicBezTo>
                    <a:pt x="121" y="88"/>
                    <a:pt x="118" y="92"/>
                    <a:pt x="114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lnTo>
                    <a:pt x="121" y="84"/>
                  </a:lnTo>
                  <a:close/>
                </a:path>
              </a:pathLst>
            </a:custGeom>
            <a:solidFill>
              <a:srgbClr val="DD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04"/>
            <p:cNvSpPr/>
            <p:nvPr/>
          </p:nvSpPr>
          <p:spPr bwMode="auto">
            <a:xfrm>
              <a:off x="8299265" y="2169924"/>
              <a:ext cx="366801" cy="59760"/>
            </a:xfrm>
            <a:custGeom>
              <a:avLst/>
              <a:gdLst>
                <a:gd name="T0" fmla="*/ 2147483646 w 121"/>
                <a:gd name="T1" fmla="*/ 0 h 20"/>
                <a:gd name="T2" fmla="*/ 2147483646 w 121"/>
                <a:gd name="T3" fmla="*/ 0 h 20"/>
                <a:gd name="T4" fmla="*/ 0 w 121"/>
                <a:gd name="T5" fmla="*/ 2147483646 h 20"/>
                <a:gd name="T6" fmla="*/ 0 w 121"/>
                <a:gd name="T7" fmla="*/ 2147483646 h 20"/>
                <a:gd name="T8" fmla="*/ 2147483646 w 121"/>
                <a:gd name="T9" fmla="*/ 2147483646 h 20"/>
                <a:gd name="T10" fmla="*/ 2147483646 w 121"/>
                <a:gd name="T11" fmla="*/ 2147483646 h 20"/>
                <a:gd name="T12" fmla="*/ 2147483646 w 12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20">
                  <a:moveTo>
                    <a:pt x="1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3"/>
                    <a:pt x="118" y="0"/>
                    <a:pt x="114" y="0"/>
                  </a:cubicBezTo>
                  <a:close/>
                </a:path>
              </a:pathLst>
            </a:cu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605"/>
            <p:cNvSpPr>
              <a:spLocks noChangeArrowheads="1"/>
            </p:cNvSpPr>
            <p:nvPr/>
          </p:nvSpPr>
          <p:spPr bwMode="auto">
            <a:xfrm>
              <a:off x="8332236" y="2361568"/>
              <a:ext cx="61820" cy="53578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ectangle 606"/>
            <p:cNvSpPr>
              <a:spLocks noChangeArrowheads="1"/>
            </p:cNvSpPr>
            <p:nvPr/>
          </p:nvSpPr>
          <p:spPr bwMode="auto">
            <a:xfrm>
              <a:off x="8394057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608"/>
            <p:cNvSpPr>
              <a:spLocks noChangeArrowheads="1"/>
            </p:cNvSpPr>
            <p:nvPr/>
          </p:nvSpPr>
          <p:spPr bwMode="auto">
            <a:xfrm>
              <a:off x="8453817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609"/>
            <p:cNvSpPr>
              <a:spLocks noChangeArrowheads="1"/>
            </p:cNvSpPr>
            <p:nvPr/>
          </p:nvSpPr>
          <p:spPr bwMode="auto">
            <a:xfrm>
              <a:off x="8511516" y="2361568"/>
              <a:ext cx="59760" cy="5357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610"/>
            <p:cNvSpPr>
              <a:spLocks noChangeArrowheads="1"/>
            </p:cNvSpPr>
            <p:nvPr/>
          </p:nvSpPr>
          <p:spPr bwMode="auto">
            <a:xfrm>
              <a:off x="8571275" y="2361568"/>
              <a:ext cx="57699" cy="5357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611"/>
            <p:cNvSpPr>
              <a:spLocks noChangeArrowheads="1"/>
            </p:cNvSpPr>
            <p:nvPr/>
          </p:nvSpPr>
          <p:spPr bwMode="auto">
            <a:xfrm>
              <a:off x="8332236" y="2310050"/>
              <a:ext cx="61820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Rectangle 612"/>
            <p:cNvSpPr>
              <a:spLocks noChangeArrowheads="1"/>
            </p:cNvSpPr>
            <p:nvPr/>
          </p:nvSpPr>
          <p:spPr bwMode="auto">
            <a:xfrm>
              <a:off x="8394057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613"/>
            <p:cNvSpPr>
              <a:spLocks noChangeArrowheads="1"/>
            </p:cNvSpPr>
            <p:nvPr/>
          </p:nvSpPr>
          <p:spPr bwMode="auto">
            <a:xfrm>
              <a:off x="8453817" y="2310050"/>
              <a:ext cx="57699" cy="51518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Rectangle 614"/>
            <p:cNvSpPr>
              <a:spLocks noChangeArrowheads="1"/>
            </p:cNvSpPr>
            <p:nvPr/>
          </p:nvSpPr>
          <p:spPr bwMode="auto">
            <a:xfrm>
              <a:off x="8511516" y="2310050"/>
              <a:ext cx="59760" cy="51518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ectangle 615"/>
            <p:cNvSpPr>
              <a:spLocks noChangeArrowheads="1"/>
            </p:cNvSpPr>
            <p:nvPr/>
          </p:nvSpPr>
          <p:spPr bwMode="auto">
            <a:xfrm>
              <a:off x="8571275" y="2310050"/>
              <a:ext cx="57699" cy="51518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Rectangle 616"/>
            <p:cNvSpPr>
              <a:spLocks noChangeArrowheads="1"/>
            </p:cNvSpPr>
            <p:nvPr/>
          </p:nvSpPr>
          <p:spPr bwMode="auto">
            <a:xfrm>
              <a:off x="8332236" y="2254413"/>
              <a:ext cx="61820" cy="55639"/>
            </a:xfrm>
            <a:prstGeom prst="rect">
              <a:avLst/>
            </a:prstGeom>
            <a:solidFill>
              <a:srgbClr val="96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Rectangle 617"/>
            <p:cNvSpPr>
              <a:spLocks noChangeArrowheads="1"/>
            </p:cNvSpPr>
            <p:nvPr/>
          </p:nvSpPr>
          <p:spPr bwMode="auto">
            <a:xfrm>
              <a:off x="8394057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ectangle 618"/>
            <p:cNvSpPr>
              <a:spLocks noChangeArrowheads="1"/>
            </p:cNvSpPr>
            <p:nvPr/>
          </p:nvSpPr>
          <p:spPr bwMode="auto">
            <a:xfrm>
              <a:off x="8453817" y="2254413"/>
              <a:ext cx="57699" cy="55639"/>
            </a:xfrm>
            <a:prstGeom prst="rect">
              <a:avLst/>
            </a:pr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ectangle 619"/>
            <p:cNvSpPr>
              <a:spLocks noChangeArrowheads="1"/>
            </p:cNvSpPr>
            <p:nvPr/>
          </p:nvSpPr>
          <p:spPr bwMode="auto">
            <a:xfrm>
              <a:off x="8511516" y="2254413"/>
              <a:ext cx="59760" cy="55639"/>
            </a:xfrm>
            <a:prstGeom prst="rect">
              <a:avLst/>
            </a:prstGeom>
            <a:solidFill>
              <a:srgbClr val="3C5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Rectangle 620"/>
            <p:cNvSpPr>
              <a:spLocks noChangeArrowheads="1"/>
            </p:cNvSpPr>
            <p:nvPr/>
          </p:nvSpPr>
          <p:spPr bwMode="auto">
            <a:xfrm>
              <a:off x="8571275" y="2254413"/>
              <a:ext cx="57699" cy="55639"/>
            </a:xfrm>
            <a:prstGeom prst="rect">
              <a:avLst/>
            </a:pr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621"/>
            <p:cNvSpPr/>
            <p:nvPr/>
          </p:nvSpPr>
          <p:spPr bwMode="auto">
            <a:xfrm>
              <a:off x="8371390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622"/>
            <p:cNvSpPr/>
            <p:nvPr/>
          </p:nvSpPr>
          <p:spPr bwMode="auto">
            <a:xfrm>
              <a:off x="8550668" y="2139015"/>
              <a:ext cx="43275" cy="6182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w 14"/>
                <a:gd name="T7" fmla="*/ 2147483646 h 20"/>
                <a:gd name="T8" fmla="*/ 0 w 14"/>
                <a:gd name="T9" fmla="*/ 2147483646 h 20"/>
                <a:gd name="T10" fmla="*/ 2147483646 w 14"/>
                <a:gd name="T11" fmla="*/ 0 h 20"/>
                <a:gd name="T12" fmla="*/ 2147483646 w 14"/>
                <a:gd name="T13" fmla="*/ 0 h 20"/>
                <a:gd name="T14" fmla="*/ 2147483646 w 14"/>
                <a:gd name="T15" fmla="*/ 2147483646 h 20"/>
                <a:gd name="T16" fmla="*/ 2147483646 w 14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20">
                  <a:moveTo>
                    <a:pt x="14" y="16"/>
                  </a:moveTo>
                  <a:cubicBezTo>
                    <a:pt x="14" y="18"/>
                    <a:pt x="12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EBC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8381693" y="2143136"/>
              <a:ext cx="2472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8560972" y="2143136"/>
              <a:ext cx="22668" cy="6183"/>
            </a:xfrm>
            <a:custGeom>
              <a:avLst/>
              <a:gdLst>
                <a:gd name="T0" fmla="*/ 2147483646 w 8"/>
                <a:gd name="T1" fmla="*/ 2147483646 h 2"/>
                <a:gd name="T2" fmla="*/ 2147483646 w 8"/>
                <a:gd name="T3" fmla="*/ 2147483646 h 2"/>
                <a:gd name="T4" fmla="*/ 2147483646 w 8"/>
                <a:gd name="T5" fmla="*/ 2147483646 h 2"/>
                <a:gd name="T6" fmla="*/ 0 w 8"/>
                <a:gd name="T7" fmla="*/ 2147483646 h 2"/>
                <a:gd name="T8" fmla="*/ 0 w 8"/>
                <a:gd name="T9" fmla="*/ 2147483646 h 2"/>
                <a:gd name="T10" fmla="*/ 2147483646 w 8"/>
                <a:gd name="T11" fmla="*/ 0 h 2"/>
                <a:gd name="T12" fmla="*/ 2147483646 w 8"/>
                <a:gd name="T13" fmla="*/ 0 h 2"/>
                <a:gd name="T14" fmla="*/ 2147483646 w 8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2"/>
                    <a:pt x="8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F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21672" y="3200766"/>
            <a:ext cx="2422328" cy="1917616"/>
          </a:xfrm>
          <a:prstGeom prst="rect">
            <a:avLst/>
          </a:prstGeom>
        </p:spPr>
      </p:pic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1618151" y="1647541"/>
            <a:ext cx="4914900" cy="3924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、这一段在全文中有何作用？</a:t>
            </a: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1579576" y="2153802"/>
            <a:ext cx="4360337" cy="3924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总领全文，点明回忆的内容。    </a:t>
            </a: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2001632" y="3403817"/>
            <a:ext cx="6048375" cy="3924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抒发作者悲痛的感情，奠定文章的感情基调。</a:t>
            </a: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1618152" y="2808350"/>
            <a:ext cx="5641258" cy="3924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、第一段对表现母亲的优秀品质有何作用？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2305</Words>
  <Application>Microsoft Office PowerPoint</Application>
  <PresentationFormat>全屏显示(16:9)</PresentationFormat>
  <Paragraphs>146</Paragraphs>
  <Slides>29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</cp:revision>
  <dcterms:created xsi:type="dcterms:W3CDTF">2013-07-01T03:05:00Z</dcterms:created>
  <dcterms:modified xsi:type="dcterms:W3CDTF">2020-04-18T08:05:42Z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