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22"/>
  </p:notesMasterIdLst>
  <p:sldIdLst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7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6" r:id="rId19"/>
    <p:sldId id="274" r:id="rId20"/>
    <p:sldId id="277" r:id="rId21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965F4-6EF4-4D14-B4CE-AA583419E0F2}" type="datetimeFigureOut">
              <a:rPr lang="zh-CN" altLang="en-US" smtClean="0"/>
              <a:t>2020/4/18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7F0B54-CDC7-48C8-B155-3A66DFB492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527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excel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7F0B54-CDC7-48C8-B155-3A66DFB4920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942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02412" y="1941211"/>
            <a:ext cx="8139178" cy="674375"/>
          </a:xfrm>
        </p:spPr>
        <p:txBody>
          <a:bodyPr rIns="25400" anchor="t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2412" y="2674620"/>
            <a:ext cx="8139178" cy="713238"/>
          </a:xfrm>
        </p:spPr>
        <p:txBody>
          <a:bodyPr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2C02487-C50C-41EF-9076-587EF720195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04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2020/4/18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75B4D9E-B7DD-4BDD-8F9A-C90EB092E73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246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1941211"/>
            <a:ext cx="8139178" cy="674375"/>
          </a:xfrm>
        </p:spPr>
        <p:txBody>
          <a:bodyPr rIns="25400" rtlCol="0" anchor="t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2020/4/18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C28CAEC-981B-4982-AC25-B0D7CE6607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0026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0825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748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0985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3862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7809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7999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8072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673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72000"/>
            <a:ext cx="8139178" cy="3781016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F0813BB-214D-4659-A66C-4896999E3F39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  <p:extLst>
      <p:ext uri="{BB962C8B-B14F-4D97-AF65-F5344CB8AC3E}">
        <p14:creationId xmlns:p14="http://schemas.microsoft.com/office/powerpoint/2010/main" val="39887181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5674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0527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960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2856548"/>
            <a:ext cx="8139178" cy="468634"/>
          </a:xfrm>
        </p:spPr>
        <p:txBody>
          <a:bodyPr rIns="63500" anchor="t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3383757"/>
            <a:ext cx="8139178" cy="808489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176806A-7ABF-4BFB-B3D3-436E3E99863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075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972000"/>
            <a:ext cx="3962432" cy="3780000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2020/4/18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6F9A78E-F7D2-478C-856F-DDE13A9C3A5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967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8" y="972001"/>
            <a:ext cx="3962432" cy="285752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341782"/>
            <a:ext cx="3962400" cy="3414176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972001"/>
            <a:ext cx="3962432" cy="285752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341782"/>
            <a:ext cx="3962432" cy="3414176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2020/4/18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4257F0-A46C-4C46-866E-E3F88011C9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561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2020/4/18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3A0AAEA-F39B-4328-8F41-32AEDFA320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63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2020/4/18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9040544-B346-4ECF-85F3-A14B53AAB99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471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972000"/>
            <a:ext cx="3962432" cy="3780000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972000"/>
            <a:ext cx="3962432" cy="3780000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2020/4/18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5FC2DA4-06AE-4E6C-85B9-7E0EE075701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09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714382"/>
            <a:ext cx="713238" cy="4041680"/>
          </a:xfrm>
        </p:spPr>
        <p:txBody>
          <a:bodyPr vert="eaVert"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0D265BB-3557-44FC-A42F-205A2A5F985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942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501650" y="323850"/>
            <a:ext cx="81407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  <p:custDataLst>
              <p:tags r:id="rId14"/>
            </p:custDataLst>
          </p:nvPr>
        </p:nvSpPr>
        <p:spPr bwMode="auto">
          <a:xfrm>
            <a:off x="501650" y="971550"/>
            <a:ext cx="8140700" cy="378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60401" y="4762500"/>
            <a:ext cx="2024063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/>
              <a:pPr/>
              <a:t>2020/4/18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689" y="4762500"/>
            <a:ext cx="2968625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4762500"/>
            <a:ext cx="2025650" cy="23693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 eaLnBrk="0" hangingPunct="0">
              <a:defRPr sz="900">
                <a:solidFill>
                  <a:srgbClr val="898989"/>
                </a:solidFill>
              </a:defRPr>
            </a:lvl1pPr>
          </a:lstStyle>
          <a:p>
            <a:fld id="{BA475251-3E73-4139-9A39-30B0ECDEB16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l" defTabSz="685800" rtl="0" fontAlgn="base">
        <a:spcBef>
          <a:spcPct val="0"/>
        </a:spcBef>
        <a:spcAft>
          <a:spcPct val="0"/>
        </a:spcAft>
        <a:defRPr sz="2100" b="1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1714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2020/4/18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15578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" y="2571750"/>
            <a:ext cx="9144000" cy="1847451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  <a:extLst/>
        </p:spPr>
        <p:txBody>
          <a:bodyPr lIns="90000" tIns="46800" rIns="90000" bIns="46800" anchor="b">
            <a:noAutofit/>
          </a:bodyPr>
          <a:lstStyle>
            <a:lvl1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40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黑简体"/>
              </a:defRPr>
            </a:lvl1pPr>
            <a:lvl2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3429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685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0287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400" b="1" noProof="1"/>
              <a:t>国行公</a:t>
            </a:r>
            <a:r>
              <a:rPr lang="zh-CN" altLang="en-US" sz="4400" b="1" noProof="1" smtClean="0"/>
              <a:t>祭，为佑世界</a:t>
            </a:r>
            <a:r>
              <a:rPr lang="zh-CN" altLang="en-US" sz="4400" b="1" noProof="1" smtClean="0"/>
              <a:t>和</a:t>
            </a:r>
            <a:r>
              <a:rPr lang="zh-CN" altLang="en-US" sz="4400" b="1" noProof="1" smtClean="0"/>
              <a:t>平</a:t>
            </a:r>
            <a:endParaRPr lang="en-US" altLang="zh-CN" sz="4400" b="1" noProof="1" smtClean="0"/>
          </a:p>
          <a:p>
            <a:pPr>
              <a:defRPr/>
            </a:pPr>
            <a:endParaRPr lang="zh-CN" altLang="en-US" sz="4400" b="1" noProof="1"/>
          </a:p>
        </p:txBody>
      </p:sp>
      <p:sp>
        <p:nvSpPr>
          <p:cNvPr id="4" name="矩形 3"/>
          <p:cNvSpPr/>
          <p:nvPr/>
        </p:nvSpPr>
        <p:spPr>
          <a:xfrm>
            <a:off x="2394961" y="3939902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"/>
          <p:cNvSpPr>
            <a:spLocks noGrp="1" noChangeArrowheads="1"/>
          </p:cNvSpPr>
          <p:nvPr>
            <p:ph type="title"/>
          </p:nvPr>
        </p:nvSpPr>
        <p:spPr>
          <a:xfrm>
            <a:off x="501650" y="323850"/>
            <a:ext cx="8140700" cy="485775"/>
          </a:xfrm>
        </p:spPr>
        <p:txBody>
          <a:bodyPr lIns="91440" tIns="45720" rIns="91440" bIns="45720"/>
          <a:lstStyle/>
          <a:p>
            <a:pPr defTabSz="685800" fontAlgn="base"/>
            <a:r>
              <a:rPr smtClean="0">
                <a:sym typeface="微软雅黑" pitchFamily="34" charset="-122"/>
              </a:rPr>
              <a:t>合作探究</a:t>
            </a:r>
          </a:p>
        </p:txBody>
      </p:sp>
      <p:sp>
        <p:nvSpPr>
          <p:cNvPr id="11266" name="内容占位符 2"/>
          <p:cNvSpPr>
            <a:spLocks noGrp="1" noChangeArrowheads="1"/>
          </p:cNvSpPr>
          <p:nvPr>
            <p:ph idx="1"/>
          </p:nvPr>
        </p:nvSpPr>
        <p:spPr>
          <a:xfrm>
            <a:off x="501650" y="971550"/>
            <a:ext cx="8140700" cy="3781425"/>
          </a:xfrm>
        </p:spPr>
        <p:txBody>
          <a:bodyPr lIns="91440" tIns="45720" rIns="91440" bIns="45720"/>
          <a:lstStyle/>
          <a:p>
            <a:pPr marL="0" indent="0" algn="ctr" defTabSz="685800" fontAlgn="base">
              <a:spcBef>
                <a:spcPct val="0"/>
              </a:spcBef>
              <a:buFont typeface="Arial" panose="020B0604020202020204" pitchFamily="34" charset="0"/>
              <a:buNone/>
            </a:pPr>
            <a:r>
              <a:rPr sz="2000" dirty="0" smtClean="0">
                <a:solidFill>
                  <a:srgbClr val="404040"/>
                </a:solidFill>
                <a:sym typeface="微软雅黑" pitchFamily="34" charset="-122"/>
              </a:rPr>
              <a:t>南京大屠杀死难者国家公祭鼎铭文</a:t>
            </a:r>
          </a:p>
          <a:p>
            <a:pPr marL="0" indent="0" defTabSz="685800" fontAlgn="base">
              <a:spcBef>
                <a:spcPct val="0"/>
              </a:spcBef>
              <a:buFont typeface="Arial" panose="020B0604020202020204" pitchFamily="34" charset="0"/>
              <a:buNone/>
            </a:pPr>
            <a:r>
              <a:rPr sz="2000" dirty="0" smtClean="0">
                <a:solidFill>
                  <a:srgbClr val="404040"/>
                </a:solidFill>
                <a:sym typeface="微软雅黑" pitchFamily="34" charset="-122"/>
              </a:rPr>
              <a:t>泱泱华夏，赫赫文明。仁风远播，大化周行。洎及近代，积弱积贫。九原板荡，百载陆沉。侵华日寇，毁吾南京。劫掠黎庶，屠戮苍生。卅万亡灵，饮恨江城。日月惨淡，寰宇震惊。兽行暴虐，旷世未闻。同胞何辜，国难正殷。哀兵奋起，金戈鼍鼓。兄弟同心，共御外侮。捐躯洒血，浩气干云。尽扫狼烟，重振乾坤。乙酉既捷，家国维新。昭昭前事，惕惕后人。国行公祭，法立典章。铸兹宝鼎，祀我国殇。永矢弗谖，祈愿和平。中华圆梦，民族复兴。</a:t>
            </a:r>
          </a:p>
          <a:p>
            <a:pPr marL="0" indent="0" defTabSz="685800" fontAlgn="base">
              <a:spcBef>
                <a:spcPct val="0"/>
              </a:spcBef>
              <a:buFont typeface="Arial" panose="020B0604020202020204" pitchFamily="34" charset="0"/>
              <a:buNone/>
            </a:pPr>
            <a:endParaRPr sz="2000" dirty="0" smtClean="0">
              <a:solidFill>
                <a:srgbClr val="404040"/>
              </a:solidFill>
              <a:sym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395536" y="771550"/>
            <a:ext cx="8139112" cy="469106"/>
          </a:xfrm>
        </p:spPr>
        <p:txBody>
          <a:bodyPr lIns="91440" tIns="45720" rIns="91440" bIns="45720" anchor="b"/>
          <a:lstStyle/>
          <a:p>
            <a:pPr fontAlgn="auto"/>
            <a:r>
              <a:rPr lang="zh-CN" altLang="en-US" noProof="1"/>
              <a:t>明确答案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7544" y="1707654"/>
            <a:ext cx="8355013" cy="2045494"/>
          </a:xfrm>
        </p:spPr>
        <p:txBody>
          <a:bodyPr lIns="91440" tIns="45720" rIns="91440" bIns="45720"/>
          <a:lstStyle/>
          <a:p>
            <a:pPr defTabSz="914400" fontAlgn="base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2400" spc="0" dirty="0">
                <a:solidFill>
                  <a:schemeClr val="tx1">
                    <a:tint val="75000"/>
                  </a:schemeClr>
                </a:solidFill>
              </a:rPr>
              <a:t>这几句话的意思是，国家设立公祭日，又通过立法的形式表明我们的民族意志，铸成这口宝鼎，祭奠那些死难的英灵。用这几句话开头，不仅引出本文的论述，更显得大气磅礴，具有深入人心的力量。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 noChangeArrowheads="1"/>
          </p:cNvSpPr>
          <p:nvPr>
            <p:ph type="title"/>
          </p:nvPr>
        </p:nvSpPr>
        <p:spPr>
          <a:xfrm>
            <a:off x="501650" y="323850"/>
            <a:ext cx="8140700" cy="485775"/>
          </a:xfrm>
        </p:spPr>
        <p:txBody>
          <a:bodyPr lIns="91440" tIns="45720" rIns="91440" bIns="45720"/>
          <a:lstStyle/>
          <a:p>
            <a:pPr defTabSz="685800" fontAlgn="base"/>
            <a:r>
              <a:rPr smtClean="0">
                <a:sym typeface="微软雅黑" pitchFamily="34" charset="-122"/>
              </a:rPr>
              <a:t>合作探究</a:t>
            </a:r>
          </a:p>
        </p:txBody>
      </p:sp>
      <p:sp>
        <p:nvSpPr>
          <p:cNvPr id="13314" name="内容占位符 2"/>
          <p:cNvSpPr>
            <a:spLocks noGrp="1" noChangeArrowheads="1"/>
          </p:cNvSpPr>
          <p:nvPr>
            <p:ph idx="1"/>
          </p:nvPr>
        </p:nvSpPr>
        <p:spPr>
          <a:xfrm>
            <a:off x="501650" y="971550"/>
            <a:ext cx="8246814" cy="3781425"/>
          </a:xfrm>
        </p:spPr>
        <p:txBody>
          <a:bodyPr lIns="91440" tIns="45720" rIns="91440" bIns="45720"/>
          <a:lstStyle/>
          <a:p>
            <a:pPr defTabSz="685800" fontAlgn="base">
              <a:spcBef>
                <a:spcPct val="0"/>
              </a:spcBef>
            </a:pPr>
            <a:r>
              <a:rPr sz="2800" dirty="0" smtClean="0">
                <a:solidFill>
                  <a:srgbClr val="404040"/>
                </a:solidFill>
                <a:sym typeface="微软雅黑" pitchFamily="34" charset="-122"/>
              </a:rPr>
              <a:t>2.第</a:t>
            </a:r>
            <a:r>
              <a:rPr lang="en-US" altLang="zh-CN" sz="2800" dirty="0" smtClean="0">
                <a:solidFill>
                  <a:srgbClr val="404040"/>
                </a:solidFill>
                <a:sym typeface="微软雅黑" pitchFamily="34" charset="-122"/>
              </a:rPr>
              <a:t>2</a:t>
            </a:r>
            <a:r>
              <a:rPr sz="2800" dirty="0" smtClean="0">
                <a:solidFill>
                  <a:srgbClr val="404040"/>
                </a:solidFill>
                <a:sym typeface="微软雅黑" pitchFamily="34" charset="-122"/>
              </a:rPr>
              <a:t>段引述日本高中大学的例子是不是合适？为什么？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539552" y="987574"/>
            <a:ext cx="8139112" cy="469106"/>
          </a:xfrm>
        </p:spPr>
        <p:txBody>
          <a:bodyPr lIns="91440" tIns="45720" rIns="91440" bIns="45720" anchor="b"/>
          <a:lstStyle/>
          <a:p>
            <a:pPr fontAlgn="auto"/>
            <a:r>
              <a:rPr lang="zh-CN" altLang="en-US" noProof="1"/>
              <a:t>明确答案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9552" y="1851670"/>
            <a:ext cx="8485188" cy="2215753"/>
          </a:xfrm>
        </p:spPr>
        <p:txBody>
          <a:bodyPr lIns="91440" tIns="45720" rIns="91440" bIns="45720"/>
          <a:lstStyle/>
          <a:p>
            <a:pPr defTabSz="914400" fontAlgn="base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2400" spc="0" dirty="0">
                <a:solidFill>
                  <a:schemeClr val="tx1">
                    <a:tint val="75000"/>
                  </a:schemeClr>
                </a:solidFill>
              </a:rPr>
              <a:t>这一段列举的例子包括全世界所有爱好和平的人士，当然也包括日本。另外，列举日本的例子，说明日本的右翼分子的倒行逆施不但遭到世界各国人民的反对，也遭到了本国爱好和平人士的反对，更能引发人们的反思，效果更好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 noChangeArrowheads="1"/>
          </p:cNvSpPr>
          <p:nvPr>
            <p:ph type="title"/>
          </p:nvPr>
        </p:nvSpPr>
        <p:spPr>
          <a:xfrm>
            <a:off x="501650" y="323850"/>
            <a:ext cx="8140700" cy="485775"/>
          </a:xfrm>
        </p:spPr>
        <p:txBody>
          <a:bodyPr lIns="91440" tIns="45720" rIns="91440" bIns="45720"/>
          <a:lstStyle/>
          <a:p>
            <a:pPr defTabSz="685800" fontAlgn="base"/>
            <a:r>
              <a:rPr dirty="0" smtClean="0">
                <a:sym typeface="微软雅黑" pitchFamily="34" charset="-122"/>
              </a:rPr>
              <a:t>感悟主题</a:t>
            </a:r>
          </a:p>
        </p:txBody>
      </p:sp>
      <p:sp>
        <p:nvSpPr>
          <p:cNvPr id="15362" name="内容占位符 2"/>
          <p:cNvSpPr>
            <a:spLocks noGrp="1" noChangeArrowheads="1"/>
          </p:cNvSpPr>
          <p:nvPr>
            <p:ph idx="1"/>
          </p:nvPr>
        </p:nvSpPr>
        <p:spPr>
          <a:xfrm>
            <a:off x="501650" y="971550"/>
            <a:ext cx="8140700" cy="3781425"/>
          </a:xfrm>
        </p:spPr>
        <p:txBody>
          <a:bodyPr lIns="91440" tIns="45720" rIns="91440" bIns="45720"/>
          <a:lstStyle/>
          <a:p>
            <a:pPr defTabSz="685800" fontAlgn="base">
              <a:spcBef>
                <a:spcPct val="0"/>
              </a:spcBef>
            </a:pPr>
            <a:r>
              <a:rPr lang="en-US" altLang="zh-CN" sz="1800" dirty="0" smtClean="0">
                <a:solidFill>
                  <a:srgbClr val="404040"/>
                </a:solidFill>
                <a:sym typeface="微软雅黑" pitchFamily="34" charset="-122"/>
              </a:rPr>
              <a:t>1. </a:t>
            </a:r>
            <a:r>
              <a:rPr sz="1800" dirty="0" smtClean="0">
                <a:solidFill>
                  <a:srgbClr val="404040"/>
                </a:solidFill>
                <a:sym typeface="微软雅黑" pitchFamily="34" charset="-122"/>
              </a:rPr>
              <a:t>朗读下面几个句子，注意哪些词语需要重读。</a:t>
            </a:r>
          </a:p>
          <a:p>
            <a:pPr defTabSz="685800" fontAlgn="base">
              <a:spcBef>
                <a:spcPct val="0"/>
              </a:spcBef>
            </a:pPr>
            <a:r>
              <a:rPr sz="1800" dirty="0" smtClean="0">
                <a:solidFill>
                  <a:srgbClr val="404040"/>
                </a:solidFill>
                <a:sym typeface="微软雅黑" pitchFamily="34" charset="-122"/>
              </a:rPr>
              <a:t>①</a:t>
            </a:r>
            <a:r>
              <a:rPr lang="en-US" altLang="zh-CN" sz="1800" dirty="0" smtClean="0">
                <a:solidFill>
                  <a:srgbClr val="404040"/>
                </a:solidFill>
                <a:sym typeface="微软雅黑" pitchFamily="34" charset="-122"/>
              </a:rPr>
              <a:t>1937</a:t>
            </a:r>
            <a:r>
              <a:rPr sz="1800" dirty="0" smtClean="0">
                <a:solidFill>
                  <a:srgbClr val="404040"/>
                </a:solidFill>
                <a:sym typeface="微软雅黑" pitchFamily="34" charset="-122"/>
              </a:rPr>
              <a:t>年</a:t>
            </a:r>
            <a:r>
              <a:rPr lang="en-US" altLang="zh-CN" sz="1800" dirty="0" smtClean="0">
                <a:solidFill>
                  <a:srgbClr val="404040"/>
                </a:solidFill>
                <a:sym typeface="微软雅黑" pitchFamily="34" charset="-122"/>
              </a:rPr>
              <a:t>12</a:t>
            </a:r>
            <a:r>
              <a:rPr sz="1800" dirty="0" smtClean="0">
                <a:solidFill>
                  <a:srgbClr val="404040"/>
                </a:solidFill>
                <a:sym typeface="微软雅黑" pitchFamily="34" charset="-122"/>
              </a:rPr>
              <a:t>月</a:t>
            </a:r>
            <a:r>
              <a:rPr lang="en-US" altLang="zh-CN" sz="1800" dirty="0" smtClean="0">
                <a:solidFill>
                  <a:srgbClr val="404040"/>
                </a:solidFill>
                <a:sym typeface="微软雅黑" pitchFamily="34" charset="-122"/>
              </a:rPr>
              <a:t>13</a:t>
            </a:r>
            <a:r>
              <a:rPr sz="1800" dirty="0" smtClean="0">
                <a:solidFill>
                  <a:srgbClr val="404040"/>
                </a:solidFill>
                <a:sym typeface="微软雅黑" pitchFamily="34" charset="-122"/>
              </a:rPr>
              <a:t>日，侵华日军野蛮侵入南京，随后制造了惨绝人寰的南京大屠杀惨案，</a:t>
            </a:r>
            <a:r>
              <a:rPr lang="en-US" altLang="zh-CN" sz="1800" dirty="0" smtClean="0">
                <a:solidFill>
                  <a:srgbClr val="404040"/>
                </a:solidFill>
                <a:sym typeface="微软雅黑" pitchFamily="34" charset="-122"/>
              </a:rPr>
              <a:t>30</a:t>
            </a:r>
            <a:r>
              <a:rPr sz="1800" dirty="0" smtClean="0">
                <a:solidFill>
                  <a:srgbClr val="404040"/>
                </a:solidFill>
                <a:sym typeface="微软雅黑" pitchFamily="34" charset="-122"/>
              </a:rPr>
              <a:t>万中国同胞惨遭杀戮。</a:t>
            </a:r>
          </a:p>
          <a:p>
            <a:pPr defTabSz="685800" fontAlgn="base">
              <a:spcBef>
                <a:spcPct val="0"/>
              </a:spcBef>
            </a:pPr>
            <a:r>
              <a:rPr sz="1800" dirty="0" smtClean="0">
                <a:solidFill>
                  <a:srgbClr val="404040"/>
                </a:solidFill>
                <a:sym typeface="微软雅黑" pitchFamily="34" charset="-122"/>
              </a:rPr>
              <a:t>②中国人民永远牢记南京大屠杀历史，与全世界爱好和平与正义的人们共同维护和平。</a:t>
            </a:r>
          </a:p>
          <a:p>
            <a:pPr defTabSz="685800" fontAlgn="base">
              <a:spcBef>
                <a:spcPct val="0"/>
              </a:spcBef>
            </a:pPr>
            <a:r>
              <a:rPr sz="1800" dirty="0" smtClean="0">
                <a:solidFill>
                  <a:srgbClr val="404040"/>
                </a:solidFill>
                <a:sym typeface="微软雅黑" pitchFamily="34" charset="-122"/>
              </a:rPr>
              <a:t>③那些人以丑态百出的表演，妄图辱没真相和良知。</a:t>
            </a:r>
          </a:p>
          <a:p>
            <a:pPr defTabSz="685800" fontAlgn="base">
              <a:spcBef>
                <a:spcPct val="0"/>
              </a:spcBef>
            </a:pPr>
            <a:r>
              <a:rPr sz="1800" dirty="0" smtClean="0">
                <a:solidFill>
                  <a:srgbClr val="404040"/>
                </a:solidFill>
                <a:sym typeface="微软雅黑" pitchFamily="34" charset="-122"/>
              </a:rPr>
              <a:t>④国家公祭日之长鸣警钟振聋发聩，那些装睡梦游的罪恶灵魂无处遁形</a:t>
            </a:r>
            <a:r>
              <a:rPr sz="1800" dirty="0" smtClean="0">
                <a:solidFill>
                  <a:srgbClr val="404040"/>
                </a:solidFill>
                <a:sym typeface="微软雅黑" pitchFamily="34" charset="-122"/>
              </a:rPr>
              <a:t>。</a:t>
            </a:r>
            <a:endParaRPr sz="1800" dirty="0" smtClean="0">
              <a:solidFill>
                <a:srgbClr val="404040"/>
              </a:solidFill>
              <a:sym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539552" y="339502"/>
            <a:ext cx="5734050" cy="750094"/>
          </a:xfrm>
        </p:spPr>
        <p:txBody>
          <a:bodyPr lIns="91440" tIns="45720" rIns="91440" bIns="45720" anchor="b"/>
          <a:lstStyle/>
          <a:p>
            <a:pPr fontAlgn="auto"/>
            <a:r>
              <a:rPr lang="zh-CN" altLang="en-US" noProof="1"/>
              <a:t>明确答案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8789" y="1329929"/>
            <a:ext cx="8505699" cy="3618309"/>
          </a:xfrm>
        </p:spPr>
        <p:txBody>
          <a:bodyPr lIns="91440" tIns="45720" rIns="91440" bIns="45720">
            <a:normAutofit/>
          </a:bodyPr>
          <a:lstStyle/>
          <a:p>
            <a:pPr defTabSz="914400" fontAlgn="base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1800" spc="0" dirty="0">
                <a:solidFill>
                  <a:schemeClr val="tx1">
                    <a:tint val="75000"/>
                  </a:schemeClr>
                </a:solidFill>
              </a:rPr>
              <a:t>①</a:t>
            </a:r>
            <a:r>
              <a:rPr lang="en-US" altLang="zh-CN" sz="1800" spc="0" dirty="0">
                <a:solidFill>
                  <a:schemeClr val="tx1">
                    <a:tint val="75000"/>
                  </a:schemeClr>
                </a:solidFill>
              </a:rPr>
              <a:t>1937</a:t>
            </a:r>
            <a:r>
              <a:rPr sz="1800" spc="0" dirty="0">
                <a:solidFill>
                  <a:schemeClr val="tx1">
                    <a:tint val="75000"/>
                  </a:schemeClr>
                </a:solidFill>
              </a:rPr>
              <a:t>年</a:t>
            </a:r>
            <a:r>
              <a:rPr lang="en-US" altLang="zh-CN" sz="1800" spc="0" dirty="0">
                <a:solidFill>
                  <a:schemeClr val="tx1">
                    <a:tint val="75000"/>
                  </a:schemeClr>
                </a:solidFill>
              </a:rPr>
              <a:t>12</a:t>
            </a:r>
            <a:r>
              <a:rPr sz="1800" spc="0" dirty="0">
                <a:solidFill>
                  <a:schemeClr val="tx1">
                    <a:tint val="75000"/>
                  </a:schemeClr>
                </a:solidFill>
              </a:rPr>
              <a:t>月</a:t>
            </a:r>
            <a:r>
              <a:rPr lang="en-US" altLang="zh-CN" sz="1800" spc="0" dirty="0">
                <a:solidFill>
                  <a:schemeClr val="tx1">
                    <a:tint val="75000"/>
                  </a:schemeClr>
                </a:solidFill>
              </a:rPr>
              <a:t>13</a:t>
            </a:r>
            <a:r>
              <a:rPr sz="1800" spc="0" dirty="0">
                <a:solidFill>
                  <a:schemeClr val="tx1">
                    <a:tint val="75000"/>
                  </a:schemeClr>
                </a:solidFill>
              </a:rPr>
              <a:t>日，侵华日军野蛮侵入南京，随后制造了</a:t>
            </a:r>
            <a:r>
              <a:rPr sz="1800" spc="0" dirty="0">
                <a:solidFill>
                  <a:srgbClr val="FF0000"/>
                </a:solidFill>
              </a:rPr>
              <a:t>惨绝人寰</a:t>
            </a:r>
            <a:r>
              <a:rPr sz="1800" spc="0" dirty="0">
                <a:solidFill>
                  <a:schemeClr val="tx1">
                    <a:tint val="75000"/>
                  </a:schemeClr>
                </a:solidFill>
              </a:rPr>
              <a:t>的南京大屠杀惨案，</a:t>
            </a:r>
            <a:r>
              <a:rPr lang="en-US" altLang="zh-CN" sz="1800" spc="0" dirty="0">
                <a:solidFill>
                  <a:srgbClr val="FF0000"/>
                </a:solidFill>
              </a:rPr>
              <a:t>30</a:t>
            </a:r>
            <a:r>
              <a:rPr sz="1800" spc="0" dirty="0">
                <a:solidFill>
                  <a:srgbClr val="FF0000"/>
                </a:solidFill>
              </a:rPr>
              <a:t>万</a:t>
            </a:r>
            <a:r>
              <a:rPr sz="1800" spc="0" dirty="0">
                <a:solidFill>
                  <a:schemeClr val="tx1">
                    <a:tint val="75000"/>
                  </a:schemeClr>
                </a:solidFill>
              </a:rPr>
              <a:t>中国同胞</a:t>
            </a:r>
            <a:r>
              <a:rPr sz="1800" spc="0" dirty="0">
                <a:solidFill>
                  <a:srgbClr val="FF0000"/>
                </a:solidFill>
              </a:rPr>
              <a:t>惨遭</a:t>
            </a:r>
            <a:r>
              <a:rPr sz="1800" spc="0" dirty="0">
                <a:solidFill>
                  <a:schemeClr val="tx1">
                    <a:tint val="75000"/>
                  </a:schemeClr>
                </a:solidFill>
              </a:rPr>
              <a:t>杀戮。（这几个词需要重读，表现了日本侵略者在中国南京犯下的滔天罪行。）</a:t>
            </a:r>
          </a:p>
          <a:p>
            <a:pPr defTabSz="914400" fontAlgn="base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1800" spc="0" dirty="0">
                <a:solidFill>
                  <a:schemeClr val="tx1">
                    <a:tint val="75000"/>
                  </a:schemeClr>
                </a:solidFill>
              </a:rPr>
              <a:t>②中国人民</a:t>
            </a:r>
            <a:r>
              <a:rPr sz="1800" spc="0" dirty="0">
                <a:solidFill>
                  <a:srgbClr val="FF0000"/>
                </a:solidFill>
              </a:rPr>
              <a:t>永远</a:t>
            </a:r>
            <a:r>
              <a:rPr sz="1800" spc="0" dirty="0">
                <a:solidFill>
                  <a:schemeClr val="tx1">
                    <a:tint val="75000"/>
                  </a:schemeClr>
                </a:solidFill>
              </a:rPr>
              <a:t>牢记南京大屠杀历史，与全世界爱好和平与正义的人们共同维护和平。（“永远”一词表现了中国人民不忘历史、誓死捍卫和平的坚强决心。）</a:t>
            </a:r>
          </a:p>
          <a:p>
            <a:pPr defTabSz="914400" fontAlgn="base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1800" spc="0" dirty="0">
                <a:solidFill>
                  <a:schemeClr val="tx1">
                    <a:tint val="75000"/>
                  </a:schemeClr>
                </a:solidFill>
              </a:rPr>
              <a:t>③那些人以</a:t>
            </a:r>
            <a:r>
              <a:rPr sz="1800" spc="0" dirty="0">
                <a:solidFill>
                  <a:srgbClr val="FF0000"/>
                </a:solidFill>
              </a:rPr>
              <a:t>丑态百出</a:t>
            </a:r>
            <a:r>
              <a:rPr sz="1800" spc="0" dirty="0">
                <a:solidFill>
                  <a:schemeClr val="tx1">
                    <a:tint val="75000"/>
                  </a:schemeClr>
                </a:solidFill>
              </a:rPr>
              <a:t>的表演，</a:t>
            </a:r>
            <a:r>
              <a:rPr sz="1800" spc="0" dirty="0">
                <a:solidFill>
                  <a:srgbClr val="FF0000"/>
                </a:solidFill>
              </a:rPr>
              <a:t>妄图</a:t>
            </a:r>
            <a:r>
              <a:rPr sz="1800" spc="0" dirty="0">
                <a:solidFill>
                  <a:schemeClr val="tx1">
                    <a:tint val="75000"/>
                  </a:schemeClr>
                </a:solidFill>
              </a:rPr>
              <a:t>辱没真相和良知。（这两个词生动地表现出日本右翼分子丑陋的嘴脸，他们必将遭到可耻的失败。）</a:t>
            </a:r>
          </a:p>
          <a:p>
            <a:pPr defTabSz="914400" fontAlgn="base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1800" spc="0" dirty="0">
                <a:solidFill>
                  <a:schemeClr val="tx1">
                    <a:tint val="75000"/>
                  </a:schemeClr>
                </a:solidFill>
              </a:rPr>
              <a:t>④国家公祭日之长鸣警钟</a:t>
            </a:r>
            <a:r>
              <a:rPr sz="1800" spc="0" dirty="0">
                <a:solidFill>
                  <a:srgbClr val="FF0000"/>
                </a:solidFill>
              </a:rPr>
              <a:t>振聋发聩</a:t>
            </a:r>
            <a:r>
              <a:rPr sz="1800" spc="0" dirty="0">
                <a:solidFill>
                  <a:schemeClr val="tx1">
                    <a:tint val="75000"/>
                  </a:schemeClr>
                </a:solidFill>
              </a:rPr>
              <a:t>，那些装睡梦游的</a:t>
            </a:r>
            <a:r>
              <a:rPr sz="1800" spc="0" dirty="0">
                <a:solidFill>
                  <a:srgbClr val="FF0000"/>
                </a:solidFill>
              </a:rPr>
              <a:t>罪恶灵魂无处遁形</a:t>
            </a:r>
            <a:r>
              <a:rPr sz="1800" spc="0" dirty="0">
                <a:solidFill>
                  <a:schemeClr val="tx1">
                    <a:tint val="75000"/>
                  </a:schemeClr>
                </a:solidFill>
              </a:rPr>
              <a:t>。（这两个词通过对比，鲜明地表达了正义永远存在、邪恶必将遭到毁灭的思想情感。）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 noChangeArrowheads="1"/>
          </p:cNvSpPr>
          <p:nvPr>
            <p:ph type="title"/>
          </p:nvPr>
        </p:nvSpPr>
        <p:spPr>
          <a:xfrm>
            <a:off x="501650" y="323850"/>
            <a:ext cx="8140700" cy="485775"/>
          </a:xfrm>
        </p:spPr>
        <p:txBody>
          <a:bodyPr lIns="91440" tIns="45720" rIns="91440" bIns="45720"/>
          <a:lstStyle/>
          <a:p>
            <a:pPr defTabSz="685800" fontAlgn="base"/>
            <a:r>
              <a:rPr smtClean="0">
                <a:sym typeface="微软雅黑" pitchFamily="34" charset="-122"/>
              </a:rPr>
              <a:t>感悟主题</a:t>
            </a:r>
          </a:p>
        </p:txBody>
      </p:sp>
      <p:sp>
        <p:nvSpPr>
          <p:cNvPr id="17410" name="内容占位符 2"/>
          <p:cNvSpPr>
            <a:spLocks noGrp="1" noChangeArrowheads="1"/>
          </p:cNvSpPr>
          <p:nvPr>
            <p:ph idx="1"/>
          </p:nvPr>
        </p:nvSpPr>
        <p:spPr>
          <a:xfrm>
            <a:off x="501650" y="971550"/>
            <a:ext cx="8140700" cy="3781425"/>
          </a:xfrm>
        </p:spPr>
        <p:txBody>
          <a:bodyPr lIns="91440" tIns="45720" rIns="91440" bIns="45720"/>
          <a:lstStyle/>
          <a:p>
            <a:pPr defTabSz="685800" fontAlgn="base">
              <a:spcBef>
                <a:spcPct val="0"/>
              </a:spcBef>
            </a:pPr>
            <a:r>
              <a:rPr lang="en-US" altLang="zh-CN" sz="2400" dirty="0" smtClean="0">
                <a:solidFill>
                  <a:srgbClr val="404040"/>
                </a:solidFill>
                <a:sym typeface="微软雅黑" pitchFamily="34" charset="-122"/>
              </a:rPr>
              <a:t>2.“《</a:t>
            </a:r>
            <a:r>
              <a:rPr sz="2400" dirty="0" smtClean="0">
                <a:solidFill>
                  <a:srgbClr val="404040"/>
                </a:solidFill>
                <a:sym typeface="微软雅黑" pitchFamily="34" charset="-122"/>
              </a:rPr>
              <a:t>别让南京消失在人们的记忆中</a:t>
            </a:r>
            <a:r>
              <a:rPr lang="en-US" altLang="zh-CN" sz="2400" dirty="0" smtClean="0">
                <a:solidFill>
                  <a:srgbClr val="404040"/>
                </a:solidFill>
                <a:sym typeface="微软雅黑" pitchFamily="34" charset="-122"/>
              </a:rPr>
              <a:t>》</a:t>
            </a:r>
            <a:r>
              <a:rPr sz="2400" dirty="0" smtClean="0">
                <a:solidFill>
                  <a:srgbClr val="404040"/>
                </a:solidFill>
                <a:sym typeface="微软雅黑" pitchFamily="34" charset="-122"/>
              </a:rPr>
              <a:t>，这是美国</a:t>
            </a:r>
            <a:r>
              <a:rPr lang="en-US" altLang="zh-CN" sz="2400" dirty="0" smtClean="0">
                <a:solidFill>
                  <a:srgbClr val="404040"/>
                </a:solidFill>
                <a:sym typeface="微软雅黑" pitchFamily="34" charset="-122"/>
              </a:rPr>
              <a:t>《</a:t>
            </a:r>
            <a:r>
              <a:rPr sz="2400" dirty="0" smtClean="0">
                <a:solidFill>
                  <a:srgbClr val="404040"/>
                </a:solidFill>
                <a:sym typeface="微软雅黑" pitchFamily="34" charset="-122"/>
              </a:rPr>
              <a:t>波士顿环球邮报</a:t>
            </a:r>
            <a:r>
              <a:rPr lang="en-US" altLang="zh-CN" sz="2400" dirty="0" smtClean="0">
                <a:solidFill>
                  <a:srgbClr val="404040"/>
                </a:solidFill>
                <a:sym typeface="微软雅黑" pitchFamily="34" charset="-122"/>
              </a:rPr>
              <a:t>》</a:t>
            </a:r>
            <a:r>
              <a:rPr sz="2400" dirty="0" smtClean="0">
                <a:solidFill>
                  <a:srgbClr val="404040"/>
                </a:solidFill>
                <a:sym typeface="微软雅黑" pitchFamily="34" charset="-122"/>
              </a:rPr>
              <a:t>近日发表的有关南京大屠杀长篇文章的标题。”这句话改为“美国</a:t>
            </a:r>
            <a:r>
              <a:rPr lang="en-US" altLang="zh-CN" sz="2400" dirty="0" smtClean="0">
                <a:solidFill>
                  <a:srgbClr val="404040"/>
                </a:solidFill>
                <a:sym typeface="微软雅黑" pitchFamily="34" charset="-122"/>
              </a:rPr>
              <a:t>《</a:t>
            </a:r>
            <a:r>
              <a:rPr sz="2400" dirty="0" smtClean="0">
                <a:solidFill>
                  <a:srgbClr val="404040"/>
                </a:solidFill>
                <a:sym typeface="微软雅黑" pitchFamily="34" charset="-122"/>
              </a:rPr>
              <a:t>波士顿环球邮报</a:t>
            </a:r>
            <a:r>
              <a:rPr lang="en-US" altLang="zh-CN" sz="2400" dirty="0" smtClean="0">
                <a:solidFill>
                  <a:srgbClr val="404040"/>
                </a:solidFill>
                <a:sym typeface="微软雅黑" pitchFamily="34" charset="-122"/>
              </a:rPr>
              <a:t>》</a:t>
            </a:r>
            <a:r>
              <a:rPr sz="2400" dirty="0" smtClean="0">
                <a:solidFill>
                  <a:srgbClr val="404040"/>
                </a:solidFill>
                <a:sym typeface="微软雅黑" pitchFamily="34" charset="-122"/>
              </a:rPr>
              <a:t>近日发表了一篇题为</a:t>
            </a:r>
            <a:r>
              <a:rPr lang="en-US" altLang="zh-CN" sz="2400" dirty="0" smtClean="0">
                <a:solidFill>
                  <a:srgbClr val="404040"/>
                </a:solidFill>
                <a:sym typeface="微软雅黑" pitchFamily="34" charset="-122"/>
              </a:rPr>
              <a:t>《</a:t>
            </a:r>
            <a:r>
              <a:rPr sz="2400" dirty="0" smtClean="0">
                <a:solidFill>
                  <a:srgbClr val="404040"/>
                </a:solidFill>
                <a:sym typeface="微软雅黑" pitchFamily="34" charset="-122"/>
              </a:rPr>
              <a:t>别让南京消失在人们的记忆中</a:t>
            </a:r>
            <a:r>
              <a:rPr lang="en-US" altLang="zh-CN" sz="2400" dirty="0" smtClean="0">
                <a:solidFill>
                  <a:srgbClr val="404040"/>
                </a:solidFill>
                <a:sym typeface="微软雅黑" pitchFamily="34" charset="-122"/>
              </a:rPr>
              <a:t>》</a:t>
            </a:r>
            <a:r>
              <a:rPr sz="2400" dirty="0" smtClean="0">
                <a:solidFill>
                  <a:srgbClr val="404040"/>
                </a:solidFill>
                <a:sym typeface="微软雅黑" pitchFamily="34" charset="-122"/>
              </a:rPr>
              <a:t>的长篇文章”可以不可以？为什么？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611560" y="843558"/>
            <a:ext cx="8139112" cy="469106"/>
          </a:xfrm>
        </p:spPr>
        <p:txBody>
          <a:bodyPr lIns="91440" tIns="45720" rIns="91440" bIns="45720" anchor="b"/>
          <a:lstStyle/>
          <a:p>
            <a:pPr fontAlgn="auto"/>
            <a:r>
              <a:rPr lang="zh-CN" altLang="en-US" noProof="1"/>
              <a:t>明确答案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1560" y="1995686"/>
            <a:ext cx="7920880" cy="1283494"/>
          </a:xfrm>
        </p:spPr>
        <p:txBody>
          <a:bodyPr lIns="91440" tIns="45720" rIns="91440" bIns="45720"/>
          <a:lstStyle/>
          <a:p>
            <a:pPr defTabSz="914400" fontAlgn="base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2800" spc="0" noProof="0" dirty="0">
                <a:solidFill>
                  <a:schemeClr val="tx1">
                    <a:tint val="75000"/>
                  </a:schemeClr>
                </a:solidFill>
              </a:rPr>
              <a:t>不能修改。课文原文把标题提前，具有强调作用，能够唤起读者有关南京大屠杀的相关记忆。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 noChangeArrowheads="1"/>
          </p:cNvSpPr>
          <p:nvPr>
            <p:ph type="title"/>
          </p:nvPr>
        </p:nvSpPr>
        <p:spPr>
          <a:xfrm>
            <a:off x="501650" y="323850"/>
            <a:ext cx="8140700" cy="485775"/>
          </a:xfrm>
        </p:spPr>
        <p:txBody>
          <a:bodyPr lIns="91440" tIns="45720" rIns="91440" bIns="45720"/>
          <a:lstStyle/>
          <a:p>
            <a:pPr defTabSz="685800" fontAlgn="base"/>
            <a:r>
              <a:rPr dirty="0" smtClean="0">
                <a:sym typeface="微软雅黑" pitchFamily="34" charset="-122"/>
              </a:rPr>
              <a:t>布置作业</a:t>
            </a:r>
          </a:p>
        </p:txBody>
      </p:sp>
      <p:sp>
        <p:nvSpPr>
          <p:cNvPr id="19458" name="内容占位符 2"/>
          <p:cNvSpPr>
            <a:spLocks noGrp="1" noChangeArrowheads="1"/>
          </p:cNvSpPr>
          <p:nvPr>
            <p:ph idx="1"/>
          </p:nvPr>
        </p:nvSpPr>
        <p:spPr>
          <a:xfrm>
            <a:off x="501650" y="971551"/>
            <a:ext cx="8140700" cy="1672208"/>
          </a:xfrm>
        </p:spPr>
        <p:txBody>
          <a:bodyPr lIns="91440" tIns="45720" rIns="91440" bIns="45720"/>
          <a:lstStyle/>
          <a:p>
            <a:pPr defTabSz="685800" fontAlgn="base">
              <a:spcBef>
                <a:spcPct val="0"/>
              </a:spcBef>
            </a:pPr>
            <a:r>
              <a:rPr altLang="zh-CN" sz="2400" dirty="0" smtClean="0">
                <a:solidFill>
                  <a:srgbClr val="404040"/>
                </a:solidFill>
                <a:sym typeface="微软雅黑" pitchFamily="34" charset="-122"/>
              </a:rPr>
              <a:t>课外阅读聂华苓《亲爱的爸爸妈妈》，试着与这篇课文做一个比较，看看这两篇文章有哪些不同，然后想一想，为什么会有这样的不同？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9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08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381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1"/>
          <p:cNvSpPr>
            <a:spLocks noGrp="1" noChangeArrowheads="1"/>
          </p:cNvSpPr>
          <p:nvPr>
            <p:ph type="title"/>
          </p:nvPr>
        </p:nvSpPr>
        <p:spPr>
          <a:xfrm>
            <a:off x="501650" y="323850"/>
            <a:ext cx="8140700" cy="485775"/>
          </a:xfrm>
        </p:spPr>
        <p:txBody>
          <a:bodyPr lIns="91440" tIns="45720" rIns="91440" bIns="45720"/>
          <a:lstStyle/>
          <a:p>
            <a:pPr defTabSz="685800" fontAlgn="base"/>
            <a:r>
              <a:rPr dirty="0" smtClean="0">
                <a:sym typeface="微软雅黑" pitchFamily="34" charset="-122"/>
              </a:rPr>
              <a:t>明确目标</a:t>
            </a:r>
          </a:p>
        </p:txBody>
      </p:sp>
      <p:sp>
        <p:nvSpPr>
          <p:cNvPr id="3074" name="内容占位符 2"/>
          <p:cNvSpPr>
            <a:spLocks noGrp="1" noChangeArrowheads="1"/>
          </p:cNvSpPr>
          <p:nvPr>
            <p:ph idx="1"/>
          </p:nvPr>
        </p:nvSpPr>
        <p:spPr>
          <a:xfrm>
            <a:off x="467544" y="1059582"/>
            <a:ext cx="8352928" cy="3781425"/>
          </a:xfrm>
        </p:spPr>
        <p:txBody>
          <a:bodyPr lIns="91440" tIns="45720" rIns="91440" bIns="45720"/>
          <a:lstStyle/>
          <a:p>
            <a:pPr defTabSz="685800" fontAlgn="base">
              <a:spcBef>
                <a:spcPct val="0"/>
              </a:spcBef>
            </a:pPr>
            <a:r>
              <a:rPr lang="en-US" altLang="zh-CN" sz="2000" dirty="0" smtClean="0">
                <a:solidFill>
                  <a:srgbClr val="404040"/>
                </a:solidFill>
                <a:sym typeface="微软雅黑" pitchFamily="34" charset="-122"/>
              </a:rPr>
              <a:t>1</a:t>
            </a:r>
            <a:r>
              <a:rPr lang="en-US" sz="2000" dirty="0" smtClean="0">
                <a:solidFill>
                  <a:srgbClr val="404040"/>
                </a:solidFill>
                <a:sym typeface="微软雅黑" pitchFamily="34" charset="-122"/>
              </a:rPr>
              <a:t>.</a:t>
            </a:r>
            <a:r>
              <a:rPr sz="2000" dirty="0" smtClean="0">
                <a:solidFill>
                  <a:srgbClr val="404040"/>
                </a:solidFill>
                <a:sym typeface="微软雅黑" pitchFamily="34" charset="-122"/>
              </a:rPr>
              <a:t>了解新闻评论的文体特征</a:t>
            </a:r>
            <a:r>
              <a:rPr sz="2000" dirty="0" smtClean="0">
                <a:solidFill>
                  <a:srgbClr val="404040"/>
                </a:solidFill>
                <a:sym typeface="微软雅黑" pitchFamily="34" charset="-122"/>
              </a:rPr>
              <a:t>，学习写作新闻评论。</a:t>
            </a:r>
          </a:p>
          <a:p>
            <a:pPr defTabSz="685800" fontAlgn="base">
              <a:spcBef>
                <a:spcPct val="0"/>
              </a:spcBef>
            </a:pPr>
            <a:r>
              <a:rPr lang="en-US" altLang="zh-CN" sz="2000" dirty="0" smtClean="0">
                <a:solidFill>
                  <a:srgbClr val="404040"/>
                </a:solidFill>
                <a:sym typeface="微软雅黑" pitchFamily="34" charset="-122"/>
              </a:rPr>
              <a:t>2</a:t>
            </a:r>
            <a:r>
              <a:rPr lang="en-US" sz="2000" dirty="0" smtClean="0">
                <a:solidFill>
                  <a:srgbClr val="404040"/>
                </a:solidFill>
                <a:sym typeface="微软雅黑" pitchFamily="34" charset="-122"/>
              </a:rPr>
              <a:t>.</a:t>
            </a:r>
            <a:r>
              <a:rPr sz="2000" dirty="0" smtClean="0">
                <a:solidFill>
                  <a:srgbClr val="404040"/>
                </a:solidFill>
                <a:sym typeface="微软雅黑" pitchFamily="34" charset="-122"/>
              </a:rPr>
              <a:t>把握本文的语言特点</a:t>
            </a:r>
            <a:r>
              <a:rPr sz="2000" dirty="0" smtClean="0">
                <a:solidFill>
                  <a:srgbClr val="404040"/>
                </a:solidFill>
                <a:sym typeface="微软雅黑" pitchFamily="34" charset="-122"/>
              </a:rPr>
              <a:t>。</a:t>
            </a:r>
          </a:p>
          <a:p>
            <a:pPr defTabSz="685800" fontAlgn="base">
              <a:spcBef>
                <a:spcPct val="0"/>
              </a:spcBef>
            </a:pPr>
            <a:r>
              <a:rPr lang="en-US" altLang="zh-CN" sz="2000" dirty="0" smtClean="0">
                <a:solidFill>
                  <a:srgbClr val="404040"/>
                </a:solidFill>
                <a:sym typeface="微软雅黑" pitchFamily="34" charset="-122"/>
              </a:rPr>
              <a:t>3</a:t>
            </a:r>
            <a:r>
              <a:rPr lang="en-US" altLang="zh-CN" sz="2000" dirty="0">
                <a:solidFill>
                  <a:srgbClr val="404040"/>
                </a:solidFill>
                <a:sym typeface="微软雅黑" pitchFamily="34" charset="-122"/>
              </a:rPr>
              <a:t>.</a:t>
            </a:r>
            <a:r>
              <a:rPr sz="2000" dirty="0" smtClean="0">
                <a:solidFill>
                  <a:srgbClr val="404040"/>
                </a:solidFill>
                <a:sym typeface="微软雅黑" pitchFamily="34" charset="-122"/>
              </a:rPr>
              <a:t>朗读课文</a:t>
            </a:r>
            <a:r>
              <a:rPr sz="2000" dirty="0" smtClean="0">
                <a:solidFill>
                  <a:srgbClr val="404040"/>
                </a:solidFill>
                <a:sym typeface="微软雅黑" pitchFamily="34" charset="-122"/>
              </a:rPr>
              <a:t>，感受作者的思想情感，增强同学们的爱国主义情怀。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1"/>
          <p:cNvSpPr>
            <a:spLocks noGrp="1" noChangeArrowheads="1"/>
          </p:cNvSpPr>
          <p:nvPr>
            <p:ph type="title"/>
          </p:nvPr>
        </p:nvSpPr>
        <p:spPr>
          <a:xfrm>
            <a:off x="501650" y="323850"/>
            <a:ext cx="8140700" cy="485775"/>
          </a:xfrm>
        </p:spPr>
        <p:txBody>
          <a:bodyPr lIns="91440" tIns="45720" rIns="91440" bIns="45720"/>
          <a:lstStyle/>
          <a:p>
            <a:pPr defTabSz="685800" fontAlgn="base"/>
            <a:r>
              <a:rPr dirty="0" smtClean="0">
                <a:sym typeface="微软雅黑" pitchFamily="34" charset="-122"/>
              </a:rPr>
              <a:t>巩固基础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843558"/>
            <a:ext cx="8140700" cy="3781425"/>
          </a:xfrm>
        </p:spPr>
        <p:txBody>
          <a:bodyPr lIns="91440" tIns="45720" rIns="91440" bIns="45720">
            <a:noAutofit/>
          </a:bodyPr>
          <a:lstStyle/>
          <a:p>
            <a:pPr marL="0" indent="0" fontAlgn="base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spc="0" dirty="0">
                <a:solidFill>
                  <a:schemeClr val="tx1"/>
                </a:solidFill>
              </a:rPr>
              <a:t>1.</a:t>
            </a:r>
            <a:r>
              <a:rPr sz="1800" spc="0" dirty="0">
                <a:solidFill>
                  <a:schemeClr val="tx1"/>
                </a:solidFill>
              </a:rPr>
              <a:t>请同学们用普通话朗读下面的词语，注意加点字的写法。</a:t>
            </a:r>
          </a:p>
          <a:p>
            <a:pPr fontAlgn="base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1800" spc="0" dirty="0">
                <a:solidFill>
                  <a:schemeClr val="tx1"/>
                </a:solidFill>
              </a:rPr>
              <a:t>①国</a:t>
            </a:r>
            <a:r>
              <a:rPr sz="1800" spc="0" dirty="0">
                <a:solidFill>
                  <a:srgbClr val="FF0000"/>
                </a:solidFill>
              </a:rPr>
              <a:t>殇</a:t>
            </a:r>
          </a:p>
          <a:p>
            <a:pPr fontAlgn="base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1800" spc="0" dirty="0">
                <a:solidFill>
                  <a:schemeClr val="tx1"/>
                </a:solidFill>
              </a:rPr>
              <a:t>②惨绝人</a:t>
            </a:r>
            <a:r>
              <a:rPr sz="1800" spc="0" dirty="0">
                <a:solidFill>
                  <a:srgbClr val="FF0000"/>
                </a:solidFill>
              </a:rPr>
              <a:t>寰</a:t>
            </a:r>
          </a:p>
          <a:p>
            <a:pPr fontAlgn="base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1800" spc="0" dirty="0">
                <a:solidFill>
                  <a:schemeClr val="tx1"/>
                </a:solidFill>
              </a:rPr>
              <a:t>③</a:t>
            </a:r>
            <a:r>
              <a:rPr sz="1800" spc="0" dirty="0">
                <a:solidFill>
                  <a:srgbClr val="FF0000"/>
                </a:solidFill>
              </a:rPr>
              <a:t>篡</a:t>
            </a:r>
            <a:r>
              <a:rPr sz="1800" spc="0" dirty="0">
                <a:solidFill>
                  <a:schemeClr val="tx1"/>
                </a:solidFill>
              </a:rPr>
              <a:t>改</a:t>
            </a:r>
          </a:p>
          <a:p>
            <a:pPr fontAlgn="base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1800" spc="0" dirty="0">
                <a:solidFill>
                  <a:schemeClr val="tx1"/>
                </a:solidFill>
              </a:rPr>
              <a:t>④呓语</a:t>
            </a:r>
          </a:p>
          <a:p>
            <a:pPr fontAlgn="base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1800" spc="0" dirty="0">
                <a:solidFill>
                  <a:schemeClr val="tx1"/>
                </a:solidFill>
              </a:rPr>
              <a:t>⑤</a:t>
            </a:r>
            <a:r>
              <a:rPr sz="1800" spc="0" dirty="0">
                <a:solidFill>
                  <a:srgbClr val="FF0000"/>
                </a:solidFill>
              </a:rPr>
              <a:t>振</a:t>
            </a:r>
            <a:r>
              <a:rPr sz="1800" spc="0" dirty="0">
                <a:solidFill>
                  <a:schemeClr val="tx1"/>
                </a:solidFill>
              </a:rPr>
              <a:t>聋发</a:t>
            </a:r>
            <a:r>
              <a:rPr sz="1800" spc="0" dirty="0">
                <a:solidFill>
                  <a:srgbClr val="FF0000"/>
                </a:solidFill>
              </a:rPr>
              <a:t>聩</a:t>
            </a:r>
          </a:p>
          <a:p>
            <a:pPr fontAlgn="base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1800" spc="0" dirty="0">
                <a:solidFill>
                  <a:schemeClr val="tx1"/>
                </a:solidFill>
              </a:rPr>
              <a:t>⑥</a:t>
            </a:r>
            <a:r>
              <a:rPr sz="1800" spc="0" dirty="0">
                <a:solidFill>
                  <a:srgbClr val="FF0000"/>
                </a:solidFill>
              </a:rPr>
              <a:t>遁</a:t>
            </a:r>
            <a:r>
              <a:rPr sz="1800" spc="0" dirty="0">
                <a:solidFill>
                  <a:schemeClr val="tx1"/>
                </a:solidFill>
              </a:rPr>
              <a:t>形</a:t>
            </a:r>
          </a:p>
          <a:p>
            <a:pPr fontAlgn="base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1800" spc="0" dirty="0">
                <a:solidFill>
                  <a:schemeClr val="tx1"/>
                </a:solidFill>
              </a:rPr>
              <a:t>⑦初衷</a:t>
            </a:r>
          </a:p>
          <a:p>
            <a:pPr fontAlgn="base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1800" spc="0" dirty="0">
                <a:solidFill>
                  <a:schemeClr val="tx1"/>
                </a:solidFill>
              </a:rPr>
              <a:t>⑧杀</a:t>
            </a:r>
            <a:r>
              <a:rPr sz="1800" spc="0" dirty="0">
                <a:solidFill>
                  <a:srgbClr val="FF0000"/>
                </a:solidFill>
              </a:rPr>
              <a:t>戮</a:t>
            </a:r>
          </a:p>
          <a:p>
            <a:pPr fontAlgn="base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1800" spc="0" dirty="0">
                <a:solidFill>
                  <a:schemeClr val="tx1"/>
                </a:solidFill>
              </a:rPr>
              <a:t>⑨</a:t>
            </a:r>
            <a:r>
              <a:rPr sz="1800" spc="0" dirty="0">
                <a:solidFill>
                  <a:srgbClr val="FF0000"/>
                </a:solidFill>
              </a:rPr>
              <a:t>沧</a:t>
            </a:r>
            <a:r>
              <a:rPr sz="1800" spc="0" dirty="0">
                <a:solidFill>
                  <a:schemeClr val="tx1"/>
                </a:solidFill>
              </a:rPr>
              <a:t>海桑田</a:t>
            </a:r>
          </a:p>
          <a:p>
            <a:pPr fontAlgn="base">
              <a:lnSpc>
                <a:spcPct val="10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1800" spc="0" dirty="0">
                <a:solidFill>
                  <a:schemeClr val="tx1"/>
                </a:solidFill>
              </a:rPr>
              <a:t>⑩彰显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1"/>
          <p:cNvSpPr>
            <a:spLocks noGrp="1" noChangeArrowheads="1"/>
          </p:cNvSpPr>
          <p:nvPr>
            <p:ph type="title"/>
          </p:nvPr>
        </p:nvSpPr>
        <p:spPr>
          <a:xfrm>
            <a:off x="501650" y="323850"/>
            <a:ext cx="8140700" cy="485775"/>
          </a:xfrm>
        </p:spPr>
        <p:txBody>
          <a:bodyPr lIns="91440" tIns="45720" rIns="91440" bIns="45720"/>
          <a:lstStyle/>
          <a:p>
            <a:pPr defTabSz="685800" fontAlgn="base"/>
            <a:r>
              <a:rPr dirty="0" smtClean="0">
                <a:sym typeface="微软雅黑" pitchFamily="34" charset="-122"/>
              </a:rPr>
              <a:t>巩固基础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1650" y="971550"/>
            <a:ext cx="8140700" cy="3781425"/>
          </a:xfrm>
        </p:spPr>
        <p:txBody>
          <a:bodyPr lIns="91440" tIns="45720" rIns="91440" bIns="45720">
            <a:normAutofit/>
          </a:bodyPr>
          <a:lstStyle/>
          <a:p>
            <a:pPr marL="0" indent="0" fontAlgn="base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sz="2400" spc="0" dirty="0" smtClean="0">
                <a:solidFill>
                  <a:schemeClr val="tx1"/>
                </a:solidFill>
              </a:rPr>
              <a:t>了解</a:t>
            </a:r>
            <a:r>
              <a:rPr sz="2400" spc="0" dirty="0">
                <a:solidFill>
                  <a:schemeClr val="tx1"/>
                </a:solidFill>
              </a:rPr>
              <a:t>文体</a:t>
            </a:r>
          </a:p>
          <a:p>
            <a:pPr fontAlgn="base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2400" spc="0" dirty="0">
                <a:solidFill>
                  <a:srgbClr val="FF0000"/>
                </a:solidFill>
              </a:rPr>
              <a:t>新闻评论</a:t>
            </a:r>
            <a:r>
              <a:rPr sz="2400" spc="0" dirty="0">
                <a:solidFill>
                  <a:schemeClr val="tx1"/>
                </a:solidFill>
              </a:rPr>
              <a:t>是社会各界对新近发生的新闻事件所发表的言论的总称。新闻评论属于议论文范畴，又因为它具有鲜明的阶级性和政治立场，具有引导、监督、表态、深化等特殊作用，所以不同于一般的议论文。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501650" y="323850"/>
            <a:ext cx="8140700" cy="485775"/>
          </a:xfrm>
        </p:spPr>
        <p:txBody>
          <a:bodyPr lIns="91440" tIns="45720" rIns="91440" bIns="45720"/>
          <a:lstStyle/>
          <a:p>
            <a:pPr defTabSz="685800" fontAlgn="base"/>
            <a:r>
              <a:rPr dirty="0" smtClean="0">
                <a:sym typeface="微软雅黑" pitchFamily="34" charset="-122"/>
              </a:rPr>
              <a:t>感知文意</a:t>
            </a:r>
          </a:p>
        </p:txBody>
      </p:sp>
      <p:sp>
        <p:nvSpPr>
          <p:cNvPr id="6146" name="内容占位符 2"/>
          <p:cNvSpPr>
            <a:spLocks noGrp="1" noChangeArrowheads="1"/>
          </p:cNvSpPr>
          <p:nvPr>
            <p:ph idx="1"/>
          </p:nvPr>
        </p:nvSpPr>
        <p:spPr>
          <a:xfrm>
            <a:off x="501650" y="971550"/>
            <a:ext cx="8140700" cy="3781425"/>
          </a:xfrm>
        </p:spPr>
        <p:txBody>
          <a:bodyPr lIns="91440" tIns="45720" rIns="91440" bIns="45720"/>
          <a:lstStyle/>
          <a:p>
            <a:pPr marL="0" indent="0" defTabSz="685800" fontAlgn="base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404040"/>
                </a:solidFill>
                <a:sym typeface="微软雅黑" pitchFamily="34" charset="-122"/>
              </a:rPr>
              <a:t>1.</a:t>
            </a:r>
            <a:r>
              <a:rPr sz="2800" dirty="0" smtClean="0">
                <a:solidFill>
                  <a:srgbClr val="404040"/>
                </a:solidFill>
                <a:sym typeface="微软雅黑" pitchFamily="34" charset="-122"/>
              </a:rPr>
              <a:t>给每自然段标上小序号，然后思考，每一段写了什么内容。</a:t>
            </a:r>
            <a:endParaRPr altLang="zh-CN" sz="2800" dirty="0" smtClean="0">
              <a:solidFill>
                <a:srgbClr val="404040"/>
              </a:solidFill>
              <a:sym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395536" y="195486"/>
            <a:ext cx="5734050" cy="750094"/>
          </a:xfrm>
        </p:spPr>
        <p:txBody>
          <a:bodyPr lIns="91440" tIns="45720" rIns="91440" bIns="45720" anchor="b"/>
          <a:lstStyle/>
          <a:p>
            <a:pPr fontAlgn="auto"/>
            <a:r>
              <a:rPr lang="zh-CN" altLang="en-US" noProof="1"/>
              <a:t>明确答案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536" y="915566"/>
            <a:ext cx="8496944" cy="2434828"/>
          </a:xfrm>
        </p:spPr>
        <p:txBody>
          <a:bodyPr lIns="91440" tIns="45720" rIns="91440" bIns="45720"/>
          <a:lstStyle/>
          <a:p>
            <a:pPr defTabSz="914400" fontAlgn="base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1800" spc="0" dirty="0"/>
              <a:t>这篇课文共分</a:t>
            </a:r>
            <a:r>
              <a:rPr lang="en-US" altLang="zh-CN" sz="1800" spc="0" dirty="0"/>
              <a:t>6</a:t>
            </a:r>
            <a:r>
              <a:rPr sz="1800" spc="0" dirty="0"/>
              <a:t>个自然段，第</a:t>
            </a:r>
            <a:r>
              <a:rPr lang="en-US" altLang="zh-CN" sz="1800" spc="0" dirty="0"/>
              <a:t>1</a:t>
            </a:r>
            <a:r>
              <a:rPr sz="1800" spc="0" dirty="0"/>
              <a:t>段引述新闻事件</a:t>
            </a:r>
            <a:r>
              <a:rPr lang="en-US" altLang="zh-CN" sz="1800" spc="0" dirty="0"/>
              <a:t>——</a:t>
            </a:r>
            <a:r>
              <a:rPr sz="1800" spc="0" dirty="0"/>
              <a:t>第四个南京大屠杀死难者国家公祭日，中国再次以隆重的公祭仪式悼念死难同胞</a:t>
            </a:r>
            <a:r>
              <a:rPr lang="en-US" altLang="zh-CN" sz="1800" spc="0" dirty="0"/>
              <a:t>——</a:t>
            </a:r>
            <a:r>
              <a:rPr sz="1800" spc="0" dirty="0"/>
              <a:t>引出下文评论；第</a:t>
            </a:r>
            <a:r>
              <a:rPr lang="en-US" altLang="zh-CN" sz="1800" spc="0" dirty="0"/>
              <a:t>2</a:t>
            </a:r>
            <a:r>
              <a:rPr sz="1800" spc="0" dirty="0"/>
              <a:t>段列举全世界媒体和所有爱好和平的国家、人士的观点和行为，表达“历史不可能被忘却”这一观点；第</a:t>
            </a:r>
            <a:r>
              <a:rPr lang="en-US" altLang="zh-CN" sz="1800" spc="0" dirty="0"/>
              <a:t>3</a:t>
            </a:r>
            <a:r>
              <a:rPr sz="1800" spc="0" dirty="0"/>
              <a:t>段列举日本右翼分子的疯狂、丑陋的行为，进一步证实胜利得来不易，和平尤其珍贵，“历史不可能被忘记”这一观点；第</a:t>
            </a:r>
            <a:r>
              <a:rPr lang="en-US" altLang="zh-CN" sz="1800" spc="0" dirty="0"/>
              <a:t>4</a:t>
            </a:r>
            <a:r>
              <a:rPr sz="1800" spc="0" dirty="0"/>
              <a:t>段写日本右翼分子的倒行逆施受到全世界爱好和平人士的强烈谴责，其行为遭到了可耻的失败；第</a:t>
            </a:r>
            <a:r>
              <a:rPr lang="en-US" altLang="zh-CN" sz="1800" spc="0" dirty="0"/>
              <a:t>5</a:t>
            </a:r>
            <a:r>
              <a:rPr sz="1800" spc="0" dirty="0"/>
              <a:t>段援引</a:t>
            </a:r>
            <a:r>
              <a:rPr lang="en-US" altLang="zh-CN" sz="1800" spc="0" dirty="0"/>
              <a:t>《</a:t>
            </a:r>
            <a:r>
              <a:rPr sz="1800" spc="0" dirty="0"/>
              <a:t>纽约时报</a:t>
            </a:r>
            <a:r>
              <a:rPr lang="en-US" altLang="zh-CN" sz="1800" spc="0" dirty="0"/>
              <a:t>》</a:t>
            </a:r>
            <a:r>
              <a:rPr sz="1800" spc="0" dirty="0"/>
              <a:t>文章，指出南京这座饱经战火的“恐怖之城”已经成为一座方便全世界的人们更多地了解中华民族热爱、追求和平的悠久历史的“和平之城”；最后一段呼吁人们铭记历史、缅怀先烈、珍爱和平、开创未来，再次表达中国人民热爱和平、誓死捍卫和平的鲜明立场和坚强决心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 noChangeArrowheads="1"/>
          </p:cNvSpPr>
          <p:nvPr>
            <p:ph type="title"/>
          </p:nvPr>
        </p:nvSpPr>
        <p:spPr>
          <a:xfrm>
            <a:off x="501650" y="323850"/>
            <a:ext cx="8140700" cy="485775"/>
          </a:xfrm>
        </p:spPr>
        <p:txBody>
          <a:bodyPr lIns="91440" tIns="45720" rIns="91440" bIns="45720"/>
          <a:lstStyle/>
          <a:p>
            <a:pPr defTabSz="685800" fontAlgn="base"/>
            <a:r>
              <a:rPr smtClean="0">
                <a:sym typeface="微软雅黑" pitchFamily="34" charset="-122"/>
              </a:rPr>
              <a:t>感知文意</a:t>
            </a:r>
          </a:p>
        </p:txBody>
      </p:sp>
      <p:sp>
        <p:nvSpPr>
          <p:cNvPr id="8194" name="内容占位符 2"/>
          <p:cNvSpPr>
            <a:spLocks noGrp="1" noChangeArrowheads="1"/>
          </p:cNvSpPr>
          <p:nvPr>
            <p:ph idx="1"/>
          </p:nvPr>
        </p:nvSpPr>
        <p:spPr>
          <a:xfrm>
            <a:off x="501650" y="971550"/>
            <a:ext cx="8140700" cy="3781425"/>
          </a:xfrm>
        </p:spPr>
        <p:txBody>
          <a:bodyPr lIns="91440" tIns="45720" rIns="91440" bIns="45720"/>
          <a:lstStyle/>
          <a:p>
            <a:pPr marL="0" indent="0" defTabSz="685800" fontAlgn="base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404040"/>
                </a:solidFill>
                <a:sym typeface="微软雅黑" pitchFamily="34" charset="-122"/>
              </a:rPr>
              <a:t>2.</a:t>
            </a:r>
            <a:r>
              <a:rPr sz="2400" dirty="0" smtClean="0">
                <a:solidFill>
                  <a:srgbClr val="404040"/>
                </a:solidFill>
                <a:sym typeface="微软雅黑" pitchFamily="34" charset="-122"/>
              </a:rPr>
              <a:t>这篇文章共可以分为几部分？每个部分之间的关系是怎样的？</a:t>
            </a:r>
            <a:endParaRPr lang="en-US" altLang="zh-CN" sz="2400" dirty="0" smtClean="0">
              <a:solidFill>
                <a:srgbClr val="404040"/>
              </a:solidFill>
              <a:sym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xfrm>
            <a:off x="755576" y="411510"/>
            <a:ext cx="5734050" cy="750094"/>
          </a:xfrm>
        </p:spPr>
        <p:txBody>
          <a:bodyPr lIns="91440" tIns="45720" rIns="91440" bIns="45720" anchor="b"/>
          <a:lstStyle/>
          <a:p>
            <a:pPr fontAlgn="auto"/>
            <a:r>
              <a:rPr lang="zh-CN" altLang="en-US" noProof="1"/>
              <a:t>明确答案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3568" y="1419622"/>
            <a:ext cx="8137525" cy="1921669"/>
          </a:xfrm>
        </p:spPr>
        <p:txBody>
          <a:bodyPr lIns="91440" tIns="45720" rIns="91440" bIns="45720"/>
          <a:lstStyle/>
          <a:p>
            <a:pPr defTabSz="914400" fontAlgn="base">
              <a:lnSpc>
                <a:spcPct val="150000"/>
              </a:lnSpc>
              <a:spcBef>
                <a:spcPts val="750"/>
              </a:spcBef>
              <a:spcAft>
                <a:spcPct val="0"/>
              </a:spcAft>
              <a:defRPr/>
            </a:pPr>
            <a:r>
              <a:rPr sz="2400" spc="0" dirty="0"/>
              <a:t>这篇文章一共可以分为三部分，第</a:t>
            </a:r>
            <a:r>
              <a:rPr lang="en-US" altLang="zh-CN" sz="2400" spc="0" dirty="0"/>
              <a:t>1</a:t>
            </a:r>
            <a:r>
              <a:rPr sz="2400" spc="0" dirty="0"/>
              <a:t>段是第一部分，概括提出问题的时事背景；第</a:t>
            </a:r>
            <a:r>
              <a:rPr lang="en-US" altLang="zh-CN" sz="2400" spc="0" dirty="0"/>
              <a:t>2</a:t>
            </a:r>
            <a:r>
              <a:rPr sz="2400" spc="0" dirty="0"/>
              <a:t>段至第</a:t>
            </a:r>
            <a:r>
              <a:rPr lang="en-US" altLang="zh-CN" sz="2400" spc="0" dirty="0"/>
              <a:t>5</a:t>
            </a:r>
            <a:r>
              <a:rPr sz="2400" spc="0" dirty="0"/>
              <a:t>段是第二部分，分析事件对社会、对人们产生的影响；最后一段是第三部分，表达立场。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"/>
          <p:cNvSpPr>
            <a:spLocks noGrp="1" noChangeArrowheads="1"/>
          </p:cNvSpPr>
          <p:nvPr>
            <p:ph type="title"/>
          </p:nvPr>
        </p:nvSpPr>
        <p:spPr>
          <a:xfrm>
            <a:off x="501650" y="323850"/>
            <a:ext cx="8140700" cy="485775"/>
          </a:xfrm>
        </p:spPr>
        <p:txBody>
          <a:bodyPr lIns="91440" tIns="45720" rIns="91440" bIns="45720"/>
          <a:lstStyle/>
          <a:p>
            <a:pPr defTabSz="685800" fontAlgn="base"/>
            <a:r>
              <a:rPr dirty="0" smtClean="0">
                <a:sym typeface="微软雅黑" pitchFamily="34" charset="-122"/>
              </a:rPr>
              <a:t>合作探究</a:t>
            </a:r>
          </a:p>
        </p:txBody>
      </p:sp>
      <p:sp>
        <p:nvSpPr>
          <p:cNvPr id="10242" name="内容占位符 2"/>
          <p:cNvSpPr>
            <a:spLocks noGrp="1" noChangeArrowheads="1"/>
          </p:cNvSpPr>
          <p:nvPr>
            <p:ph idx="1"/>
          </p:nvPr>
        </p:nvSpPr>
        <p:spPr>
          <a:xfrm>
            <a:off x="501650" y="971550"/>
            <a:ext cx="8140700" cy="3781425"/>
          </a:xfrm>
        </p:spPr>
        <p:txBody>
          <a:bodyPr lIns="91440" tIns="45720" rIns="91440" bIns="45720"/>
          <a:lstStyle/>
          <a:p>
            <a:pPr defTabSz="685800" fontAlgn="base">
              <a:spcBef>
                <a:spcPct val="0"/>
              </a:spcBef>
            </a:pPr>
            <a:r>
              <a:rPr lang="en-US" altLang="zh-CN" sz="2400" dirty="0" smtClean="0">
                <a:solidFill>
                  <a:srgbClr val="404040"/>
                </a:solidFill>
                <a:sym typeface="微软雅黑" pitchFamily="34" charset="-122"/>
              </a:rPr>
              <a:t>1.</a:t>
            </a:r>
            <a:r>
              <a:rPr sz="2400" dirty="0" smtClean="0">
                <a:solidFill>
                  <a:srgbClr val="404040"/>
                </a:solidFill>
                <a:sym typeface="微软雅黑" pitchFamily="34" charset="-122"/>
              </a:rPr>
              <a:t>“国行公祭，法立典章。铸兹宝鼎，祀我国殇。”这几句话出自</a:t>
            </a:r>
            <a:r>
              <a:rPr lang="en-US" altLang="zh-CN" sz="2400" dirty="0" smtClean="0">
                <a:solidFill>
                  <a:srgbClr val="404040"/>
                </a:solidFill>
                <a:sym typeface="微软雅黑" pitchFamily="34" charset="-122"/>
              </a:rPr>
              <a:t>《</a:t>
            </a:r>
            <a:r>
              <a:rPr sz="2400" dirty="0" smtClean="0">
                <a:solidFill>
                  <a:srgbClr val="404040"/>
                </a:solidFill>
                <a:sym typeface="微软雅黑" pitchFamily="34" charset="-122"/>
              </a:rPr>
              <a:t>南京大屠杀死难者国家公祭鼎铭文</a:t>
            </a:r>
            <a:r>
              <a:rPr lang="en-US" altLang="zh-CN" sz="2400" dirty="0" smtClean="0">
                <a:solidFill>
                  <a:srgbClr val="404040"/>
                </a:solidFill>
                <a:sym typeface="微软雅黑" pitchFamily="34" charset="-122"/>
              </a:rPr>
              <a:t>》</a:t>
            </a:r>
            <a:r>
              <a:rPr sz="2400" dirty="0" smtClean="0">
                <a:solidFill>
                  <a:srgbClr val="404040"/>
                </a:solidFill>
                <a:sym typeface="微软雅黑" pitchFamily="34" charset="-122"/>
              </a:rPr>
              <a:t>。请简单说一说这几句话的意思，然后思考，文章以这几句话开头，有什么深意？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4533"/>
  <p:tag name="KSO_WM_TAG_VERSION" val="1.0"/>
  <p:tag name="KSO_WM_SLIDE_ID" val="basetag20164533_1"/>
  <p:tag name="KSO_WM_SLIDE_INDEX" val="1"/>
  <p:tag name="KSO_WM_SLIDE_ITEM_CNT" val="0"/>
  <p:tag name="KSO_WM_SLIDE_TYPE" val="title"/>
  <p:tag name="KSO_WM_TEMPLATE_THUMBS_INDEX" val="1、4、6、7、8、11、15、21、23、27、31、33、38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3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3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3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3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3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3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3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3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3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3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3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3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3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3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453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Pages>0</Pages>
  <Words>828</Words>
  <Characters>0</Characters>
  <Application>Microsoft Office PowerPoint</Application>
  <DocSecurity>0</DocSecurity>
  <PresentationFormat>全屏显示(16:9)</PresentationFormat>
  <Lines>0</Lines>
  <Paragraphs>83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黑体</vt:lpstr>
      <vt:lpstr>Calibri</vt:lpstr>
      <vt:lpstr>微软雅黑</vt:lpstr>
      <vt:lpstr>方正兰亭黑简体</vt:lpstr>
      <vt:lpstr>Calibri Light</vt:lpstr>
      <vt:lpstr>Arial Unicode MS</vt:lpstr>
      <vt:lpstr>第一PPT模板网-WWW.1PPT.COM</vt:lpstr>
      <vt:lpstr>Office 主题</vt:lpstr>
      <vt:lpstr>PowerPoint 演示文稿</vt:lpstr>
      <vt:lpstr>明确目标</vt:lpstr>
      <vt:lpstr>巩固基础</vt:lpstr>
      <vt:lpstr>巩固基础</vt:lpstr>
      <vt:lpstr>感知文意</vt:lpstr>
      <vt:lpstr>明确答案</vt:lpstr>
      <vt:lpstr>感知文意</vt:lpstr>
      <vt:lpstr>明确答案</vt:lpstr>
      <vt:lpstr>合作探究</vt:lpstr>
      <vt:lpstr>合作探究</vt:lpstr>
      <vt:lpstr>明确答案</vt:lpstr>
      <vt:lpstr>合作探究</vt:lpstr>
      <vt:lpstr>明确答案</vt:lpstr>
      <vt:lpstr>感悟主题</vt:lpstr>
      <vt:lpstr>明确答案</vt:lpstr>
      <vt:lpstr>感悟主题</vt:lpstr>
      <vt:lpstr>明确答案</vt:lpstr>
      <vt:lpstr>布置作业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12</cp:revision>
  <dcterms:created xsi:type="dcterms:W3CDTF">2016-08-28T02:27:08Z</dcterms:created>
  <dcterms:modified xsi:type="dcterms:W3CDTF">2020-04-18T06:04:06Z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