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392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928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291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463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199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2109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71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525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0177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632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94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56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" y="1242455"/>
            <a:ext cx="9144000" cy="7001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100" b="1" dirty="0">
                <a:latin typeface="+mn-ea"/>
              </a:rPr>
              <a:t>7  </a:t>
            </a:r>
            <a:r>
              <a:rPr lang="zh-CN" altLang="en-US" sz="4100" b="1" dirty="0">
                <a:latin typeface="+mn-ea"/>
              </a:rPr>
              <a:t>什么比猎豹的速度更</a:t>
            </a:r>
            <a:r>
              <a:rPr lang="zh-CN" altLang="en-US" sz="4100" b="1" dirty="0">
                <a:latin typeface="+mn-ea"/>
              </a:rPr>
              <a:t>快</a:t>
            </a:r>
            <a:endParaRPr lang="en-US" altLang="zh-CN" sz="2400" b="1" dirty="0"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2280" y="2138639"/>
            <a:ext cx="3179445" cy="2072677"/>
          </a:xfrm>
          <a:prstGeom prst="ellipse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" y="4441016"/>
            <a:ext cx="9143998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4341" y="1047906"/>
            <a:ext cx="415498" cy="2378869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什么比猎豹的速度更快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1735455" y="967741"/>
            <a:ext cx="250508" cy="250078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21681" y="978695"/>
            <a:ext cx="209608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/>
              <a:t>写陆地上最快的动物是猎豹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6439" y="2900362"/>
            <a:ext cx="213132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/>
              <a:t>写比猎豹速度更快的空中的几种事物</a:t>
            </a:r>
          </a:p>
        </p:txBody>
      </p:sp>
      <p:sp>
        <p:nvSpPr>
          <p:cNvPr id="6" name="右大括号 5"/>
          <p:cNvSpPr/>
          <p:nvPr/>
        </p:nvSpPr>
        <p:spPr>
          <a:xfrm>
            <a:off x="4117767" y="1163956"/>
            <a:ext cx="164306" cy="214264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43720" y="1950719"/>
            <a:ext cx="569387" cy="949643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</a:rPr>
              <a:t>探索自然</a:t>
            </a:r>
            <a:endParaRPr lang="zh-CN" altLang="en-US" dirty="0"/>
          </a:p>
          <a:p>
            <a:r>
              <a:rPr lang="zh-CN" altLang="en-US" b="1" dirty="0">
                <a:solidFill>
                  <a:srgbClr val="C00000"/>
                </a:solidFill>
              </a:rPr>
              <a:t>其乐无穷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0096" y="1127761"/>
            <a:ext cx="425767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学完本文，你有什么心得体会？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8644" y="1778794"/>
            <a:ext cx="7193756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800" dirty="0"/>
              <a:t>       </a:t>
            </a:r>
            <a:r>
              <a:rPr lang="zh-CN" altLang="en-US" sz="1800" dirty="0"/>
              <a:t>世界丰富多彩，有很多未知的事物等待着我们去发现，去探索。有关速度的奥秘，其中也充满了无穷乐趣。我们要努力学习，才能用智慧去探索这一切。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-6667" y="0"/>
            <a:ext cx="9157811" cy="857250"/>
          </a:xfrm>
          <a:prstGeom prst="rect">
            <a:avLst/>
          </a:prstGeom>
          <a:solidFill>
            <a:srgbClr val="00B050"/>
          </a:solidFill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zh-CN" altLang="en-US" sz="3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</a:p>
        </p:txBody>
      </p:sp>
      <p:sp>
        <p:nvSpPr>
          <p:cNvPr id="3" name="标题 1"/>
          <p:cNvSpPr txBox="1"/>
          <p:nvPr/>
        </p:nvSpPr>
        <p:spPr>
          <a:xfrm>
            <a:off x="3" y="0"/>
            <a:ext cx="9157811" cy="857250"/>
          </a:xfrm>
          <a:prstGeom prst="rect">
            <a:avLst/>
          </a:prstGeom>
          <a:solidFill>
            <a:srgbClr val="00B050"/>
          </a:solidFill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0583" y="2271714"/>
            <a:ext cx="307181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23940" y="1421606"/>
            <a:ext cx="598789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/>
              <a:t>俱怀逸兴壮思飞，欲上青天揽明月。</a:t>
            </a:r>
          </a:p>
          <a:p>
            <a:endParaRPr lang="zh-CN" altLang="en-US" sz="1800"/>
          </a:p>
          <a:p>
            <a:r>
              <a:rPr lang="zh-CN" altLang="en-US" sz="1800"/>
              <a:t>                   </a:t>
            </a:r>
            <a:r>
              <a:rPr lang="en-US" altLang="zh-CN" sz="1800"/>
              <a:t>——</a:t>
            </a:r>
            <a:r>
              <a:rPr lang="zh-CN" altLang="en-US" sz="1800"/>
              <a:t>唐李白《宣州谢眺楼饯别校书叔云》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02494" y="2842736"/>
            <a:ext cx="610981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/>
              <a:t>译文：我们都满怀豪情逸兴，飞跃的神思像要腾空而上高高的青天，去摘取那皎洁的明月。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-6667" y="0"/>
            <a:ext cx="9157811" cy="857250"/>
          </a:xfrm>
          <a:prstGeom prst="rect">
            <a:avLst/>
          </a:prstGeom>
          <a:solidFill>
            <a:srgbClr val="00B050"/>
          </a:solidFill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随</a:t>
            </a:r>
            <a:r>
              <a:rPr lang="zh-CN" altLang="en-US" sz="3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堂演练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08251" y="1073413"/>
            <a:ext cx="7127977" cy="38087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一、读拼音，写词语。</a:t>
            </a:r>
            <a:endParaRPr lang="zh-CN" altLang="en-US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1.tuó niǎo( </a:t>
            </a:r>
            <a:r>
              <a:rPr lang="zh-CN" altLang="en-US" sz="1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鸵鸟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)善于奔跑，</a:t>
            </a:r>
            <a:r>
              <a:rPr lang="zh-CN" altLang="en-US" sz="1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属于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鸟类界的奔跑guànjūn（</a:t>
            </a:r>
            <a:r>
              <a:rPr lang="zh-CN" altLang="en-US" sz="1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冠军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）。</a:t>
            </a:r>
            <a:endParaRPr lang="zh-CN" altLang="en-US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2.他在超市的专柜买了yì méi（</a:t>
            </a:r>
            <a:r>
              <a:rPr lang="zh-CN" altLang="en-US" sz="1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一枚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）chìhóng（</a:t>
            </a:r>
            <a:r>
              <a:rPr lang="zh-CN" altLang="en-US" sz="1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赤红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）色的胸针。</a:t>
            </a:r>
            <a:endParaRPr lang="zh-CN" altLang="en-US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二、选词填空。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传播   传送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1.老师是（</a:t>
            </a:r>
            <a:r>
              <a:rPr lang="zh-CN" altLang="en-US" sz="1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传播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）文化知识的天使。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2.快递员每天（</a:t>
            </a:r>
            <a:r>
              <a:rPr lang="zh-CN" altLang="en-US" sz="1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传送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）成千上万个货物。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三、文中提到的速度最快的事物是（</a:t>
            </a:r>
            <a:r>
              <a:rPr lang="zh-CN" altLang="en-US" sz="1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）</a:t>
            </a:r>
            <a:endParaRPr lang="zh-CN" altLang="en-US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A 喷气式飞机       B 声音         C 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光</a:t>
            </a:r>
            <a:endParaRPr lang="zh-CN" altLang="en-US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-6667" y="0"/>
            <a:ext cx="9157811" cy="857250"/>
          </a:xfrm>
          <a:prstGeom prst="rect">
            <a:avLst/>
          </a:prstGeom>
          <a:solidFill>
            <a:srgbClr val="00B050"/>
          </a:solidFill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3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堂习题演练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5759" y="1079184"/>
            <a:ext cx="7804196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1</a:t>
            </a:r>
            <a:r>
              <a:rPr lang="zh-CN" altLang="en-US" sz="2100" dirty="0"/>
              <a:t>、你读这篇课文用了几分钟？了解了哪些内容？和同学交流自己的阅读体会。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9578" y="2201705"/>
            <a:ext cx="7720377" cy="18004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dirty="0"/>
              <a:t>       </a:t>
            </a:r>
            <a:r>
              <a:rPr lang="zh-CN" altLang="en-US" sz="1500" dirty="0"/>
              <a:t>提示：首先记录下自己的阅读时间，了解文章大致内容。在阅读每个自然段时，找到中心句，便于自己理解段落。理解全文。</a:t>
            </a:r>
          </a:p>
          <a:p>
            <a:pPr>
              <a:lnSpc>
                <a:spcPct val="150000"/>
              </a:lnSpc>
            </a:pPr>
            <a:r>
              <a:rPr lang="zh-CN" altLang="en-US" sz="1500" dirty="0"/>
              <a:t>答：学完这篇课文，我们知道了陆地上跑的最快的动物是猎豹，油隼俯冲时的速度比任何一种动物奔跑时的速度都要快。但速度比喷气式飞机慢多了。火箭的速度比喷气式飞机快多了，流星体是火箭运动速度的</a:t>
            </a:r>
            <a:r>
              <a:rPr lang="en-US" altLang="zh-CN" sz="1500" dirty="0"/>
              <a:t>6</a:t>
            </a:r>
            <a:r>
              <a:rPr lang="zh-CN" altLang="en-US" sz="1500" dirty="0"/>
              <a:t>倍多，而光的速度比流星体的速度要快几千倍！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4350" y="557214"/>
            <a:ext cx="6236018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2</a:t>
            </a:r>
            <a:r>
              <a:rPr lang="zh-CN" altLang="en-US" sz="2100" dirty="0"/>
              <a:t>、根据课文内容，按运动速度的快慢给下面的事物排序，照样子填序号。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8659" y="1793083"/>
            <a:ext cx="75957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/>
              <a:t>光          油隼         火箭         猎豹         人       流星体      鸵鸟        喷气式飞机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8658" y="2239329"/>
            <a:ext cx="38576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92568" y="2239805"/>
            <a:ext cx="86106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/>
              <a:t>  </a:t>
            </a:r>
            <a:r>
              <a:rPr lang="en-US" altLang="zh-CN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53628" y="2239329"/>
            <a:ext cx="89582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/>
              <a:t>   </a:t>
            </a:r>
            <a:r>
              <a:rPr lang="en-US" altLang="zh-CN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61375" y="2240281"/>
            <a:ext cx="61864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/>
              <a:t>  </a:t>
            </a:r>
            <a:r>
              <a:rPr lang="en-US" altLang="zh-CN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33388" y="2240281"/>
            <a:ext cx="59245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/>
              <a:t> </a:t>
            </a:r>
            <a:r>
              <a:rPr lang="en-US" altLang="zh-CN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04435" y="2240281"/>
            <a:ext cx="650558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  2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94546" y="2240281"/>
            <a:ext cx="856298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/>
              <a:t>  </a:t>
            </a:r>
            <a:r>
              <a:rPr lang="en-US" altLang="zh-CN">
                <a:solidFill>
                  <a:srgbClr val="FF0000"/>
                </a:solidFill>
              </a:rPr>
              <a:t> 7</a:t>
            </a:r>
          </a:p>
        </p:txBody>
      </p:sp>
      <p:sp>
        <p:nvSpPr>
          <p:cNvPr id="12" name="文本框 11"/>
          <p:cNvSpPr txBox="1"/>
          <p:nvPr/>
        </p:nvSpPr>
        <p:spPr>
          <a:xfrm flipH="1">
            <a:off x="6875622" y="2239805"/>
            <a:ext cx="106727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/>
              <a:t>  </a:t>
            </a:r>
            <a:r>
              <a:rPr lang="en-US" altLang="zh-CN">
                <a:solidFill>
                  <a:srgbClr val="FF0000"/>
                </a:solidFill>
              </a:rPr>
              <a:t> 4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8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64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0" y="9049"/>
            <a:ext cx="9151144" cy="857250"/>
          </a:xfrm>
          <a:prstGeom prst="rect">
            <a:avLst/>
          </a:prstGeom>
          <a:solidFill>
            <a:srgbClr val="00B050"/>
          </a:solidFill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爱学字词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2921" y="1621156"/>
            <a:ext cx="82153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/>
              <a:t>冠  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21619" y="1620679"/>
            <a:ext cx="114252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/>
              <a:t>俯   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86025" y="1620679"/>
            <a:ext cx="204978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/>
              <a:t>  </a:t>
            </a:r>
            <a:r>
              <a:rPr lang="zh-CN" altLang="en-US" sz="2100" b="1" dirty="0"/>
              <a:t>喷气式飞机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79107" y="1620680"/>
            <a:ext cx="78533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/>
              <a:t> </a:t>
            </a:r>
            <a:r>
              <a:rPr lang="zh-CN" altLang="en-US" sz="1800" b="1" dirty="0"/>
              <a:t>一  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72090" y="1577818"/>
            <a:ext cx="10001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/>
              <a:t> </a:t>
            </a:r>
            <a:r>
              <a:rPr lang="zh-CN" altLang="en-US" sz="1800" b="1" dirty="0"/>
              <a:t>火  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5769" y="1365410"/>
            <a:ext cx="70008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solidFill>
                  <a:srgbClr val="C00000"/>
                </a:solidFill>
              </a:rPr>
              <a:t>guàn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21619" y="1364934"/>
            <a:ext cx="35814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</a:rPr>
              <a:t>fǔ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79372" y="1365410"/>
            <a:ext cx="70675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</a:rPr>
              <a:t>pēn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87241" y="1365410"/>
            <a:ext cx="58483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</a:rPr>
              <a:t>méi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44039" y="1364934"/>
            <a:ext cx="51435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</a:rPr>
              <a:t>jiàn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8619" y="3143252"/>
            <a:ext cx="1107281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手电筒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49732" y="3142775"/>
            <a:ext cx="136540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一  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779395" y="3142775"/>
            <a:ext cx="102870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赤  道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164807" y="3143728"/>
            <a:ext cx="89963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圈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58277" y="3186114"/>
            <a:ext cx="131397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难以置信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1055" y="2857502"/>
            <a:ext cx="70008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</a:rPr>
              <a:t>tǒng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857377" y="2857502"/>
            <a:ext cx="55054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</a:rPr>
              <a:t>shù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779395" y="2935607"/>
            <a:ext cx="5705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</a:rPr>
              <a:t>chì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58603" y="2857502"/>
            <a:ext cx="68532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</a:rPr>
              <a:t>quān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644039" y="2935607"/>
            <a:ext cx="56388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rgbClr val="C00000"/>
                </a:solidFill>
              </a:rPr>
              <a:t> </a:t>
            </a:r>
            <a:r>
              <a:rPr lang="zh-CN" altLang="en-US" sz="1800" b="1">
                <a:solidFill>
                  <a:srgbClr val="C00000"/>
                </a:solidFill>
              </a:rPr>
              <a:t>zhì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-6667" y="9049"/>
            <a:ext cx="9157811" cy="857250"/>
          </a:xfrm>
          <a:prstGeom prst="rect">
            <a:avLst/>
          </a:prstGeom>
          <a:solidFill>
            <a:srgbClr val="00B050"/>
          </a:solidFill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词</a:t>
            </a:r>
            <a:r>
              <a:rPr lang="zh-CN" altLang="en-US" sz="3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语解释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8652" y="1286353"/>
            <a:ext cx="390715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浩瀚                  广大，漫无边际。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174" y="1821658"/>
            <a:ext cx="56226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俯冲                （飞机等）以高速度和大角度向下飞。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3414" y="2371727"/>
            <a:ext cx="125730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难以置信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86416" y="2421733"/>
            <a:ext cx="409289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/>
              <a:t>        </a:t>
            </a:r>
            <a:r>
              <a:rPr lang="zh-CN" altLang="en-US" sz="1800" b="1" dirty="0"/>
              <a:t>事情发生的出乎意料,让人难以相信。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-7143" y="0"/>
            <a:ext cx="9157811" cy="857250"/>
          </a:xfrm>
          <a:prstGeom prst="rect">
            <a:avLst/>
          </a:prstGeom>
          <a:solidFill>
            <a:srgbClr val="00B050"/>
          </a:solidFill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帮</a:t>
            </a:r>
            <a:r>
              <a:rPr lang="zh-CN" altLang="en-US" sz="3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你学课文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9753" y="1157288"/>
            <a:ext cx="400260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快速浏览课文，边读边想</a:t>
            </a:r>
            <a:r>
              <a:rPr lang="zh-CN" altLang="en-US" sz="21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endParaRPr lang="zh-CN" altLang="en-US" sz="2100" dirty="0"/>
          </a:p>
        </p:txBody>
      </p:sp>
      <p:sp>
        <p:nvSpPr>
          <p:cNvPr id="3" name="文本框 2"/>
          <p:cNvSpPr txBox="1"/>
          <p:nvPr/>
        </p:nvSpPr>
        <p:spPr>
          <a:xfrm>
            <a:off x="479753" y="1743077"/>
            <a:ext cx="470058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作者在文中表达了怎样的思想感情？</a:t>
            </a:r>
            <a:endParaRPr lang="zh-CN" altLang="en-US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464344" y="2450308"/>
            <a:ext cx="331470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x-none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概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括每段的大意。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944" y="542926"/>
            <a:ext cx="480012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作者在文中表达了怎样的思想感情？</a:t>
            </a:r>
            <a:endParaRPr lang="zh-CN" altLang="en-US" sz="2100" dirty="0"/>
          </a:p>
        </p:txBody>
      </p:sp>
      <p:sp>
        <p:nvSpPr>
          <p:cNvPr id="3" name="文本框 2"/>
          <p:cNvSpPr txBox="1"/>
          <p:nvPr/>
        </p:nvSpPr>
        <p:spPr>
          <a:xfrm>
            <a:off x="692946" y="1610007"/>
            <a:ext cx="6307455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   </a:t>
            </a:r>
            <a:r>
              <a:rPr lang="zh-CN" altLang="en-US" sz="1800" dirty="0"/>
              <a:t>这篇文章要内容介绍了比猎豹的速度更快的游隼、光、喷气式飞机、火箭、流星体、光等事情物，展示了一个奇妙的科学世界，激发我们探求自然奥秘的兴趣。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2981" y="757239"/>
            <a:ext cx="400050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默读课文，概括每段大意：</a:t>
            </a:r>
            <a:endParaRPr lang="zh-CN" altLang="en-US" sz="2100" dirty="0"/>
          </a:p>
          <a:p>
            <a:endParaRPr lang="zh-CN" altLang="en-US" sz="2100" dirty="0"/>
          </a:p>
        </p:txBody>
      </p:sp>
      <p:sp>
        <p:nvSpPr>
          <p:cNvPr id="3" name="文本框 2"/>
          <p:cNvSpPr txBox="1"/>
          <p:nvPr/>
        </p:nvSpPr>
        <p:spPr>
          <a:xfrm>
            <a:off x="692946" y="1472090"/>
            <a:ext cx="61817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/>
              <a:t>第一部分</a:t>
            </a:r>
            <a:r>
              <a:rPr lang="zh-CN" altLang="en-US" sz="1800" dirty="0">
                <a:sym typeface="+mn-ea"/>
              </a:rPr>
              <a:t>（</a:t>
            </a:r>
            <a:r>
              <a:rPr lang="en-US" altLang="zh-CN" sz="1800" dirty="0">
                <a:sym typeface="+mn-ea"/>
              </a:rPr>
              <a:t>1-3</a:t>
            </a:r>
            <a:r>
              <a:rPr lang="zh-CN" altLang="en-US" sz="1800" dirty="0">
                <a:sym typeface="+mn-ea"/>
              </a:rPr>
              <a:t>）</a:t>
            </a:r>
            <a:r>
              <a:rPr lang="zh-CN" altLang="en-US" sz="1800" dirty="0"/>
              <a:t>：写在陆地上奔跑的动物中，猎豹跑得最快。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2944" y="2257427"/>
            <a:ext cx="654224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/>
              <a:t>第二部分（</a:t>
            </a:r>
            <a:r>
              <a:rPr lang="en-US" altLang="zh-CN" sz="1800" dirty="0"/>
              <a:t>4-8</a:t>
            </a:r>
            <a:r>
              <a:rPr lang="zh-CN" altLang="en-US" sz="1800" dirty="0"/>
              <a:t>）：通过比较，说明光的速度是最快的。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-6667" y="-7144"/>
            <a:ext cx="9157811" cy="857250"/>
          </a:xfrm>
          <a:prstGeom prst="rect">
            <a:avLst/>
          </a:prstGeom>
          <a:solidFill>
            <a:srgbClr val="00B050"/>
          </a:solidFill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问</a:t>
            </a:r>
            <a:r>
              <a:rPr lang="zh-CN" altLang="en-US" sz="3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题提出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6273" y="1235869"/>
            <a:ext cx="7599045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1</a:t>
            </a:r>
            <a:r>
              <a:rPr lang="zh-CN" altLang="en-US" sz="2100" dirty="0"/>
              <a:t>、在第</a:t>
            </a:r>
            <a:r>
              <a:rPr lang="en-US" altLang="zh-CN" sz="2100" dirty="0"/>
              <a:t>2</a:t>
            </a:r>
            <a:r>
              <a:rPr lang="zh-CN" altLang="en-US" sz="2100" dirty="0"/>
              <a:t>自然段中，去掉</a:t>
            </a:r>
            <a:r>
              <a:rPr lang="en-US" altLang="zh-CN" sz="2100" dirty="0"/>
              <a:t>“</a:t>
            </a:r>
            <a:r>
              <a:rPr lang="zh-CN" altLang="en-US" sz="2100" dirty="0"/>
              <a:t>在两条腿的动物里面</a:t>
            </a:r>
            <a:r>
              <a:rPr lang="en-US" altLang="zh-CN" sz="2100" dirty="0"/>
              <a:t>”</a:t>
            </a:r>
            <a:r>
              <a:rPr lang="zh-CN" altLang="en-US" sz="2100" dirty="0"/>
              <a:t>这句话可以吗？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6271" y="2343151"/>
            <a:ext cx="740507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/>
              <a:t>答：不可以。这句话点明了这是与两条腿的动物相比的，如果与四条腿的动物相比，那么猎豹肯定就不是陆地上跑得最快的动物了。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4046" y="828676"/>
            <a:ext cx="728214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/>
              <a:t>2</a:t>
            </a:r>
            <a:r>
              <a:rPr lang="zh-CN" altLang="en-US" sz="2100" dirty="0"/>
              <a:t>、第</a:t>
            </a:r>
            <a:r>
              <a:rPr lang="en-US" altLang="zh-CN" sz="2100" dirty="0"/>
              <a:t>7</a:t>
            </a:r>
            <a:r>
              <a:rPr lang="zh-CN" altLang="en-US" sz="2100" dirty="0"/>
              <a:t>自然段中提到的</a:t>
            </a:r>
            <a:r>
              <a:rPr lang="en-US" altLang="zh-CN" sz="2100" dirty="0"/>
              <a:t>“</a:t>
            </a:r>
            <a:r>
              <a:rPr lang="zh-CN" altLang="en-US" sz="2100" dirty="0"/>
              <a:t>静止</a:t>
            </a:r>
            <a:r>
              <a:rPr lang="en-US" altLang="zh-CN" sz="2100" dirty="0"/>
              <a:t>”</a:t>
            </a:r>
            <a:r>
              <a:rPr lang="zh-CN" altLang="en-US" sz="2100" dirty="0"/>
              <a:t>，你是否有过这样类似的体验？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9031" y="2101803"/>
            <a:ext cx="619363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/>
              <a:t>答：物体的运动和静止都是相对的。如果你坐在车上，车向前行驶，你会发现路上行走的人，在往后退。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725" y="601197"/>
            <a:ext cx="689624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/>
              <a:t>3</a:t>
            </a:r>
            <a:r>
              <a:rPr lang="zh-CN" altLang="en-US" sz="2100" dirty="0"/>
              <a:t>、本文介绍了几种事物比猎豹的速度更快，依次写出来？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725" y="1605434"/>
            <a:ext cx="571500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答：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61839" y="1610937"/>
            <a:ext cx="467868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/>
              <a:t>油隼、喷气式飞机、火箭、流星体、光。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1330</Words>
  <Application>Microsoft Office PowerPoint</Application>
  <PresentationFormat>全屏显示(16:9)</PresentationFormat>
  <Paragraphs>96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39</cp:revision>
  <dcterms:created xsi:type="dcterms:W3CDTF">2019-09-09T06:23:00Z</dcterms:created>
  <dcterms:modified xsi:type="dcterms:W3CDTF">2020-04-02T06:59:54Z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