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2020/1/2</a:t>
            </a:fld>
            <a:endParaRPr lang="zh-CN" altLang="en-US" sz="1200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4560779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8284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31AC-79DA-4F83-B29E-6FC6B44CAEE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88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53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131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59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2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801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8634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73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72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2020/1/2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5859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 bwMode="auto">
          <a:xfrm>
            <a:off x="490885" y="627534"/>
            <a:ext cx="1920875" cy="369332"/>
            <a:chOff x="58738" y="-20323"/>
            <a:chExt cx="1920875" cy="490964"/>
          </a:xfrm>
        </p:grpSpPr>
        <p:sp>
          <p:nvSpPr>
            <p:cNvPr id="11" name="圆角矩形 10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110490" y="-20323"/>
              <a:ext cx="181171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2699792" y="1802532"/>
            <a:ext cx="6444208" cy="85408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22《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礼记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》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二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则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167590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99" y="1256896"/>
            <a:ext cx="2136899" cy="2799431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2" y="1814356"/>
            <a:ext cx="8784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8113" y="1645194"/>
            <a:ext cx="8101532" cy="2964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江苏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这两篇诫勉子侄的书信有不少说理技巧，请说说你从学到了哪些。</a:t>
            </a:r>
          </a:p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夫君子之行，静以修身，俭以养德。非淡泊无以明志，非宁静无以致远。夫学须静也，才須学也，非学无以广才，非志无以成学。淫慢则不能励精，险躁換则不能冶性。年与时驰，意与日去，遂或枯落，多不接世，悲守穷庐，将复何及？选自诸葛亮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诫子书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【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吾欲汝曹</a:t>
            </a:r>
            <a:r>
              <a:rPr lang="zh-CN" altLang="en-US" sz="20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闻人过失，如闻父母之名，耳可得闻，口不可得言也。好议论人长短，妄是非正法，此吾所大恶也，宁死不愿闻子孙有此行也。汝曹知吾恶之甚矣，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700464" y="1001428"/>
            <a:ext cx="1743075" cy="643766"/>
            <a:chOff x="3396506" y="598488"/>
            <a:chExt cx="1743075" cy="858355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96506" y="598488"/>
              <a:ext cx="1743075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题演练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9512" y="1814356"/>
            <a:ext cx="8784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054" y="555526"/>
            <a:ext cx="8101532" cy="32364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所以复言者，施衿结缡</a:t>
            </a:r>
            <a:r>
              <a:rPr lang="zh-CN" altLang="en-US" sz="20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父母之戒，欲使汝曹不忘之耳。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伯高</a:t>
            </a:r>
            <a:r>
              <a: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敦厚周慎，口无择言，谦约节俭，廉公有威，吾爱之重之，愿汝曹效之。杜季良</a:t>
            </a:r>
            <a:r>
              <a: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豪侠好义，忧人之忧，乐人之乐，清浊无所失</a:t>
            </a:r>
            <a:r>
              <a:rPr lang="zh-CN" altLang="en-US" sz="20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丧致客，数郡毕至，吾爱之重之，不愿汝曹效也。效伯高不得，犹为谨敕</a:t>
            </a:r>
            <a:r>
              <a: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之士，所谓刻鹄不成尚类鹜者也</a:t>
            </a:r>
            <a:r>
              <a:rPr lang="zh-CN" altLang="en-US" sz="2000" b="1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季良不得，陷为天下轻薄子，所谓画虎不成反类狗者也。讫今季良尚未可知，郡将下车</a:t>
            </a:r>
            <a:r>
              <a: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辄切齿，州郡以为言，吾常为寒心，是以不愿子孙效也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自马援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诫兄子严敦书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有删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节）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9" y="1545636"/>
            <a:ext cx="7868285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甲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文先运用对比论证，将“夫学须静也。才须学也”的“静”与“淫慢则不能励精，险躁则不能治性”的“躁”对比，鲜明突出论证了“静”对治学修身的重要。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又运用“比喻论证”，将“时光飞逝、意志消沉的人”比作“枯枝落叶”。生动形象论证了需要珍借时间，表达了诸葛亮对于儿子的殷殷期盼与告诫。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79013" y="1059583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9" y="1383618"/>
            <a:ext cx="7868285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文运用举例论证、对比论证，举龙伯高的敦厚谦虚、节约不失威严与杜季良的豪侠仗义、与人同忧乐。将学习龙伯高不成功还可谦虚与学习杜季良不成功为纨绔作对比，具体直观、权威有力、鲜明突出论证做人要厚到谨慎，不随便论人长短，恭谦节俭。表达了马援对兄子的谆谆教诲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139702"/>
            <a:ext cx="8156378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儒家大同社会理想的核心是“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天下为公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”，内容有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选贤任能，诚信和睦，普遍仁爱；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全体社会成员各有所养、各有所用、各尽其职，行为皆出于公心；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杜绝奸诈之心害人之事，人们道德水平普遍提高，货尽其用，人尽其力，路不拾遗，夜不闭户。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8070" y="1084407"/>
            <a:ext cx="82478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二、背诵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大道之行也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，归纳一下儒家的大同社会理想包括哪些方面。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782648"/>
            <a:ext cx="785818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三、这两则短文多运用对偶句，造成铺排效果，增强了文章的气势。试从两篇中各举一例加以分析。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75556" y="1737702"/>
            <a:ext cx="7992888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虽有嘉肴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故曰”之前，全都是对偶句。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第一组，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“虽有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弗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，不知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的句式类比论证，导出议题；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第二组，用两个“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然后知”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的句式构成对比，说明“学”与 “教”的两种困境；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第三组，用两个“知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然后能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的句式，进一步论述“学”与“教”的情境。这种句式，两相对举，结构相同，用词相对，语气一致，相互辉映，明快有力，</a:t>
            </a:r>
            <a:endParaRPr lang="zh-CN" altLang="en-US" sz="2400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连用铺排，强化了比喻说理的效果。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"/>
          <p:cNvSpPr txBox="1"/>
          <p:nvPr/>
        </p:nvSpPr>
        <p:spPr>
          <a:xfrm>
            <a:off x="539552" y="619185"/>
            <a:ext cx="8320438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大道之行也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中的对偶句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“选贤与能，讲信修睦”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，对偶精严，音韵（平仄）相对，简洁凝练；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不独亲其亲，不独子其子”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，句式相同，表意相对，顺承自然；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男有分，女有归”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，对举男女应该得到的“待遇”，简明有力。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“货恶其弃于地也，不必藏于己；力恶其不出身也，不必为已”“谋闭而不兴，盗窃乱贼而不作”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，虽然不是严格的对偶，在语词上不一一相对，但句子结构、表意风格仍具有对偶和铺排的特点。这些对偶句的铺排效果和气势，与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虽有嘉肴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略同。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3528" y="1252000"/>
            <a:ext cx="856895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四、解释下列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标红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词语的含义。注意古今异义的区别和联系。 </a:t>
            </a:r>
          </a:p>
        </p:txBody>
      </p:sp>
      <p:sp>
        <p:nvSpPr>
          <p:cNvPr id="2" name="矩形 1"/>
          <p:cNvSpPr/>
          <p:nvPr/>
        </p:nvSpPr>
        <p:spPr>
          <a:xfrm>
            <a:off x="807396" y="1829164"/>
            <a:ext cx="4412677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故曰：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相长也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不独子其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男有分，女有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恶其弃于地也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盗窃乱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而不作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5"/>
          <p:cNvGrpSpPr/>
          <p:nvPr/>
        </p:nvGrpSpPr>
        <p:grpSpPr>
          <a:xfrm>
            <a:off x="44054" y="627757"/>
            <a:ext cx="2007394" cy="523444"/>
            <a:chOff x="70" y="-63"/>
            <a:chExt cx="3161" cy="1097"/>
          </a:xfrm>
        </p:grpSpPr>
        <p:sp>
          <p:nvSpPr>
            <p:cNvPr id="12" name="文本框 6"/>
            <p:cNvSpPr txBox="1"/>
            <p:nvPr/>
          </p:nvSpPr>
          <p:spPr>
            <a:xfrm>
              <a:off x="678" y="-63"/>
              <a:ext cx="2552" cy="1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8232" y="673953"/>
            <a:ext cx="8215370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：教与学。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现代汉语中指“教书”。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：子女。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现代汉语中专指“儿子”，词义范围缩小。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女子出嫁。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现代汉语中指“返回”“归还”。</a:t>
            </a:r>
            <a:endParaRPr lang="en-US" altLang="zh-CN" sz="2400" b="1" noProof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货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：财货。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现代汉语中一般指货物商品，词义范围缩小。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贼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：伤害。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现代汉语中一般指偷东西的人，词义发生了转移。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500699" y="1128140"/>
            <a:ext cx="8142605" cy="8361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五、下面是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礼记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学记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中的一些格言警句，查阅工具书，结合自己的学习经验，谈谈你的理解。</a:t>
            </a:r>
            <a:endParaRPr lang="en-US" altLang="zh-CN" sz="24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982387"/>
            <a:ext cx="637386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玉不琢，不成器。人不学，不知道。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时过然后学，则勤苦而难成。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独学而无友，则孤陋而寡闻。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善问者，如攻坚木，先其易者，后其节目。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188135"/>
            <a:ext cx="792961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、背诵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虽有佳肴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说说这篇短文的中心论点是什么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作者是怎样进行论述的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>
          <a:xfrm>
            <a:off x="44054" y="627757"/>
            <a:ext cx="2007394" cy="523444"/>
            <a:chOff x="70" y="-63"/>
            <a:chExt cx="3161" cy="1097"/>
          </a:xfrm>
        </p:grpSpPr>
        <p:sp>
          <p:nvSpPr>
            <p:cNvPr id="7" name="文本框 6"/>
            <p:cNvSpPr txBox="1"/>
            <p:nvPr/>
          </p:nvSpPr>
          <p:spPr>
            <a:xfrm>
              <a:off x="678" y="-63"/>
              <a:ext cx="2552" cy="1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910" y="2204595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这篇短文的中心论点是“教学相长”，即“教”与“学”相互促进，“教”是“学”的另一种形式。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483518"/>
            <a:ext cx="806489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玉不雕琢，就不能成为器物；人不学习，就不会明白道理。（强调学习的重要性） 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就学年龄过了然后才去学习，那么就劳苦而难有成就。（强调学习的时效性）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独自学习而没有学友（一起研讨）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就会孤陋寡闻。（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提倡共同探讨交流、相、增广见闻的学习方法）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善于提问的人，如同砍伐坚硬的树，先砍伐纹理平顺的地方，最后砍伐（纹理不平顺）有疙瘩的地方。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（提倡先易后难、循序渐进的学习方法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333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9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9542"/>
            <a:ext cx="80341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论述过程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类比的方法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切人话题，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以“嘉肴”为喻，指出“弗食，不知其旨”，自然引出“虽有至道，弗学，不知其善”的道理；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，再对举“学”与教”所产生的“知不足”和“知困”两种情境，并进一步解释，将论述引向深入，得出“教学相长”的结论；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中的话印证观点。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全文语言精练，逻辑严密。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2859782"/>
            <a:ext cx="7643866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1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议论文是对某个问题或某件事进行分析、评论，表明自己的观点、立场、态度、看法和主张的一种文体。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ts val="51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议论文三要素是论点、论据、论证。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58316" y="1472150"/>
            <a:ext cx="1620957" cy="523220"/>
          </a:xfrm>
          <a:prstGeom prst="rect">
            <a:avLst/>
          </a:prstGeom>
          <a:ln w="15875">
            <a:noFill/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论证过程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1"/>
          <p:cNvGrpSpPr/>
          <p:nvPr/>
        </p:nvGrpSpPr>
        <p:grpSpPr bwMode="auto">
          <a:xfrm>
            <a:off x="3890737" y="1003699"/>
            <a:ext cx="1362529" cy="643766"/>
            <a:chOff x="3406775" y="598488"/>
            <a:chExt cx="1362529" cy="858355"/>
          </a:xfrm>
        </p:grpSpPr>
        <p:sp>
          <p:nvSpPr>
            <p:cNvPr id="11" name="圆角矩形 10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858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命题点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71472" y="2227257"/>
            <a:ext cx="432108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一、什么是议论文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00720" y="1198512"/>
            <a:ext cx="265970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二、议论文三要素</a:t>
            </a:r>
            <a:endParaRPr lang="zh-CN" altLang="en-US" sz="2400" b="1" kern="10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7544" y="2139702"/>
            <a:ext cx="8208912" cy="27515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论点，又叫论断，是作者所持的观点，它是作者对所论       述的问题提出的见解、主张和表示的态度。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论据，是用来证明论点的事实和道理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可分为事实论据和道理论据两类。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论证，是用论据来证明论点的过程。常见的论证方法有引用论证、举例论证、比喻论证和对比论证。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3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920628"/>
            <a:ext cx="71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论证是用论据来证明论点的过程。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论点是要解决“要证明什么”，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论据是要解决“用什么来证明”，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论证是解决“如何进行证明”的问题。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206" y="1125131"/>
            <a:ext cx="2630666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三、什么是论证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3568" y="1166856"/>
            <a:ext cx="265970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四、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分析论证过程</a:t>
            </a:r>
            <a:endParaRPr lang="zh-CN" altLang="en-US" sz="2400" b="1" kern="10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11560" y="1813187"/>
            <a:ext cx="799288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①论点是怎样提出的；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②论点是怎样被证明的（用了哪些道理和事实，是否有正反两面的分析说理）；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③联系全文的结构，是否有总结。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④论证的完整性（使论证更加全面完整，避免产生误解）。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36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286" y="1775158"/>
            <a:ext cx="7358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分析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文章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段落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论证过程。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请写出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文章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段落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）的论证思路，看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是怎么证明论点的。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作者是怎样证明论点的？运用了</a:t>
            </a:r>
            <a:r>
              <a:rPr lang="zh-CN" altLang="en-US" sz="2400" b="1" u="sng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论证方法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请找出一例，并简要分析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3350970"/>
            <a:ext cx="871296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86" y="1227831"/>
            <a:ext cx="204094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五</a:t>
            </a:r>
            <a:r>
              <a:rPr lang="zh-CN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考查形式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5" y="2193708"/>
            <a:ext cx="1512169" cy="153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55776" y="1254045"/>
            <a:ext cx="612068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答题模式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先，作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（怎样）提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出中心论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事例（道理）从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面）进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行论证，最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2733</Words>
  <Application>Microsoft Office PowerPoint</Application>
  <PresentationFormat>全屏显示(16:9)</PresentationFormat>
  <Paragraphs>116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57</cp:revision>
  <dcterms:created xsi:type="dcterms:W3CDTF">2017-03-15T04:23:00Z</dcterms:created>
  <dcterms:modified xsi:type="dcterms:W3CDTF">2020-01-02T05:44:22Z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