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3" r:id="rId2"/>
  </p:sldMasterIdLst>
  <p:notesMasterIdLst>
    <p:notesMasterId r:id="rId65"/>
  </p:notes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5" r:id="rId49"/>
    <p:sldId id="306" r:id="rId50"/>
    <p:sldId id="307" r:id="rId51"/>
    <p:sldId id="308" r:id="rId52"/>
    <p:sldId id="309" r:id="rId53"/>
    <p:sldId id="310" r:id="rId54"/>
    <p:sldId id="311" r:id="rId55"/>
    <p:sldId id="312" r:id="rId56"/>
    <p:sldId id="313" r:id="rId57"/>
    <p:sldId id="314" r:id="rId58"/>
    <p:sldId id="315" r:id="rId59"/>
    <p:sldId id="316" r:id="rId60"/>
    <p:sldId id="317" r:id="rId61"/>
    <p:sldId id="318" r:id="rId62"/>
    <p:sldId id="319" r:id="rId63"/>
    <p:sldId id="320" r:id="rId64"/>
  </p:sldIdLst>
  <p:sldSz cx="9144000" cy="5143500" type="screen16x9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94" y="-80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slide" Target="slides/slide59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tableStyles" Target="tableStyle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viewProps" Target="viewProp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2" name="页眉占位符 19968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z="1200" strike="noStrike" noProof="1"/>
          </a:p>
        </p:txBody>
      </p:sp>
      <p:sp>
        <p:nvSpPr>
          <p:cNvPr id="199683" name="日期占位符 19968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r" fontAlgn="base"/>
            <a:fld id="{BB962C8B-B14F-4D97-AF65-F5344CB8AC3E}" type="datetimeFigureOut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2020/1/2</a:t>
            </a:fld>
            <a:endParaRPr lang="zh-CN" altLang="en-US" sz="1200" strike="noStrike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2" name="幻灯片图像占位符 199683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053" name="文本占位符 199684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 indent="0"/>
            <a:r>
              <a:rPr lang="zh-CN" altLang="en-US" dirty="0"/>
              <a:t>第二级</a:t>
            </a:r>
          </a:p>
          <a:p>
            <a:pPr lvl="2" indent="0"/>
            <a:r>
              <a:rPr lang="zh-CN" altLang="en-US" dirty="0"/>
              <a:t>第三级</a:t>
            </a:r>
          </a:p>
          <a:p>
            <a:pPr lvl="3" indent="0"/>
            <a:r>
              <a:rPr lang="zh-CN" altLang="en-US" dirty="0"/>
              <a:t>第四级</a:t>
            </a:r>
          </a:p>
          <a:p>
            <a:pPr lvl="4" indent="0"/>
            <a:r>
              <a:rPr lang="zh-CN" altLang="en-US" dirty="0"/>
              <a:t>第五级</a:t>
            </a:r>
          </a:p>
        </p:txBody>
      </p:sp>
      <p:sp>
        <p:nvSpPr>
          <p:cNvPr id="199686" name="页脚占位符 19968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endParaRPr lang="zh-CN" altLang="en-US" sz="1200" strike="noStrike" noProof="1"/>
          </a:p>
        </p:txBody>
      </p:sp>
      <p:sp>
        <p:nvSpPr>
          <p:cNvPr id="199687" name="灯片编号占位符 19968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  <p:extLst>
      <p:ext uri="{BB962C8B-B14F-4D97-AF65-F5344CB8AC3E}">
        <p14:creationId xmlns:p14="http://schemas.microsoft.com/office/powerpoint/2010/main" val="231026836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om/jianli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3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excel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word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263" y="746125"/>
            <a:ext cx="6624637" cy="372745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103189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263" y="746125"/>
            <a:ext cx="6624637" cy="37274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263" y="746125"/>
            <a:ext cx="6624637" cy="3727450"/>
          </a:xfrm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8294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8294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29050" y="9444038"/>
            <a:ext cx="2930525" cy="4968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t>12</a:t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2123728" y="1491630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个人简历：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www.1ppt.com/jianli/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手抄报：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www.1ppt.com/shouchaobao/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</a:t>
            </a: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52930" cy="4388644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57564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796602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883483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903393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2480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645055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4426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357076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824118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537960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19753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2504" cy="3394472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200151"/>
            <a:ext cx="4032504" cy="3394472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2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2" y="1999034"/>
            <a:ext cx="3655181" cy="264321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-285750"/>
            <a:r>
              <a:rPr lang="zh-CN" altLang="en-US"/>
              <a:t>第二级</a:t>
            </a:r>
          </a:p>
          <a:p>
            <a:pPr lvl="2" indent="-228600"/>
            <a:r>
              <a:rPr lang="zh-CN" altLang="en-US"/>
              <a:t>第三级</a:t>
            </a:r>
          </a:p>
          <a:p>
            <a:pPr lvl="3" indent="-228600"/>
            <a:r>
              <a:rPr lang="zh-CN" altLang="en-US"/>
              <a:t>第四级</a:t>
            </a:r>
          </a:p>
          <a:p>
            <a:pPr lvl="4" indent="-228600"/>
            <a:r>
              <a:rPr lang="zh-CN" altLang="en-US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4683919"/>
            <a:ext cx="2133600" cy="3571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4683919"/>
            <a:ext cx="2895600" cy="3571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strike="noStrike" noProof="1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4683919"/>
            <a:ext cx="2133600" cy="3571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t>2020/1/2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376969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jianli/" TargetMode="External"/><Relationship Id="rId17" Type="http://schemas.openxmlformats.org/officeDocument/2006/relationships/hyperlink" Target="http://www.1ppt.com/ziti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6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shouchaobao/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timgsa.baidu.com/timg?image&amp;quality=80&amp;size=b9999_10000&amp;sec=1564745658488&amp;di=285f23a38022052e043cdec40b735675&amp;imgtype=0&amp;src=http%3A%2F%2Fmmbiz.qpic.cn%2Fmmbiz_jpg%2F34BJqzWicLFjSK2iak2TvrbswfCy5Wq13Uy242icEqdRvDBgFh0wC6vUOkyoSeftbITCWcrWWwSDjcUTCJTbu07qg%2F640%3Fwx_fmt%3Djpe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192" y="0"/>
            <a:ext cx="9148192" cy="4803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组合 1"/>
          <p:cNvGrpSpPr/>
          <p:nvPr/>
        </p:nvGrpSpPr>
        <p:grpSpPr bwMode="auto">
          <a:xfrm>
            <a:off x="251520" y="411510"/>
            <a:ext cx="1920875" cy="369332"/>
            <a:chOff x="58738" y="-5764"/>
            <a:chExt cx="1920875" cy="490964"/>
          </a:xfrm>
        </p:grpSpPr>
        <p:sp>
          <p:nvSpPr>
            <p:cNvPr id="14" name="圆角矩形 13"/>
            <p:cNvSpPr/>
            <p:nvPr/>
          </p:nvSpPr>
          <p:spPr>
            <a:xfrm>
              <a:off x="58738" y="98282"/>
              <a:ext cx="1920875" cy="311799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lang="zh-CN" altLang="en-US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5" name="文本框 1"/>
            <p:cNvSpPr txBox="1">
              <a:spLocks noChangeArrowheads="1"/>
            </p:cNvSpPr>
            <p:nvPr/>
          </p:nvSpPr>
          <p:spPr bwMode="auto">
            <a:xfrm>
              <a:off x="104775" y="-5764"/>
              <a:ext cx="1811714" cy="4909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hangingPunct="0"/>
              <a:r>
                <a:rPr lang="zh-CN" altLang="en-US" b="1" dirty="0">
                  <a:solidFill>
                    <a:schemeClr val="bg1"/>
                  </a:solidFill>
                  <a:latin typeface="宋体" panose="02010600030101010101" pitchFamily="2" charset="-122"/>
                </a:rPr>
                <a:t>八年级</a:t>
              </a:r>
              <a:r>
                <a:rPr lang="zh-CN" altLang="en-US" b="1" dirty="0" smtClean="0">
                  <a:solidFill>
                    <a:schemeClr val="bg1"/>
                  </a:solidFill>
                  <a:latin typeface="宋体" panose="02010600030101010101" pitchFamily="2" charset="-122"/>
                </a:rPr>
                <a:t>语文下册</a:t>
              </a:r>
              <a:endParaRPr lang="zh-CN" altLang="en-US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20" name="TextBox 48"/>
          <p:cNvSpPr txBox="1"/>
          <p:nvPr/>
        </p:nvSpPr>
        <p:spPr>
          <a:xfrm>
            <a:off x="0" y="1815666"/>
            <a:ext cx="9144000" cy="854080"/>
          </a:xfrm>
          <a:prstGeom prst="rect">
            <a:avLst/>
          </a:prstGeom>
          <a:solidFill>
            <a:srgbClr val="FFFFFF">
              <a:alpha val="69804"/>
            </a:srgbClr>
          </a:solidFill>
          <a:ln w="19050">
            <a:noFill/>
          </a:ln>
          <a:effectLst>
            <a:softEdge rad="31750"/>
          </a:effec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Tx/>
              <a:buNone/>
              <a:defRPr/>
            </a:pPr>
            <a:r>
              <a:rPr lang="en-US" altLang="zh-CN" sz="5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Kaiti SC"/>
              </a:rPr>
              <a:t>21 《</a:t>
            </a:r>
            <a:r>
              <a:rPr lang="zh-CN" altLang="en-US" sz="5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Kaiti SC"/>
              </a:rPr>
              <a:t>庄子</a:t>
            </a:r>
            <a:r>
              <a:rPr lang="en-US" altLang="zh-CN" sz="5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Kaiti SC"/>
              </a:rPr>
              <a:t>》</a:t>
            </a:r>
            <a:r>
              <a:rPr lang="zh-CN" altLang="en-US" sz="5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Kaiti SC"/>
              </a:rPr>
              <a:t>二则</a:t>
            </a:r>
            <a:endParaRPr lang="zh-CN" altLang="en-US" sz="51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cs typeface="Kaiti SC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-4192" y="4506754"/>
            <a:ext cx="9148192" cy="4702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5"/>
          <p:cNvSpPr txBox="1"/>
          <p:nvPr/>
        </p:nvSpPr>
        <p:spPr>
          <a:xfrm>
            <a:off x="444501" y="1542098"/>
            <a:ext cx="8255635" cy="33239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2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en-US" sz="28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北冥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有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鱼，其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名为</a:t>
            </a:r>
            <a:r>
              <a:rPr lang="zh-CN" altLang="en-US" sz="28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鲲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。鲲之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大，不知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其几千里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也；化而为鸟，其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名为</a:t>
            </a:r>
            <a:r>
              <a:rPr lang="zh-CN" altLang="en-US" sz="28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鹏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。鹏之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背，不知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其几千里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也；</a:t>
            </a:r>
            <a:r>
              <a:rPr lang="zh-CN" altLang="en-US" sz="28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怒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而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飞，其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翼若</a:t>
            </a:r>
            <a:r>
              <a:rPr lang="zh-CN" altLang="en-US" sz="28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垂天之云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。</a:t>
            </a:r>
          </a:p>
        </p:txBody>
      </p:sp>
      <p:sp>
        <p:nvSpPr>
          <p:cNvPr id="13" name="TextBox 2"/>
          <p:cNvSpPr txBox="1"/>
          <p:nvPr/>
        </p:nvSpPr>
        <p:spPr>
          <a:xfrm>
            <a:off x="467544" y="1221600"/>
            <a:ext cx="2592288" cy="92333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1" hangingPunct="1"/>
            <a:r>
              <a:rPr lang="zh-CN" altLang="en-US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北海。庄子想象中的北海，应该在北方的不毛之地。同“溟”，海。</a:t>
            </a:r>
            <a:endParaRPr lang="zh-CN" altLang="en-US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4" name="TextBox 3"/>
          <p:cNvSpPr txBox="1"/>
          <p:nvPr/>
        </p:nvSpPr>
        <p:spPr>
          <a:xfrm>
            <a:off x="3805426" y="1646679"/>
            <a:ext cx="910590" cy="3693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1" hangingPunct="1"/>
            <a:r>
              <a:rPr lang="zh-CN" altLang="en-US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大鱼名。</a:t>
            </a:r>
          </a:p>
        </p:txBody>
      </p:sp>
      <p:sp>
        <p:nvSpPr>
          <p:cNvPr id="15" name="TextBox 4"/>
          <p:cNvSpPr txBox="1"/>
          <p:nvPr/>
        </p:nvSpPr>
        <p:spPr>
          <a:xfrm>
            <a:off x="3230736" y="2456769"/>
            <a:ext cx="2133353" cy="3693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传说中的大鸟名。</a:t>
            </a:r>
          </a:p>
        </p:txBody>
      </p:sp>
      <p:sp>
        <p:nvSpPr>
          <p:cNvPr id="16" name="TextBox 5"/>
          <p:cNvSpPr txBox="1"/>
          <p:nvPr/>
        </p:nvSpPr>
        <p:spPr>
          <a:xfrm>
            <a:off x="630610" y="3073397"/>
            <a:ext cx="1944216" cy="6463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1" hangingPunct="1"/>
            <a:r>
              <a:rPr lang="zh-CN" altLang="en-US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振奋，这里</a:t>
            </a:r>
            <a:r>
              <a:rPr lang="zh-CN" altLang="en-US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指用力鼓动翅膀。</a:t>
            </a:r>
          </a:p>
        </p:txBody>
      </p:sp>
      <p:sp>
        <p:nvSpPr>
          <p:cNvPr id="17" name="TextBox 6"/>
          <p:cNvSpPr txBox="1"/>
          <p:nvPr/>
        </p:nvSpPr>
        <p:spPr>
          <a:xfrm>
            <a:off x="3607321" y="3262859"/>
            <a:ext cx="1802376" cy="3693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1" hangingPunct="1"/>
            <a:r>
              <a:rPr lang="zh-CN" altLang="en-US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悬挂在天空的云。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373640" y="1068728"/>
            <a:ext cx="23967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北冥有鱼</a:t>
            </a:r>
          </a:p>
        </p:txBody>
      </p:sp>
      <p:grpSp>
        <p:nvGrpSpPr>
          <p:cNvPr id="18" name="组合 8"/>
          <p:cNvGrpSpPr/>
          <p:nvPr/>
        </p:nvGrpSpPr>
        <p:grpSpPr bwMode="auto">
          <a:xfrm>
            <a:off x="0" y="627459"/>
            <a:ext cx="2006600" cy="523082"/>
            <a:chOff x="70" y="-63"/>
            <a:chExt cx="3161" cy="1097"/>
          </a:xfrm>
        </p:grpSpPr>
        <p:sp>
          <p:nvSpPr>
            <p:cNvPr id="19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10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整体感知</a:t>
              </a:r>
            </a:p>
          </p:txBody>
        </p:sp>
        <p:cxnSp>
          <p:nvCxnSpPr>
            <p:cNvPr id="20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菱形 20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10"/>
          <p:cNvSpPr txBox="1"/>
          <p:nvPr/>
        </p:nvSpPr>
        <p:spPr>
          <a:xfrm>
            <a:off x="532983" y="1545636"/>
            <a:ext cx="8078037" cy="267765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译：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北海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有一条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鱼，它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的名字叫鲲。鲲身躯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庞大，不知道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它有几千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里；鲲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变化成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鸟，鸟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的名字叫鹏。鹏的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背，不知道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它长到几千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里；振翅奋飞，它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的翅膀就像悬挂在天空的云。</a:t>
            </a:r>
          </a:p>
        </p:txBody>
      </p:sp>
      <p:grpSp>
        <p:nvGrpSpPr>
          <p:cNvPr id="9" name="组合 8"/>
          <p:cNvGrpSpPr/>
          <p:nvPr/>
        </p:nvGrpSpPr>
        <p:grpSpPr bwMode="auto">
          <a:xfrm>
            <a:off x="0" y="627459"/>
            <a:ext cx="2006600" cy="523082"/>
            <a:chOff x="70" y="-63"/>
            <a:chExt cx="3161" cy="1097"/>
          </a:xfrm>
        </p:grpSpPr>
        <p:sp>
          <p:nvSpPr>
            <p:cNvPr id="1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10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整体感知</a:t>
              </a:r>
            </a:p>
          </p:txBody>
        </p:sp>
        <p:cxnSp>
          <p:nvCxnSpPr>
            <p:cNvPr id="11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菱形 11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/>
          <p:nvPr/>
        </p:nvSpPr>
        <p:spPr>
          <a:xfrm>
            <a:off x="353471" y="1160201"/>
            <a:ext cx="8437061" cy="44012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2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是鸟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也，</a:t>
            </a:r>
            <a:r>
              <a:rPr lang="zh-CN" altLang="en-US" sz="28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海运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则将</a:t>
            </a:r>
            <a:r>
              <a:rPr lang="zh-CN" altLang="en-US" sz="28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徙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于南冥。南冥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者，</a:t>
            </a:r>
            <a:r>
              <a:rPr lang="zh-CN" altLang="en-US" sz="28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天池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也。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齐谐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者，</a:t>
            </a:r>
            <a:r>
              <a:rPr lang="zh-CN" altLang="en-US" sz="28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志</a:t>
            </a:r>
            <a:r>
              <a:rPr lang="zh-CN" altLang="en-US" sz="28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怪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者也。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谐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之言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曰：“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鹏之徙于南冥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也，</a:t>
            </a:r>
            <a:r>
              <a:rPr lang="zh-CN" altLang="en-US" sz="28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水击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三千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里，</a:t>
            </a:r>
            <a:r>
              <a:rPr lang="zh-CN" altLang="en-US" sz="28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抟</a:t>
            </a:r>
            <a:r>
              <a:rPr lang="zh-CN" altLang="en-US" sz="2800" b="1" u="sng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扶摇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而上者九万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里，去以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六月</a:t>
            </a:r>
            <a:r>
              <a:rPr lang="zh-CN" altLang="en-US" sz="28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息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者也。”</a:t>
            </a:r>
            <a:r>
              <a:rPr lang="zh-CN" altLang="en-US" sz="28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野马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也，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尘埃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也，生物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之以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息相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吹也。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50830" y="1868816"/>
            <a:ext cx="917114" cy="3693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迁移。</a:t>
            </a:r>
          </a:p>
        </p:txBody>
      </p:sp>
      <p:sp>
        <p:nvSpPr>
          <p:cNvPr id="7" name="TextBox 4"/>
          <p:cNvSpPr txBox="1"/>
          <p:nvPr/>
        </p:nvSpPr>
        <p:spPr>
          <a:xfrm>
            <a:off x="5922218" y="1281016"/>
            <a:ext cx="1962150" cy="3693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1" hangingPunct="1"/>
            <a:r>
              <a:rPr lang="zh-CN" altLang="en-US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天然形成的水池。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1259633" y="1884410"/>
            <a:ext cx="1759483" cy="6463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1" hangingPunct="1"/>
            <a:r>
              <a:rPr lang="zh-CN" altLang="en-US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记载怪异的事物</a:t>
            </a:r>
            <a:r>
              <a:rPr lang="zh-CN" altLang="en-US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。志，记载</a:t>
            </a:r>
            <a:r>
              <a:rPr lang="zh-CN" altLang="en-US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</a:p>
        </p:txBody>
      </p:sp>
      <p:sp>
        <p:nvSpPr>
          <p:cNvPr id="12" name="TextBox 10"/>
          <p:cNvSpPr txBox="1"/>
          <p:nvPr/>
        </p:nvSpPr>
        <p:spPr>
          <a:xfrm>
            <a:off x="3019116" y="2833955"/>
            <a:ext cx="1336861" cy="3693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1" hangingPunct="1"/>
            <a:r>
              <a:rPr lang="zh-CN" altLang="en-US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盘旋飞翔。</a:t>
            </a:r>
            <a:endParaRPr lang="zh-CN" altLang="en-US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TextBox 7"/>
          <p:cNvSpPr txBox="1"/>
          <p:nvPr/>
        </p:nvSpPr>
        <p:spPr>
          <a:xfrm>
            <a:off x="712168" y="2833955"/>
            <a:ext cx="1843608" cy="3693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1" hangingPunct="1"/>
            <a:r>
              <a:rPr lang="zh-CN" altLang="en-US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击水，拍打</a:t>
            </a:r>
            <a:r>
              <a:rPr lang="zh-CN" altLang="en-US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水面。</a:t>
            </a:r>
          </a:p>
        </p:txBody>
      </p:sp>
      <p:sp>
        <p:nvSpPr>
          <p:cNvPr id="14" name="TextBox 2"/>
          <p:cNvSpPr txBox="1"/>
          <p:nvPr/>
        </p:nvSpPr>
        <p:spPr>
          <a:xfrm>
            <a:off x="6948266" y="2833955"/>
            <a:ext cx="2016223" cy="3693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气息，这里指风。</a:t>
            </a:r>
            <a:endParaRPr lang="zh-CN" altLang="en-US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TextBox 5"/>
          <p:cNvSpPr txBox="1"/>
          <p:nvPr/>
        </p:nvSpPr>
        <p:spPr>
          <a:xfrm>
            <a:off x="1464894" y="3520287"/>
            <a:ext cx="1589221" cy="6463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山野中的</a:t>
            </a:r>
            <a:r>
              <a:rPr lang="zh-CN" altLang="en-US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雾气，奔腾</a:t>
            </a:r>
            <a:r>
              <a:rPr lang="zh-CN" altLang="en-US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如野马。</a:t>
            </a:r>
          </a:p>
        </p:txBody>
      </p:sp>
      <p:grpSp>
        <p:nvGrpSpPr>
          <p:cNvPr id="23" name="组合 8"/>
          <p:cNvGrpSpPr/>
          <p:nvPr/>
        </p:nvGrpSpPr>
        <p:grpSpPr bwMode="auto">
          <a:xfrm>
            <a:off x="0" y="627459"/>
            <a:ext cx="2006600" cy="523082"/>
            <a:chOff x="70" y="-63"/>
            <a:chExt cx="3161" cy="1097"/>
          </a:xfrm>
        </p:grpSpPr>
        <p:sp>
          <p:nvSpPr>
            <p:cNvPr id="2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10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整体感知</a:t>
              </a:r>
            </a:p>
          </p:txBody>
        </p:sp>
        <p:cxnSp>
          <p:nvCxnSpPr>
            <p:cNvPr id="25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菱形 25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491927" y="1042601"/>
            <a:ext cx="3999350" cy="6463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1" hangingPunct="1"/>
            <a:r>
              <a:rPr lang="zh-CN" altLang="en-US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海水运动</a:t>
            </a:r>
            <a:r>
              <a:rPr lang="zh-CN" altLang="en-US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。古代有“六月海动”之说，海动必有大风，大鹏可借风力南飞。</a:t>
            </a:r>
            <a:endParaRPr lang="zh-CN" altLang="en-US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" name="TextBox 10"/>
          <p:cNvSpPr txBox="1"/>
          <p:nvPr/>
        </p:nvSpPr>
        <p:spPr>
          <a:xfrm>
            <a:off x="3683238" y="3528525"/>
            <a:ext cx="888763" cy="3693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1" hangingPunct="1"/>
            <a:r>
              <a:rPr lang="zh-CN" altLang="en-US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旋风</a:t>
            </a:r>
            <a:r>
              <a:rPr lang="zh-CN" altLang="en-US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2" grpId="0" bldLvl="0" animBg="1"/>
      <p:bldP spid="13" grpId="0" bldLvl="0" animBg="1"/>
      <p:bldP spid="14" grpId="0" bldLvl="0" animBg="1"/>
      <p:bldP spid="17" grpId="0" bldLvl="0" animBg="1"/>
      <p:bldP spid="3" grpId="0" bldLvl="0" animBg="1"/>
      <p:bldP spid="2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0"/>
          <p:cNvSpPr txBox="1"/>
          <p:nvPr/>
        </p:nvSpPr>
        <p:spPr>
          <a:xfrm>
            <a:off x="525664" y="1200169"/>
            <a:ext cx="8092675" cy="305314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译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只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鸟，海水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运动时就将迁往南海。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南海是一个天然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形成的水池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齐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谐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是一部专门记载怪异事物的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书。这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本书上记载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说：“鹏鸟迁徙，到南方的大海时，翅膀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击水而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行，激起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的波涛浪花有三千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里。它乘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着旋风盘旋飞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至九万里的高空，它离开北海是凭借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着六月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的大风。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山野中的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雾气，空气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中的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尘埃，都是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生物用气息吹拂的结果。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8" name="组合 8"/>
          <p:cNvGrpSpPr/>
          <p:nvPr/>
        </p:nvGrpSpPr>
        <p:grpSpPr bwMode="auto">
          <a:xfrm>
            <a:off x="0" y="627459"/>
            <a:ext cx="2006600" cy="523082"/>
            <a:chOff x="70" y="-63"/>
            <a:chExt cx="3161" cy="1097"/>
          </a:xfrm>
        </p:grpSpPr>
        <p:sp>
          <p:nvSpPr>
            <p:cNvPr id="9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10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整体感知</a:t>
              </a:r>
            </a:p>
          </p:txBody>
        </p:sp>
        <p:cxnSp>
          <p:nvCxnSpPr>
            <p:cNvPr id="10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/>
          <p:nvPr/>
        </p:nvSpPr>
        <p:spPr>
          <a:xfrm>
            <a:off x="483811" y="1066726"/>
            <a:ext cx="8078415" cy="224676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2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天之</a:t>
            </a:r>
            <a:r>
              <a:rPr lang="zh-CN" altLang="en-US" sz="28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苍苍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，其</a:t>
            </a:r>
            <a:r>
              <a:rPr lang="zh-CN" altLang="en-US" sz="28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正色</a:t>
            </a:r>
            <a:r>
              <a:rPr lang="zh-CN" altLang="en-US" sz="2800" b="1" u="sng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邪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？其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远而无所至</a:t>
            </a:r>
            <a:r>
              <a:rPr lang="zh-CN" altLang="en-US" sz="28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极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邪？</a:t>
            </a:r>
            <a:r>
              <a:rPr lang="zh-CN" altLang="en-US" sz="28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其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视下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也，亦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若</a:t>
            </a:r>
            <a:r>
              <a:rPr lang="zh-CN" altLang="en-US" sz="28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是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则已矣。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384336" y="1160227"/>
            <a:ext cx="667385" cy="3693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湛蓝。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483768" y="1160227"/>
            <a:ext cx="1541666" cy="3693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真正的颜色。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943860" y="1833938"/>
            <a:ext cx="2636252" cy="3693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同</a:t>
            </a:r>
            <a:r>
              <a:rPr lang="zh-CN" altLang="en-US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“耶”，疑问</a:t>
            </a:r>
            <a:r>
              <a:rPr lang="zh-CN" altLang="en-US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语气词。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952398" y="1977684"/>
            <a:ext cx="747395" cy="3693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这样。</a:t>
            </a:r>
          </a:p>
        </p:txBody>
      </p:sp>
      <p:sp>
        <p:nvSpPr>
          <p:cNvPr id="9" name="TextBox 10"/>
          <p:cNvSpPr txBox="1"/>
          <p:nvPr/>
        </p:nvSpPr>
        <p:spPr>
          <a:xfrm>
            <a:off x="483810" y="3273797"/>
            <a:ext cx="8127398" cy="151426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译：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天色湛蓝，是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它真正的颜色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吗？还是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因为天空高远而看不到尽头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呢？大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鹏从天空往下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看，也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不过像人在地面上看天一样罢了。</a:t>
            </a:r>
          </a:p>
        </p:txBody>
      </p:sp>
      <p:grpSp>
        <p:nvGrpSpPr>
          <p:cNvPr id="16" name="组合 8"/>
          <p:cNvGrpSpPr/>
          <p:nvPr/>
        </p:nvGrpSpPr>
        <p:grpSpPr bwMode="auto">
          <a:xfrm>
            <a:off x="0" y="627459"/>
            <a:ext cx="2006600" cy="523082"/>
            <a:chOff x="70" y="-63"/>
            <a:chExt cx="3161" cy="1097"/>
          </a:xfrm>
        </p:grpSpPr>
        <p:sp>
          <p:nvSpPr>
            <p:cNvPr id="17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10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整体感知</a:t>
              </a:r>
            </a:p>
          </p:txBody>
        </p:sp>
        <p:cxnSp>
          <p:nvCxnSpPr>
            <p:cNvPr id="18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菱形 18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7156118" y="1833938"/>
            <a:ext cx="1016283" cy="3693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代大鹏。</a:t>
            </a:r>
            <a:endParaRPr lang="zh-CN" altLang="en-US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153245" y="1160227"/>
            <a:ext cx="747395" cy="3693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尽头</a:t>
            </a:r>
            <a:r>
              <a:rPr lang="zh-CN" altLang="en-US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14" grpId="0" bldLvl="0" animBg="1"/>
      <p:bldP spid="9" grpId="0" bldLvl="0" animBg="1"/>
      <p:bldP spid="20" grpId="0" bldLvl="0" animBg="1"/>
      <p:bldP spid="2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8"/>
          <p:cNvGrpSpPr/>
          <p:nvPr/>
        </p:nvGrpSpPr>
        <p:grpSpPr bwMode="auto">
          <a:xfrm>
            <a:off x="0" y="627459"/>
            <a:ext cx="2006600" cy="523082"/>
            <a:chOff x="70" y="-63"/>
            <a:chExt cx="3161" cy="1097"/>
          </a:xfrm>
        </p:grpSpPr>
        <p:sp>
          <p:nvSpPr>
            <p:cNvPr id="17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10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整体感知</a:t>
              </a:r>
            </a:p>
          </p:txBody>
        </p:sp>
        <p:cxnSp>
          <p:nvCxnSpPr>
            <p:cNvPr id="18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菱形 18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521550" y="1186844"/>
            <a:ext cx="8100900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latin typeface="宋体" panose="02010600030101010101" pitchFamily="2" charset="-122"/>
              </a:rPr>
              <a:t>    朗读课文，说说课文讲了几层意思，并简单概括层意。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238456" y="2950223"/>
            <a:ext cx="1029289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左大括号 20"/>
          <p:cNvSpPr/>
          <p:nvPr/>
        </p:nvSpPr>
        <p:spPr>
          <a:xfrm>
            <a:off x="2267546" y="2083761"/>
            <a:ext cx="432246" cy="2162175"/>
          </a:xfrm>
          <a:prstGeom prst="leftBrace">
            <a:avLst>
              <a:gd name="adj1" fmla="val 49669"/>
              <a:gd name="adj2" fmla="val 50000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3" name="TextBox 22"/>
          <p:cNvSpPr txBox="1"/>
          <p:nvPr/>
        </p:nvSpPr>
        <p:spPr>
          <a:xfrm>
            <a:off x="2843808" y="2060266"/>
            <a:ext cx="2376264" cy="60939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鹏的外形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843808" y="2884858"/>
            <a:ext cx="2376264" cy="60939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鹏的活动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843808" y="3709451"/>
            <a:ext cx="5040560" cy="60939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鹏飞上高空之后眼中的景象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1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91074" y="1007843"/>
            <a:ext cx="7969358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800" b="1" dirty="0" smtClean="0">
                <a:latin typeface="宋体" panose="02010600030101010101" pitchFamily="2" charset="-122"/>
                <a:sym typeface="+mn-ea"/>
              </a:rPr>
              <a:t>庄子</a:t>
            </a:r>
            <a:r>
              <a:rPr lang="zh-CN" altLang="en-US" sz="2800" b="1" dirty="0">
                <a:latin typeface="宋体" panose="02010600030101010101" pitchFamily="2" charset="-122"/>
                <a:sym typeface="+mn-ea"/>
              </a:rPr>
              <a:t>笔下</a:t>
            </a:r>
            <a:r>
              <a:rPr lang="zh-CN" altLang="en-US" sz="2800" b="1" dirty="0" smtClean="0">
                <a:latin typeface="宋体" panose="02010600030101010101" pitchFamily="2" charset="-122"/>
                <a:sym typeface="+mn-ea"/>
              </a:rPr>
              <a:t>的“鹏”是一个什么样的形象？</a:t>
            </a:r>
            <a:endParaRPr lang="zh-CN" altLang="en-US" sz="2800" b="1" dirty="0"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8" name="TextBox 3"/>
          <p:cNvSpPr txBox="1"/>
          <p:nvPr/>
        </p:nvSpPr>
        <p:spPr>
          <a:xfrm>
            <a:off x="6202377" y="1653648"/>
            <a:ext cx="1898015" cy="52322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硕大无比</a:t>
            </a:r>
          </a:p>
        </p:txBody>
      </p:sp>
      <p:sp>
        <p:nvSpPr>
          <p:cNvPr id="9" name="TextBox 4"/>
          <p:cNvSpPr txBox="1"/>
          <p:nvPr/>
        </p:nvSpPr>
        <p:spPr>
          <a:xfrm>
            <a:off x="6202377" y="2370577"/>
            <a:ext cx="1898015" cy="52322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力大无穷</a:t>
            </a:r>
          </a:p>
        </p:txBody>
      </p:sp>
      <p:sp>
        <p:nvSpPr>
          <p:cNvPr id="10" name="TextBox 5"/>
          <p:cNvSpPr txBox="1"/>
          <p:nvPr/>
        </p:nvSpPr>
        <p:spPr>
          <a:xfrm>
            <a:off x="6202377" y="2947388"/>
            <a:ext cx="1898015" cy="52322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志存高远</a:t>
            </a:r>
          </a:p>
        </p:txBody>
      </p:sp>
      <p:sp>
        <p:nvSpPr>
          <p:cNvPr id="11" name="TextBox 6"/>
          <p:cNvSpPr txBox="1"/>
          <p:nvPr/>
        </p:nvSpPr>
        <p:spPr>
          <a:xfrm>
            <a:off x="6202377" y="3537165"/>
            <a:ext cx="1898015" cy="52322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善借长风</a:t>
            </a:r>
          </a:p>
        </p:txBody>
      </p:sp>
      <p:grpSp>
        <p:nvGrpSpPr>
          <p:cNvPr id="12" name="组合 15"/>
          <p:cNvGrpSpPr/>
          <p:nvPr/>
        </p:nvGrpSpPr>
        <p:grpSpPr bwMode="auto">
          <a:xfrm>
            <a:off x="44450" y="613171"/>
            <a:ext cx="2007235" cy="523398"/>
            <a:chOff x="70" y="-63"/>
            <a:chExt cx="3161" cy="1101"/>
          </a:xfrm>
        </p:grpSpPr>
        <p:sp>
          <p:nvSpPr>
            <p:cNvPr id="13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11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精读细研</a:t>
              </a:r>
            </a:p>
          </p:txBody>
        </p:sp>
        <p:cxnSp>
          <p:nvCxnSpPr>
            <p:cNvPr id="14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菱形 14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3" name="矩形 2"/>
          <p:cNvSpPr/>
          <p:nvPr/>
        </p:nvSpPr>
        <p:spPr>
          <a:xfrm>
            <a:off x="539552" y="1491631"/>
            <a:ext cx="4608513" cy="95410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鹏之背，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不知其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几千里也；怒而飞，其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翼若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垂天之云。</a:t>
            </a:r>
          </a:p>
        </p:txBody>
      </p:sp>
      <p:sp>
        <p:nvSpPr>
          <p:cNvPr id="5" name="矩形 4"/>
          <p:cNvSpPr/>
          <p:nvPr/>
        </p:nvSpPr>
        <p:spPr>
          <a:xfrm>
            <a:off x="539552" y="2370109"/>
            <a:ext cx="4208681" cy="5232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水击三千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里</a:t>
            </a:r>
            <a:endParaRPr lang="zh-CN" altLang="en-US" sz="2800" dirty="0"/>
          </a:p>
        </p:txBody>
      </p:sp>
      <p:sp>
        <p:nvSpPr>
          <p:cNvPr id="6" name="矩形 5"/>
          <p:cNvSpPr/>
          <p:nvPr/>
        </p:nvSpPr>
        <p:spPr>
          <a:xfrm>
            <a:off x="539551" y="2946919"/>
            <a:ext cx="3528392" cy="5232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抟扶摇而上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者九万里</a:t>
            </a:r>
            <a:endParaRPr lang="zh-CN" altLang="en-US" sz="2800" dirty="0"/>
          </a:p>
        </p:txBody>
      </p:sp>
      <p:sp>
        <p:nvSpPr>
          <p:cNvPr id="7" name="矩形 6"/>
          <p:cNvSpPr/>
          <p:nvPr/>
        </p:nvSpPr>
        <p:spPr>
          <a:xfrm>
            <a:off x="539552" y="3536695"/>
            <a:ext cx="2709396" cy="5232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lvl="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去以六月息者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也</a:t>
            </a:r>
            <a:endParaRPr lang="zh-CN" altLang="en-US" sz="2800" dirty="0"/>
          </a:p>
        </p:txBody>
      </p:sp>
      <p:sp>
        <p:nvSpPr>
          <p:cNvPr id="18" name="右箭头 17"/>
          <p:cNvSpPr/>
          <p:nvPr/>
        </p:nvSpPr>
        <p:spPr>
          <a:xfrm>
            <a:off x="5233789" y="1741408"/>
            <a:ext cx="792088" cy="290282"/>
          </a:xfrm>
          <a:prstGeom prst="rightArrow">
            <a:avLst/>
          </a:prstGeom>
          <a:grpFill/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右箭头 18"/>
          <p:cNvSpPr/>
          <p:nvPr/>
        </p:nvSpPr>
        <p:spPr>
          <a:xfrm>
            <a:off x="5233789" y="2421175"/>
            <a:ext cx="792088" cy="290282"/>
          </a:xfrm>
          <a:prstGeom prst="rightArrow">
            <a:avLst/>
          </a:prstGeom>
          <a:grpFill/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右箭头 19"/>
          <p:cNvSpPr/>
          <p:nvPr/>
        </p:nvSpPr>
        <p:spPr>
          <a:xfrm>
            <a:off x="5233789" y="2997986"/>
            <a:ext cx="792088" cy="290282"/>
          </a:xfrm>
          <a:prstGeom prst="rightArrow">
            <a:avLst/>
          </a:prstGeom>
          <a:grpFill/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右箭头 20"/>
          <p:cNvSpPr/>
          <p:nvPr/>
        </p:nvSpPr>
        <p:spPr>
          <a:xfrm>
            <a:off x="5233789" y="3587763"/>
            <a:ext cx="792088" cy="290282"/>
          </a:xfrm>
          <a:prstGeom prst="rightArrow">
            <a:avLst/>
          </a:prstGeom>
          <a:grpFill/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3" grpId="0" bldLvl="0" animBg="1"/>
      <p:bldP spid="5" grpId="0" bldLvl="0" animBg="1"/>
      <p:bldP spid="6" grpId="0" bldLvl="0" animBg="1"/>
      <p:bldP spid="7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79309" y="1007843"/>
            <a:ext cx="8185382" cy="121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800" b="1" dirty="0" smtClean="0">
                <a:latin typeface="宋体" panose="02010600030101010101" pitchFamily="2" charset="-122"/>
                <a:sym typeface="+mn-ea"/>
              </a:rPr>
              <a:t>    “野马”“尘埃”借助什么运动？庄子为什么要写它们的运动？</a:t>
            </a:r>
            <a:endParaRPr lang="zh-CN" altLang="en-US" sz="2800" b="1" dirty="0">
              <a:latin typeface="宋体" panose="02010600030101010101" pitchFamily="2" charset="-122"/>
              <a:sym typeface="+mn-ea"/>
            </a:endParaRPr>
          </a:p>
        </p:txBody>
      </p:sp>
      <p:grpSp>
        <p:nvGrpSpPr>
          <p:cNvPr id="3" name="组合 15"/>
          <p:cNvGrpSpPr/>
          <p:nvPr/>
        </p:nvGrpSpPr>
        <p:grpSpPr bwMode="auto">
          <a:xfrm>
            <a:off x="44450" y="613171"/>
            <a:ext cx="2007235" cy="523398"/>
            <a:chOff x="70" y="-63"/>
            <a:chExt cx="3161" cy="1101"/>
          </a:xfrm>
        </p:grpSpPr>
        <p:sp>
          <p:nvSpPr>
            <p:cNvPr id="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11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精读细研</a:t>
              </a:r>
            </a:p>
          </p:txBody>
        </p:sp>
        <p:cxnSp>
          <p:nvCxnSpPr>
            <p:cNvPr id="5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菱形 5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7" name="文本框 1"/>
          <p:cNvSpPr txBox="1"/>
          <p:nvPr/>
        </p:nvSpPr>
        <p:spPr>
          <a:xfrm>
            <a:off x="514383" y="2715766"/>
            <a:ext cx="8185382" cy="1944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“野马”“尘埃”借助气息运动。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这是在解释大鹏为什么要借助大风的力量飞往九万里的高空，并飞向南海。细微如“野马”“尘埃”尚且需要生物的气息吹动，又何况背部有几千里之大的鹏鸟呢？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10" name="文本框 21509"/>
          <p:cNvSpPr txBox="1"/>
          <p:nvPr/>
        </p:nvSpPr>
        <p:spPr>
          <a:xfrm>
            <a:off x="467544" y="1005576"/>
            <a:ext cx="8125152" cy="12126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</a:pPr>
            <a:r>
              <a:rPr lang="zh-CN" altLang="en-US" sz="2800" b="1" dirty="0" smtClean="0">
                <a:latin typeface="宋体" panose="02010600030101010101" pitchFamily="2" charset="-122"/>
              </a:rPr>
              <a:t>    赏析句子：</a:t>
            </a:r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</a:rPr>
              <a:t>鹏之徙于南冥</a:t>
            </a:r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也，水击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</a:rPr>
              <a:t>三千</a:t>
            </a:r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里，抟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</a:rPr>
              <a:t>扶摇而上者九万</a:t>
            </a:r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里。”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21511" name="文本框 21510"/>
          <p:cNvSpPr txBox="1"/>
          <p:nvPr/>
        </p:nvSpPr>
        <p:spPr>
          <a:xfrm>
            <a:off x="467544" y="2185225"/>
            <a:ext cx="8050084" cy="19447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</a:pPr>
            <a:r>
              <a:rPr lang="zh-CN" altLang="en-US" sz="24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此句运用丰富的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想象、奇特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夸张，描写了鹏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振翅拍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水，盘旋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飞向九万里高空的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形象，这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一形象能激发人的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豪情壮志，具有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强烈的艺术感染力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en-US" altLang="zh-CN" sz="24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30000"/>
              </a:lnSpc>
              <a:spcBef>
                <a:spcPts val="0"/>
              </a:spcBef>
            </a:pP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“击”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“抟”等字生动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传神，让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人产生丰富的想象和联想。</a:t>
            </a:r>
          </a:p>
        </p:txBody>
      </p:sp>
      <p:grpSp>
        <p:nvGrpSpPr>
          <p:cNvPr id="10" name="组合 7"/>
          <p:cNvGrpSpPr/>
          <p:nvPr/>
        </p:nvGrpSpPr>
        <p:grpSpPr bwMode="auto">
          <a:xfrm>
            <a:off x="28575" y="640557"/>
            <a:ext cx="2007235" cy="523242"/>
            <a:chOff x="70" y="-63"/>
            <a:chExt cx="3161" cy="1098"/>
          </a:xfrm>
        </p:grpSpPr>
        <p:sp>
          <p:nvSpPr>
            <p:cNvPr id="11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10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合作探究</a:t>
              </a:r>
            </a:p>
          </p:txBody>
        </p:sp>
        <p:cxnSp>
          <p:nvCxnSpPr>
            <p:cNvPr id="14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菱形 14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文本占位符 20482"/>
          <p:cNvSpPr>
            <a:spLocks noGrp="1"/>
          </p:cNvSpPr>
          <p:nvPr/>
        </p:nvSpPr>
        <p:spPr>
          <a:xfrm>
            <a:off x="412115" y="1092730"/>
            <a:ext cx="7386146" cy="343853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学完这篇文章，你从鲲鹏身上得到哪些启示？</a:t>
            </a:r>
            <a:endParaRPr lang="zh-CN" altLang="x-none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484" name="文本框 20483"/>
          <p:cNvSpPr txBox="1"/>
          <p:nvPr/>
        </p:nvSpPr>
        <p:spPr>
          <a:xfrm>
            <a:off x="412116" y="1735263"/>
            <a:ext cx="8048317" cy="18062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示例一：我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敬佩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鲲鹏，因为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鲲鹏入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深海，翔九天，胸怀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远大的理想和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抱负，搏击长空，纵横大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Arial" panose="020B0604020202020204" pitchFamily="34" charset="0"/>
            </a:endParaRPr>
          </a:p>
          <a:p>
            <a:pPr eaLnBrk="0" hangingPunct="0">
              <a:lnSpc>
                <a:spcPct val="12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海，就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像范仲淹、诸葛亮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、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孙中山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等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历史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人物，他们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以天下苍生为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己任，推动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历史向前发展。     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12116" y="3723878"/>
            <a:ext cx="8270875" cy="919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    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示例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二：我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喜欢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知足常乐，淡泊名利，就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像普通的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劳动者，他们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爱岗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敬业，在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平凡的岗位上做出不平凡的贡献。</a:t>
            </a:r>
          </a:p>
        </p:txBody>
      </p:sp>
      <p:grpSp>
        <p:nvGrpSpPr>
          <p:cNvPr id="9" name="组合 7"/>
          <p:cNvGrpSpPr/>
          <p:nvPr/>
        </p:nvGrpSpPr>
        <p:grpSpPr bwMode="auto">
          <a:xfrm>
            <a:off x="28575" y="640557"/>
            <a:ext cx="2007235" cy="523242"/>
            <a:chOff x="70" y="-63"/>
            <a:chExt cx="3161" cy="1098"/>
          </a:xfrm>
        </p:grpSpPr>
        <p:sp>
          <p:nvSpPr>
            <p:cNvPr id="1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10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合作探究</a:t>
              </a:r>
            </a:p>
          </p:txBody>
        </p:sp>
        <p:cxnSp>
          <p:nvCxnSpPr>
            <p:cNvPr id="11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菱形 13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1"/>
          <p:cNvSpPr/>
          <p:nvPr/>
        </p:nvSpPr>
        <p:spPr>
          <a:xfrm>
            <a:off x="357189" y="1553562"/>
            <a:ext cx="8429625" cy="345325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spcBef>
                <a:spcPts val="0"/>
              </a:spcBef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1.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了解庄子的作品及思想主张；积累常用文言词语，整体把握课文大意。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（重点）</a:t>
            </a:r>
          </a:p>
          <a:p>
            <a:pPr eaLnBrk="1" hangingPunct="1">
              <a:lnSpc>
                <a:spcPct val="130000"/>
              </a:lnSpc>
              <a:spcBef>
                <a:spcPts val="0"/>
              </a:spcBef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2.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欣赏庄子雄奇瑰丽的想象和机智巧妙的辩论，理解课文中两则寓言阐述的道理。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（难点）</a:t>
            </a:r>
          </a:p>
          <a:p>
            <a:pPr eaLnBrk="1" hangingPunct="1">
              <a:lnSpc>
                <a:spcPct val="130000"/>
              </a:lnSpc>
              <a:spcBef>
                <a:spcPts val="0"/>
              </a:spcBef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3.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学习古人淡泊名利的思想，做一个志趣高雅的人。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（素养）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grpSp>
        <p:nvGrpSpPr>
          <p:cNvPr id="10" name="组合 5"/>
          <p:cNvGrpSpPr/>
          <p:nvPr/>
        </p:nvGrpSpPr>
        <p:grpSpPr bwMode="auto">
          <a:xfrm>
            <a:off x="179388" y="735806"/>
            <a:ext cx="1630362" cy="400110"/>
            <a:chOff x="160049" y="525491"/>
            <a:chExt cx="1629583" cy="533641"/>
          </a:xfrm>
        </p:grpSpPr>
        <p:pic>
          <p:nvPicPr>
            <p:cNvPr id="14" name="图片 9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0049" y="536607"/>
              <a:ext cx="1629583" cy="377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文本框 11"/>
            <p:cNvSpPr txBox="1">
              <a:spLocks noChangeArrowheads="1"/>
            </p:cNvSpPr>
            <p:nvPr/>
          </p:nvSpPr>
          <p:spPr bwMode="auto">
            <a:xfrm>
              <a:off x="172162" y="525491"/>
              <a:ext cx="1231486" cy="5336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0" hangingPunct="0"/>
              <a:r>
                <a:rPr lang="zh-CN" altLang="en-US" sz="20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第一课时</a:t>
              </a:r>
            </a:p>
          </p:txBody>
        </p:sp>
      </p:grpSp>
      <p:grpSp>
        <p:nvGrpSpPr>
          <p:cNvPr id="16" name="组合 11"/>
          <p:cNvGrpSpPr/>
          <p:nvPr/>
        </p:nvGrpSpPr>
        <p:grpSpPr bwMode="auto">
          <a:xfrm>
            <a:off x="-4763" y="1059656"/>
            <a:ext cx="2006601" cy="523081"/>
            <a:chOff x="70" y="-63"/>
            <a:chExt cx="3161" cy="1097"/>
          </a:xfrm>
        </p:grpSpPr>
        <p:sp>
          <p:nvSpPr>
            <p:cNvPr id="17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10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学习目标</a:t>
              </a:r>
            </a:p>
          </p:txBody>
        </p:sp>
        <p:cxnSp>
          <p:nvCxnSpPr>
            <p:cNvPr id="18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菱形 18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  <p:bldLst>
      <p:bldP spid="8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39" name="组合 68"/>
          <p:cNvGrpSpPr/>
          <p:nvPr/>
        </p:nvGrpSpPr>
        <p:grpSpPr>
          <a:xfrm>
            <a:off x="524511" y="1066800"/>
            <a:ext cx="1497013" cy="643766"/>
            <a:chOff x="737235" y="598488"/>
            <a:chExt cx="1497013" cy="858353"/>
          </a:xfrm>
        </p:grpSpPr>
        <p:sp>
          <p:nvSpPr>
            <p:cNvPr id="57" name="圆角矩形 56"/>
            <p:cNvSpPr/>
            <p:nvPr/>
          </p:nvSpPr>
          <p:spPr>
            <a:xfrm rot="20326116">
              <a:off x="1746250" y="719138"/>
              <a:ext cx="442913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58" name="圆角矩形 57"/>
            <p:cNvSpPr/>
            <p:nvPr/>
          </p:nvSpPr>
          <p:spPr>
            <a:xfrm rot="319204">
              <a:off x="1258888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59" name="圆角矩形 58"/>
            <p:cNvSpPr/>
            <p:nvPr/>
          </p:nvSpPr>
          <p:spPr>
            <a:xfrm rot="21148334">
              <a:off x="787400" y="730251"/>
              <a:ext cx="441325" cy="420686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3357" name="矩形 1"/>
            <p:cNvSpPr/>
            <p:nvPr/>
          </p:nvSpPr>
          <p:spPr>
            <a:xfrm>
              <a:off x="737235" y="598488"/>
              <a:ext cx="1497013" cy="85835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marL="0" marR="0" lvl="0" indent="0" algn="dist" defTabSz="914400" rtl="0" eaLnBrk="0" fontAlgn="base" latinLnBrk="0" hangingPunct="0">
                <a:lnSpc>
                  <a:spcPts val="43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800" b="1" smtClean="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通假字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795337" y="2287254"/>
            <a:ext cx="1688432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方正书宋_GBK" charset="0"/>
              </a:rPr>
              <a:t>北</a:t>
            </a:r>
            <a:r>
              <a:rPr 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方正书宋_GBK" charset="0"/>
              </a:rPr>
              <a:t>冥</a:t>
            </a:r>
            <a:r>
              <a:rPr 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方正书宋_GBK" charset="0"/>
              </a:rPr>
              <a:t>有</a:t>
            </a:r>
            <a:r>
              <a:rPr 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方正书宋_GBK" charset="0"/>
              </a:rPr>
              <a:t>鱼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63746" y="2287347"/>
            <a:ext cx="286038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方正书宋_GBK" charset="0"/>
              </a:rPr>
              <a:t>同“溟”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方正书宋_GBK" charset="0"/>
              </a:rPr>
              <a:t>，</a:t>
            </a:r>
            <a:r>
              <a:rPr lang="zh-CN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方正书宋_GBK" charset="0"/>
              </a:rPr>
              <a:t>海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方正书宋_GBK" charset="0"/>
              </a:rPr>
              <a:t>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7"/>
          <p:cNvGrpSpPr/>
          <p:nvPr/>
        </p:nvGrpSpPr>
        <p:grpSpPr bwMode="auto">
          <a:xfrm>
            <a:off x="28575" y="640557"/>
            <a:ext cx="2007235" cy="523242"/>
            <a:chOff x="70" y="-63"/>
            <a:chExt cx="3161" cy="1098"/>
          </a:xfrm>
        </p:grpSpPr>
        <p:sp>
          <p:nvSpPr>
            <p:cNvPr id="1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10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合作探究</a:t>
              </a:r>
            </a:p>
          </p:txBody>
        </p:sp>
        <p:cxnSp>
          <p:nvCxnSpPr>
            <p:cNvPr id="15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菱形 15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Text Box 2"/>
          <p:cNvSpPr txBox="1"/>
          <p:nvPr/>
        </p:nvSpPr>
        <p:spPr>
          <a:xfrm>
            <a:off x="553721" y="1555894"/>
            <a:ext cx="3268263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海运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则将徙于南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冥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726691" y="1843087"/>
            <a:ext cx="4206601" cy="535531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今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义：用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船舶在海洋上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运输。</a:t>
            </a:r>
            <a:endParaRPr lang="zh-CN" altLang="en-US" sz="24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174991" y="2197514"/>
            <a:ext cx="3051175" cy="535531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古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义：这。         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26691" y="1532559"/>
            <a:ext cx="2659702" cy="5355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古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义：海水运动。</a:t>
            </a:r>
            <a:endParaRPr lang="en-US" altLang="zh-CN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174990" y="2531097"/>
            <a:ext cx="2659702" cy="5355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今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义：判断动词。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53721" y="2822064"/>
            <a:ext cx="823212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野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马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也，尘埃也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389301" y="275967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古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义：山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中的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雾气，奔腾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野马。</a:t>
            </a:r>
            <a:endParaRPr lang="en-US" altLang="zh-CN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389301" y="3086282"/>
            <a:ext cx="358784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今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义：一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种动物的名称。</a:t>
            </a:r>
            <a:endParaRPr lang="zh-CN" altLang="en-US" sz="24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53721" y="3665026"/>
            <a:ext cx="7737475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怒</a:t>
            </a:r>
            <a:r>
              <a:rPr 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而</a:t>
            </a:r>
            <a:r>
              <a:rPr 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飞</a:t>
            </a:r>
            <a:endParaRPr lang="en-US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090420" y="3666697"/>
            <a:ext cx="51347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古</a:t>
            </a:r>
            <a:r>
              <a:rPr 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义</a:t>
            </a:r>
            <a:r>
              <a:rPr 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：</a:t>
            </a:r>
            <a:r>
              <a:rPr 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振奋</a:t>
            </a:r>
            <a:r>
              <a:rPr 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文</a:t>
            </a:r>
            <a:r>
              <a:rPr 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中指用力鼓动</a:t>
            </a:r>
            <a:r>
              <a:rPr 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翅膀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lang="en-US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090420" y="3945304"/>
            <a:ext cx="20409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今</a:t>
            </a:r>
            <a:r>
              <a:rPr 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义</a:t>
            </a:r>
            <a:r>
              <a:rPr 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：</a:t>
            </a:r>
            <a:r>
              <a:rPr 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愤怒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grpSp>
        <p:nvGrpSpPr>
          <p:cNvPr id="23" name="组合 7"/>
          <p:cNvGrpSpPr/>
          <p:nvPr/>
        </p:nvGrpSpPr>
        <p:grpSpPr bwMode="auto">
          <a:xfrm>
            <a:off x="28575" y="640557"/>
            <a:ext cx="2007235" cy="523242"/>
            <a:chOff x="70" y="-63"/>
            <a:chExt cx="3161" cy="1098"/>
          </a:xfrm>
        </p:grpSpPr>
        <p:sp>
          <p:nvSpPr>
            <p:cNvPr id="2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10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合作探究</a:t>
              </a:r>
            </a:p>
          </p:txBody>
        </p:sp>
        <p:cxnSp>
          <p:nvCxnSpPr>
            <p:cNvPr id="25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菱形 25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grpSp>
        <p:nvGrpSpPr>
          <p:cNvPr id="27" name="组合 8"/>
          <p:cNvGrpSpPr/>
          <p:nvPr/>
        </p:nvGrpSpPr>
        <p:grpSpPr bwMode="auto">
          <a:xfrm>
            <a:off x="534989" y="1067991"/>
            <a:ext cx="1743075" cy="643766"/>
            <a:chOff x="3333750" y="598488"/>
            <a:chExt cx="1743075" cy="860408"/>
          </a:xfrm>
        </p:grpSpPr>
        <p:sp>
          <p:nvSpPr>
            <p:cNvPr id="28" name="圆角矩形 27"/>
            <p:cNvSpPr/>
            <p:nvPr/>
          </p:nvSpPr>
          <p:spPr>
            <a:xfrm rot="555800">
              <a:off x="4602162" y="716244"/>
              <a:ext cx="442913" cy="418511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29" name="圆角矩形 28"/>
            <p:cNvSpPr/>
            <p:nvPr/>
          </p:nvSpPr>
          <p:spPr>
            <a:xfrm rot="20470821">
              <a:off x="4197350" y="722609"/>
              <a:ext cx="442912" cy="420103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30" name="圆角矩形 29"/>
            <p:cNvSpPr/>
            <p:nvPr/>
          </p:nvSpPr>
          <p:spPr>
            <a:xfrm rot="319204">
              <a:off x="3778250" y="722609"/>
              <a:ext cx="441325" cy="420103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31" name="圆角矩形 30"/>
            <p:cNvSpPr/>
            <p:nvPr/>
          </p:nvSpPr>
          <p:spPr>
            <a:xfrm rot="21148334">
              <a:off x="3368675" y="730565"/>
              <a:ext cx="441325" cy="420103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32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86040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dist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古今异义</a:t>
              </a:r>
            </a:p>
          </p:txBody>
        </p:sp>
      </p:grpSp>
      <p:sp>
        <p:nvSpPr>
          <p:cNvPr id="15" name="矩形 14"/>
          <p:cNvSpPr/>
          <p:nvPr/>
        </p:nvSpPr>
        <p:spPr>
          <a:xfrm>
            <a:off x="553721" y="2231618"/>
            <a:ext cx="819884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鸟也，海运则将徙于南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冥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8" grpId="0"/>
      <p:bldP spid="9" grpId="0"/>
      <p:bldP spid="11" grpId="0"/>
      <p:bldP spid="12" grpId="0"/>
      <p:bldP spid="13" grpId="0"/>
      <p:bldP spid="1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8" name="AutoShape 8"/>
          <p:cNvSpPr/>
          <p:nvPr/>
        </p:nvSpPr>
        <p:spPr>
          <a:xfrm>
            <a:off x="446601" y="3427549"/>
            <a:ext cx="922655" cy="591503"/>
          </a:xfrm>
          <a:custGeom>
            <a:avLst/>
            <a:gdLst>
              <a:gd name="txL" fmla="*/ 0 w 21600"/>
              <a:gd name="txT" fmla="*/ 0 h 21600"/>
              <a:gd name="txR" fmla="*/ 21600 w 21600"/>
              <a:gd name="txB" fmla="*/ 21600 h 21600"/>
            </a:gdLst>
            <a:ahLst/>
            <a:cxnLst>
              <a:cxn ang="17694720">
                <a:pos x="0" y="0"/>
              </a:cxn>
              <a:cxn ang="11796480">
                <a:pos x="0" y="0"/>
              </a:cxn>
              <a:cxn ang="5898240">
                <a:pos x="0" y="0"/>
              </a:cxn>
              <a:cxn ang="0">
                <a:pos x="0" y="0"/>
              </a:cxn>
            </a:cxnLst>
            <a:rect l="txL" t="txT" r="txR" b="txB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noFill/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为</a:t>
            </a:r>
          </a:p>
        </p:txBody>
      </p:sp>
      <p:sp>
        <p:nvSpPr>
          <p:cNvPr id="19469" name="AutoShape 9"/>
          <p:cNvSpPr/>
          <p:nvPr/>
        </p:nvSpPr>
        <p:spPr>
          <a:xfrm>
            <a:off x="1244160" y="3254670"/>
            <a:ext cx="266065" cy="937260"/>
          </a:xfrm>
          <a:prstGeom prst="leftBrace">
            <a:avLst>
              <a:gd name="adj1" fmla="val 49498"/>
              <a:gd name="adj2" fmla="val 50000"/>
            </a:avLst>
          </a:prstGeom>
          <a:noFill/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 Box 10"/>
          <p:cNvSpPr txBox="1"/>
          <p:nvPr/>
        </p:nvSpPr>
        <p:spPr>
          <a:xfrm>
            <a:off x="1481651" y="3145947"/>
            <a:ext cx="1751965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其名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为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鲲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化而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为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232663" y="3159420"/>
            <a:ext cx="1627369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（叫作）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232663" y="3752645"/>
            <a:ext cx="1627369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（成为）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22" name="组合 7"/>
          <p:cNvGrpSpPr/>
          <p:nvPr/>
        </p:nvGrpSpPr>
        <p:grpSpPr bwMode="auto">
          <a:xfrm>
            <a:off x="28575" y="640557"/>
            <a:ext cx="2007235" cy="523242"/>
            <a:chOff x="70" y="-63"/>
            <a:chExt cx="3161" cy="1098"/>
          </a:xfrm>
        </p:grpSpPr>
        <p:sp>
          <p:nvSpPr>
            <p:cNvPr id="23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10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合作探究</a:t>
              </a:r>
            </a:p>
          </p:txBody>
        </p:sp>
        <p:cxnSp>
          <p:nvCxnSpPr>
            <p:cNvPr id="28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菱形 30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grpSp>
        <p:nvGrpSpPr>
          <p:cNvPr id="29" name="组合 3"/>
          <p:cNvGrpSpPr/>
          <p:nvPr/>
        </p:nvGrpSpPr>
        <p:grpSpPr bwMode="auto">
          <a:xfrm>
            <a:off x="539751" y="1053704"/>
            <a:ext cx="1743075" cy="643766"/>
            <a:chOff x="3333750" y="598488"/>
            <a:chExt cx="1743075" cy="860408"/>
          </a:xfrm>
        </p:grpSpPr>
        <p:sp>
          <p:nvSpPr>
            <p:cNvPr id="30" name="圆角矩形 29"/>
            <p:cNvSpPr/>
            <p:nvPr/>
          </p:nvSpPr>
          <p:spPr>
            <a:xfrm rot="555800">
              <a:off x="4602163" y="716244"/>
              <a:ext cx="442912" cy="418511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32" name="圆角矩形 31"/>
            <p:cNvSpPr/>
            <p:nvPr/>
          </p:nvSpPr>
          <p:spPr>
            <a:xfrm rot="20470821">
              <a:off x="4197350" y="722609"/>
              <a:ext cx="442913" cy="420103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34" name="圆角矩形 33"/>
            <p:cNvSpPr/>
            <p:nvPr/>
          </p:nvSpPr>
          <p:spPr>
            <a:xfrm rot="319204">
              <a:off x="3778250" y="722609"/>
              <a:ext cx="441325" cy="420103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35" name="圆角矩形 34"/>
            <p:cNvSpPr/>
            <p:nvPr/>
          </p:nvSpPr>
          <p:spPr>
            <a:xfrm rot="21148334">
              <a:off x="3368675" y="730565"/>
              <a:ext cx="441325" cy="420103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36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86040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dist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一词多义</a:t>
              </a:r>
            </a:p>
          </p:txBody>
        </p:sp>
      </p:grpSp>
      <p:sp>
        <p:nvSpPr>
          <p:cNvPr id="37" name="AutoShape 8"/>
          <p:cNvSpPr/>
          <p:nvPr/>
        </p:nvSpPr>
        <p:spPr>
          <a:xfrm>
            <a:off x="429846" y="1980247"/>
            <a:ext cx="922655" cy="591503"/>
          </a:xfrm>
          <a:custGeom>
            <a:avLst/>
            <a:gdLst>
              <a:gd name="txL" fmla="*/ 0 w 21600"/>
              <a:gd name="txT" fmla="*/ 0 h 21600"/>
              <a:gd name="txR" fmla="*/ 21600 w 21600"/>
              <a:gd name="txB" fmla="*/ 21600 h 21600"/>
            </a:gdLst>
            <a:ahLst/>
            <a:cxnLst>
              <a:cxn ang="17694720">
                <a:pos x="0" y="0"/>
              </a:cxn>
              <a:cxn ang="11796480">
                <a:pos x="0" y="0"/>
              </a:cxn>
              <a:cxn ang="5898240">
                <a:pos x="0" y="0"/>
              </a:cxn>
              <a:cxn ang="0">
                <a:pos x="0" y="0"/>
              </a:cxn>
            </a:cxnLst>
            <a:rect l="txL" t="txT" r="txR" b="txB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noFill/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Arial" panose="020B0604020202020204" pitchFamily="34" charset="0"/>
                <a:ea typeface="楷体" panose="02010609060101010101" pitchFamily="49" charset="-122"/>
              </a:rPr>
              <a:t>其</a:t>
            </a:r>
          </a:p>
        </p:txBody>
      </p:sp>
      <p:sp>
        <p:nvSpPr>
          <p:cNvPr id="38" name="AutoShape 9"/>
          <p:cNvSpPr/>
          <p:nvPr/>
        </p:nvSpPr>
        <p:spPr>
          <a:xfrm>
            <a:off x="1227406" y="1728493"/>
            <a:ext cx="266065" cy="1092041"/>
          </a:xfrm>
          <a:prstGeom prst="leftBrace">
            <a:avLst>
              <a:gd name="adj1" fmla="val 49498"/>
              <a:gd name="adj2" fmla="val 50000"/>
            </a:avLst>
          </a:prstGeom>
          <a:noFill/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2800" dirty="0">
              <a:latin typeface="Arial" panose="020B0604020202020204" pitchFamily="34" charset="0"/>
            </a:endParaRPr>
          </a:p>
        </p:txBody>
      </p:sp>
      <p:sp>
        <p:nvSpPr>
          <p:cNvPr id="39" name="Text Box 10"/>
          <p:cNvSpPr txBox="1"/>
          <p:nvPr/>
        </p:nvSpPr>
        <p:spPr>
          <a:xfrm>
            <a:off x="1464895" y="1505371"/>
            <a:ext cx="5392738" cy="2031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其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名为鲲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不知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其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几千里也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其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正色邪？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其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远而无所至极邪</a:t>
            </a:r>
          </a:p>
        </p:txBody>
      </p:sp>
      <p:sp>
        <p:nvSpPr>
          <p:cNvPr id="40" name="Text Box 14"/>
          <p:cNvSpPr txBox="1"/>
          <p:nvPr/>
        </p:nvSpPr>
        <p:spPr>
          <a:xfrm>
            <a:off x="4071889" y="1585269"/>
            <a:ext cx="3443287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（代词，它的）</a:t>
            </a:r>
          </a:p>
        </p:txBody>
      </p:sp>
      <p:sp>
        <p:nvSpPr>
          <p:cNvPr id="41" name="Text Box 14"/>
          <p:cNvSpPr txBox="1"/>
          <p:nvPr/>
        </p:nvSpPr>
        <p:spPr>
          <a:xfrm>
            <a:off x="4087764" y="2071323"/>
            <a:ext cx="3724275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（代词，它）</a:t>
            </a:r>
          </a:p>
        </p:txBody>
      </p:sp>
      <p:sp>
        <p:nvSpPr>
          <p:cNvPr id="42" name="Text Box 14"/>
          <p:cNvSpPr txBox="1"/>
          <p:nvPr/>
        </p:nvSpPr>
        <p:spPr>
          <a:xfrm>
            <a:off x="6372200" y="2193708"/>
            <a:ext cx="2520280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（连词，表选择，是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……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还是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……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）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40" grpId="0" bldLvl="0"/>
      <p:bldP spid="41" grpId="0" bldLvl="0"/>
      <p:bldP spid="42" grpId="0" bldLvl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2"/>
          <p:cNvSpPr txBox="1"/>
          <p:nvPr/>
        </p:nvSpPr>
        <p:spPr>
          <a:xfrm>
            <a:off x="922686" y="1977684"/>
            <a:ext cx="4441402" cy="6740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5000"/>
              </a:lnSpc>
              <a:buFont typeface="Arial" panose="020B0604020202020204" pitchFamily="34" charset="0"/>
              <a:buNone/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齐谐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者，志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怪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者也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15616" y="2724072"/>
            <a:ext cx="5234125" cy="674031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lnSpc>
                <a:spcPct val="135000"/>
              </a:lnSpc>
              <a:buFont typeface="Arial" panose="020B0604020202020204" pitchFamily="34" charset="0"/>
              <a:buNone/>
            </a:pP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形容词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用作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名词，怪异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事物。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7"/>
          <p:cNvGrpSpPr/>
          <p:nvPr/>
        </p:nvGrpSpPr>
        <p:grpSpPr bwMode="auto">
          <a:xfrm>
            <a:off x="28575" y="640557"/>
            <a:ext cx="2007235" cy="523242"/>
            <a:chOff x="70" y="-63"/>
            <a:chExt cx="3161" cy="1098"/>
          </a:xfrm>
        </p:grpSpPr>
        <p:sp>
          <p:nvSpPr>
            <p:cNvPr id="17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10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合作探究</a:t>
              </a:r>
            </a:p>
          </p:txBody>
        </p:sp>
        <p:cxnSp>
          <p:nvCxnSpPr>
            <p:cNvPr id="18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菱形 23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grpSp>
        <p:nvGrpSpPr>
          <p:cNvPr id="23" name="组合 4"/>
          <p:cNvGrpSpPr/>
          <p:nvPr/>
        </p:nvGrpSpPr>
        <p:grpSpPr bwMode="auto">
          <a:xfrm>
            <a:off x="534989" y="1067991"/>
            <a:ext cx="1743075" cy="643766"/>
            <a:chOff x="3333750" y="598488"/>
            <a:chExt cx="1743075" cy="860408"/>
          </a:xfrm>
        </p:grpSpPr>
        <p:sp>
          <p:nvSpPr>
            <p:cNvPr id="25" name="圆角矩形 24"/>
            <p:cNvSpPr/>
            <p:nvPr/>
          </p:nvSpPr>
          <p:spPr>
            <a:xfrm rot="555800">
              <a:off x="4602162" y="716244"/>
              <a:ext cx="442913" cy="418511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26" name="圆角矩形 25"/>
            <p:cNvSpPr/>
            <p:nvPr/>
          </p:nvSpPr>
          <p:spPr>
            <a:xfrm rot="20470821">
              <a:off x="4197350" y="722609"/>
              <a:ext cx="442912" cy="420103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27" name="圆角矩形 26"/>
            <p:cNvSpPr/>
            <p:nvPr/>
          </p:nvSpPr>
          <p:spPr>
            <a:xfrm rot="319204">
              <a:off x="3778250" y="722609"/>
              <a:ext cx="441325" cy="420103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28" name="圆角矩形 27"/>
            <p:cNvSpPr/>
            <p:nvPr/>
          </p:nvSpPr>
          <p:spPr>
            <a:xfrm rot="21148334">
              <a:off x="3368675" y="730565"/>
              <a:ext cx="441325" cy="420103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29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86040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dist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词类活用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3" y="1262104"/>
            <a:ext cx="3312368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2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判断句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2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南冥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者，天池也。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250000"/>
              </a:lnSpc>
              <a:spcBef>
                <a:spcPts val="0"/>
              </a:spcBef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去以六月息者也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07905" y="2435862"/>
            <a:ext cx="48734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en-US" altLang="zh-CN" sz="2800" b="1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……</a:t>
            </a:r>
            <a:r>
              <a:rPr lang="zh-CN" altLang="en-US" sz="2800" b="1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者，</a:t>
            </a:r>
            <a:r>
              <a:rPr lang="en-US" altLang="zh-CN" sz="2800" b="1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……</a:t>
            </a:r>
            <a:r>
              <a:rPr lang="zh-CN" altLang="en-US" sz="2800" b="1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也”表</a:t>
            </a:r>
            <a:r>
              <a:rPr lang="zh-CN" altLang="en-US" sz="2800" b="1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判断。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16" name="组合 7"/>
          <p:cNvGrpSpPr/>
          <p:nvPr/>
        </p:nvGrpSpPr>
        <p:grpSpPr bwMode="auto">
          <a:xfrm>
            <a:off x="28575" y="640557"/>
            <a:ext cx="2007235" cy="523242"/>
            <a:chOff x="70" y="-63"/>
            <a:chExt cx="3161" cy="1098"/>
          </a:xfrm>
        </p:grpSpPr>
        <p:sp>
          <p:nvSpPr>
            <p:cNvPr id="17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10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合作探究</a:t>
              </a:r>
            </a:p>
          </p:txBody>
        </p:sp>
        <p:cxnSp>
          <p:nvCxnSpPr>
            <p:cNvPr id="18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菱形 18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grpSp>
        <p:nvGrpSpPr>
          <p:cNvPr id="20" name="组合 4"/>
          <p:cNvGrpSpPr/>
          <p:nvPr/>
        </p:nvGrpSpPr>
        <p:grpSpPr bwMode="auto">
          <a:xfrm>
            <a:off x="515939" y="1059656"/>
            <a:ext cx="1743075" cy="643766"/>
            <a:chOff x="3333750" y="598488"/>
            <a:chExt cx="1743075" cy="857997"/>
          </a:xfrm>
        </p:grpSpPr>
        <p:sp>
          <p:nvSpPr>
            <p:cNvPr id="21" name="圆角矩形 20"/>
            <p:cNvSpPr/>
            <p:nvPr/>
          </p:nvSpPr>
          <p:spPr>
            <a:xfrm rot="555800">
              <a:off x="4602162" y="715914"/>
              <a:ext cx="442913" cy="418925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22" name="圆角矩形 21"/>
            <p:cNvSpPr/>
            <p:nvPr/>
          </p:nvSpPr>
          <p:spPr>
            <a:xfrm rot="20470821">
              <a:off x="4197350" y="722261"/>
              <a:ext cx="442912" cy="420513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23" name="圆角矩形 22"/>
            <p:cNvSpPr/>
            <p:nvPr/>
          </p:nvSpPr>
          <p:spPr>
            <a:xfrm rot="319204">
              <a:off x="3778250" y="722261"/>
              <a:ext cx="441325" cy="420513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24" name="圆角矩形 23"/>
            <p:cNvSpPr/>
            <p:nvPr/>
          </p:nvSpPr>
          <p:spPr>
            <a:xfrm rot="21148334">
              <a:off x="3368675" y="730196"/>
              <a:ext cx="441325" cy="420512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25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8579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dist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文言句式</a:t>
              </a:r>
            </a:p>
          </p:txBody>
        </p:sp>
      </p:grpSp>
      <p:sp>
        <p:nvSpPr>
          <p:cNvPr id="10" name="矩形 9"/>
          <p:cNvSpPr/>
          <p:nvPr/>
        </p:nvSpPr>
        <p:spPr>
          <a:xfrm>
            <a:off x="3744416" y="3219823"/>
            <a:ext cx="493204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倒装句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状语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后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置，应为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“以六月息者去也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48794" y="1714500"/>
            <a:ext cx="8046412" cy="267765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《北冥有鱼》一文通过对鲲变为</a:t>
            </a:r>
            <a:r>
              <a:rPr 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鹏</a:t>
            </a:r>
            <a:r>
              <a:rPr 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鹏</a:t>
            </a:r>
            <a:r>
              <a:rPr 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展翅高飞去南海的神奇</a:t>
            </a:r>
            <a:r>
              <a:rPr 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想象</a:t>
            </a:r>
            <a:r>
              <a:rPr 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表达</a:t>
            </a:r>
            <a:r>
              <a:rPr 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了一切事物都要凭借一定的外界条件才能活动的观点。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12" name="组合 1"/>
          <p:cNvGrpSpPr/>
          <p:nvPr/>
        </p:nvGrpSpPr>
        <p:grpSpPr bwMode="auto">
          <a:xfrm>
            <a:off x="3700464" y="1091804"/>
            <a:ext cx="1743075" cy="643766"/>
            <a:chOff x="3333750" y="598488"/>
            <a:chExt cx="1743075" cy="858355"/>
          </a:xfrm>
        </p:grpSpPr>
        <p:sp>
          <p:nvSpPr>
            <p:cNvPr id="13" name="圆角矩形 12"/>
            <p:cNvSpPr/>
            <p:nvPr/>
          </p:nvSpPr>
          <p:spPr>
            <a:xfrm rot="555800">
              <a:off x="4602162" y="715963"/>
              <a:ext cx="442913" cy="41910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14" name="圆角矩形 13"/>
            <p:cNvSpPr/>
            <p:nvPr/>
          </p:nvSpPr>
          <p:spPr>
            <a:xfrm rot="20470821">
              <a:off x="4197350" y="722313"/>
              <a:ext cx="442912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17" name="圆角矩形 16"/>
            <p:cNvSpPr/>
            <p:nvPr/>
          </p:nvSpPr>
          <p:spPr>
            <a:xfrm rot="319204">
              <a:off x="3778250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18" name="圆角矩形 17"/>
            <p:cNvSpPr/>
            <p:nvPr/>
          </p:nvSpPr>
          <p:spPr>
            <a:xfrm rot="21148334">
              <a:off x="3368675" y="730250"/>
              <a:ext cx="441325" cy="42068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19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8583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dist" eaLnBrk="0" hangingPunct="0">
                <a:lnSpc>
                  <a:spcPts val="4300"/>
                </a:lnSpc>
              </a:pPr>
              <a:r>
                <a:rPr lang="zh-CN" altLang="en-US" sz="28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概括主题</a:t>
              </a:r>
            </a:p>
          </p:txBody>
        </p:sp>
      </p:grpSp>
      <p:grpSp>
        <p:nvGrpSpPr>
          <p:cNvPr id="24" name="组合 13"/>
          <p:cNvGrpSpPr/>
          <p:nvPr/>
        </p:nvGrpSpPr>
        <p:grpSpPr bwMode="auto">
          <a:xfrm>
            <a:off x="28575" y="627459"/>
            <a:ext cx="2007235" cy="523242"/>
            <a:chOff x="70" y="-63"/>
            <a:chExt cx="3161" cy="1098"/>
          </a:xfrm>
        </p:grpSpPr>
        <p:sp>
          <p:nvSpPr>
            <p:cNvPr id="25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10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  <p:cxnSp>
          <p:nvCxnSpPr>
            <p:cNvPr id="26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菱形 26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1960" y="1502569"/>
            <a:ext cx="8279130" cy="1865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感悟一：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庄子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塑造的鲲鹏之变的奇特形象是对人们习惯思维和想象的超越和拓展。想象对人类的创造性活动有着重要的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意义，无论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是学习、科学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发明，还是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生产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实践，都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离不开想象。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41960" y="3278374"/>
            <a:ext cx="8279130" cy="1865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感悟二：</a:t>
            </a:r>
            <a:r>
              <a:rPr lang="zh-CN" altLang="en-US" sz="2400" b="1" dirty="0" smtClean="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作者</a:t>
            </a:r>
            <a:r>
              <a:rPr lang="zh-CN" altLang="en-US" sz="2400" b="1" dirty="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在文中表明自己的</a:t>
            </a:r>
            <a:r>
              <a:rPr lang="zh-CN" altLang="en-US" sz="2400" b="1" dirty="0" smtClean="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观点：世间</a:t>
            </a:r>
            <a:r>
              <a:rPr lang="zh-CN" altLang="en-US" sz="2400" b="1" dirty="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万物</a:t>
            </a:r>
            <a:r>
              <a:rPr lang="zh-CN" altLang="en-US" sz="2400" b="1" dirty="0" smtClean="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都是有所</a:t>
            </a:r>
            <a:r>
              <a:rPr lang="zh-CN" altLang="en-US" sz="2400" b="1" dirty="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凭依</a:t>
            </a:r>
            <a:r>
              <a:rPr lang="zh-CN" altLang="en-US" sz="2400" b="1" dirty="0" smtClean="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的，是</a:t>
            </a:r>
            <a:r>
              <a:rPr lang="zh-CN" altLang="en-US" sz="2400" b="1" dirty="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不自由</a:t>
            </a:r>
            <a:r>
              <a:rPr lang="zh-CN" altLang="en-US" sz="2400" b="1" dirty="0" smtClean="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的，就</a:t>
            </a:r>
            <a:r>
              <a:rPr lang="zh-CN" altLang="en-US" sz="2400" b="1" dirty="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连宏大的鲲鹏也不</a:t>
            </a:r>
            <a:r>
              <a:rPr lang="zh-CN" altLang="en-US" sz="2400" b="1" dirty="0" smtClean="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例外。这</a:t>
            </a:r>
            <a:r>
              <a:rPr lang="zh-CN" altLang="en-US" sz="2400" b="1" dirty="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就让我们意识</a:t>
            </a:r>
            <a:r>
              <a:rPr lang="zh-CN" altLang="en-US" sz="2400" b="1" dirty="0" smtClean="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到，自由</a:t>
            </a:r>
            <a:r>
              <a:rPr lang="zh-CN" altLang="en-US" sz="2400" b="1" dirty="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是相对</a:t>
            </a:r>
            <a:r>
              <a:rPr lang="zh-CN" altLang="en-US" sz="2400" b="1" dirty="0" smtClean="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的，世界</a:t>
            </a:r>
            <a:r>
              <a:rPr lang="zh-CN" altLang="en-US" sz="2400" b="1" dirty="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上没有绝对的自由。只有遵守</a:t>
            </a:r>
            <a:r>
              <a:rPr lang="zh-CN" altLang="en-US" sz="2400" b="1" dirty="0" smtClean="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法纪、懂得自律，才会获得自由</a:t>
            </a:r>
            <a:r>
              <a:rPr lang="zh-CN" altLang="en-US" sz="2400" b="1" dirty="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的空间和生活。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2"/>
          <p:cNvGrpSpPr/>
          <p:nvPr/>
        </p:nvGrpSpPr>
        <p:grpSpPr bwMode="auto">
          <a:xfrm>
            <a:off x="3700464" y="1056085"/>
            <a:ext cx="1743075" cy="643766"/>
            <a:chOff x="3333750" y="598488"/>
            <a:chExt cx="1743075" cy="858355"/>
          </a:xfrm>
        </p:grpSpPr>
        <p:sp>
          <p:nvSpPr>
            <p:cNvPr id="14" name="圆角矩形 13"/>
            <p:cNvSpPr/>
            <p:nvPr/>
          </p:nvSpPr>
          <p:spPr>
            <a:xfrm rot="555800">
              <a:off x="4602162" y="715963"/>
              <a:ext cx="442913" cy="41910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15" name="圆角矩形 14"/>
            <p:cNvSpPr/>
            <p:nvPr/>
          </p:nvSpPr>
          <p:spPr>
            <a:xfrm rot="20470821">
              <a:off x="4197350" y="722313"/>
              <a:ext cx="442912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16" name="圆角矩形 15"/>
            <p:cNvSpPr/>
            <p:nvPr/>
          </p:nvSpPr>
          <p:spPr>
            <a:xfrm rot="319204">
              <a:off x="3778250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19" name="圆角矩形 18"/>
            <p:cNvSpPr/>
            <p:nvPr/>
          </p:nvSpPr>
          <p:spPr>
            <a:xfrm rot="21148334">
              <a:off x="3368675" y="730250"/>
              <a:ext cx="441325" cy="42068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24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8583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dist" eaLnBrk="0" hangingPunct="0">
                <a:lnSpc>
                  <a:spcPts val="4300"/>
                </a:lnSpc>
              </a:pPr>
              <a:r>
                <a:rPr lang="zh-CN" altLang="en-US" sz="28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学后感悟</a:t>
              </a:r>
            </a:p>
          </p:txBody>
        </p:sp>
      </p:grpSp>
      <p:grpSp>
        <p:nvGrpSpPr>
          <p:cNvPr id="25" name="组合 13"/>
          <p:cNvGrpSpPr/>
          <p:nvPr/>
        </p:nvGrpSpPr>
        <p:grpSpPr bwMode="auto">
          <a:xfrm>
            <a:off x="28575" y="627459"/>
            <a:ext cx="2007235" cy="523242"/>
            <a:chOff x="70" y="-63"/>
            <a:chExt cx="3161" cy="1098"/>
          </a:xfrm>
        </p:grpSpPr>
        <p:sp>
          <p:nvSpPr>
            <p:cNvPr id="26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10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  <p:cxnSp>
          <p:nvCxnSpPr>
            <p:cNvPr id="27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菱形 27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矩形 2"/>
          <p:cNvSpPr/>
          <p:nvPr/>
        </p:nvSpPr>
        <p:spPr>
          <a:xfrm>
            <a:off x="467544" y="1262170"/>
            <a:ext cx="4134465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 eaLnBrk="1" hangingPunct="1"/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❶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巧借</a:t>
            </a: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寓言，富有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哲理。</a:t>
            </a:r>
            <a:endParaRPr lang="en-US" altLang="zh-CN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03548" y="1912353"/>
            <a:ext cx="813690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庄子运用大鹏凭借风的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力量飞向南海的故事，说明大鹏的飞翔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受到了风的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限制，是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有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所依赖的，并没有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达到真正的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逍遥。说理形象，寓意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深远。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</a:p>
        </p:txBody>
      </p:sp>
      <p:grpSp>
        <p:nvGrpSpPr>
          <p:cNvPr id="11" name="组合 8"/>
          <p:cNvGrpSpPr/>
          <p:nvPr/>
        </p:nvGrpSpPr>
        <p:grpSpPr bwMode="auto">
          <a:xfrm>
            <a:off x="34925" y="627459"/>
            <a:ext cx="2008188" cy="523082"/>
            <a:chOff x="70" y="-63"/>
            <a:chExt cx="3161" cy="1097"/>
          </a:xfrm>
        </p:grpSpPr>
        <p:sp>
          <p:nvSpPr>
            <p:cNvPr id="12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1" cy="10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写作特色</a:t>
              </a:r>
            </a:p>
          </p:txBody>
        </p:sp>
        <p:cxnSp>
          <p:nvCxnSpPr>
            <p:cNvPr id="13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菱形 13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矩形 2"/>
          <p:cNvSpPr/>
          <p:nvPr/>
        </p:nvSpPr>
        <p:spPr>
          <a:xfrm>
            <a:off x="467544" y="1262170"/>
            <a:ext cx="4134465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 eaLnBrk="1" hangingPunct="1"/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❷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想象</a:t>
            </a: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丰富，意境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开阔。</a:t>
            </a:r>
            <a:endParaRPr lang="en-US" altLang="zh-CN" sz="28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39552" y="1912353"/>
            <a:ext cx="806489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庄子描绘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了大鹏展翅而飞九万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里的雄姿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和青苍辽阔的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天空，展现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出一个广阔壮丽的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意境，显示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了庄子奇特丰富的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想象力，极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富浪漫主义气息。</a:t>
            </a:r>
          </a:p>
        </p:txBody>
      </p:sp>
      <p:grpSp>
        <p:nvGrpSpPr>
          <p:cNvPr id="8" name="组合 8"/>
          <p:cNvGrpSpPr/>
          <p:nvPr/>
        </p:nvGrpSpPr>
        <p:grpSpPr bwMode="auto">
          <a:xfrm>
            <a:off x="34925" y="627459"/>
            <a:ext cx="2008188" cy="523082"/>
            <a:chOff x="70" y="-63"/>
            <a:chExt cx="3161" cy="1097"/>
          </a:xfrm>
        </p:grpSpPr>
        <p:sp>
          <p:nvSpPr>
            <p:cNvPr id="11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1" cy="10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写作特色</a:t>
              </a:r>
            </a:p>
          </p:txBody>
        </p:sp>
        <p:cxnSp>
          <p:nvCxnSpPr>
            <p:cNvPr id="12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菱形 12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 bwMode="auto">
          <a:xfrm>
            <a:off x="179388" y="735806"/>
            <a:ext cx="1630362" cy="400110"/>
            <a:chOff x="160049" y="525491"/>
            <a:chExt cx="1629583" cy="533641"/>
          </a:xfrm>
        </p:grpSpPr>
        <p:pic>
          <p:nvPicPr>
            <p:cNvPr id="8" name="图片 2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0049" y="536607"/>
              <a:ext cx="1629583" cy="377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文本框 11"/>
            <p:cNvSpPr txBox="1">
              <a:spLocks noChangeArrowheads="1"/>
            </p:cNvSpPr>
            <p:nvPr/>
          </p:nvSpPr>
          <p:spPr bwMode="auto">
            <a:xfrm>
              <a:off x="172162" y="525491"/>
              <a:ext cx="1231486" cy="5336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0" hangingPunct="0"/>
              <a:r>
                <a:rPr lang="zh-CN" altLang="en-US" sz="2000" dirty="0">
                  <a:solidFill>
                    <a:srgbClr val="FFFF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第二课时</a:t>
              </a:r>
            </a:p>
          </p:txBody>
        </p:sp>
      </p:grpSp>
      <p:sp>
        <p:nvSpPr>
          <p:cNvPr id="7" name="TextBox 48"/>
          <p:cNvSpPr txBox="1"/>
          <p:nvPr/>
        </p:nvSpPr>
        <p:spPr>
          <a:xfrm>
            <a:off x="827584" y="1653648"/>
            <a:ext cx="3672408" cy="2423740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Tx/>
              <a:buNone/>
              <a:defRPr/>
            </a:pPr>
            <a:r>
              <a:rPr lang="zh-CN" altLang="en-US" sz="5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Kaiti SC"/>
              </a:rPr>
              <a:t>庄子与惠子游于</a:t>
            </a:r>
            <a:endParaRPr lang="en-US" altLang="zh-CN" sz="5100" b="1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cs typeface="Kaiti SC"/>
            </a:endParaRPr>
          </a:p>
          <a:p>
            <a:pPr algn="ctr">
              <a:buFontTx/>
              <a:buNone/>
              <a:defRPr/>
            </a:pPr>
            <a:r>
              <a:rPr lang="zh-CN" altLang="en-US" sz="5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Kaiti SC"/>
              </a:rPr>
              <a:t>濠梁之上</a:t>
            </a:r>
            <a:endParaRPr lang="zh-CN" altLang="en-US" sz="51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cs typeface="Kaiti SC"/>
            </a:endParaRPr>
          </a:p>
        </p:txBody>
      </p:sp>
      <p:pic>
        <p:nvPicPr>
          <p:cNvPr id="2052" name="Picture 4" descr="https://timgsa.baidu.com/timg?image&amp;quality=80&amp;size=b9999_10000&amp;sec=1564563689270&amp;di=9adcf985d1884f5a89e4640b970be044&amp;imgtype=0&amp;src=http%3A%2F%2Fwww.guwenxuexi.com%2Fwp-content%2Fuploads%2F2016%2F11%2F000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45735" y="1167289"/>
            <a:ext cx="3683000" cy="3181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文本框 3"/>
          <p:cNvSpPr txBox="1">
            <a:spLocks noChangeArrowheads="1"/>
          </p:cNvSpPr>
          <p:nvPr/>
        </p:nvSpPr>
        <p:spPr bwMode="auto">
          <a:xfrm>
            <a:off x="2628266" y="1727023"/>
            <a:ext cx="6336222" cy="2905026"/>
          </a:xfrm>
          <a:prstGeom prst="rect">
            <a:avLst/>
          </a:prstGeom>
          <a:noFill/>
          <a:ln w="28575" cmpd="thickThin">
            <a:noFill/>
            <a:prstDash val="sysDash"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庄子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（约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前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369—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前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286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战国时期哲学家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是继老子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之后，道家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学派的代表人物。名周。宋国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蒙（今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河南商丘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东北）人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。与老子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齐名，两人并称为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“老庄”。庄子的哲学思想达到了很高的思维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水平，对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后世影响很大。为文汪洋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恣肆，想象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丰富。著作有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庄子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一书。</a:t>
            </a:r>
          </a:p>
        </p:txBody>
      </p:sp>
      <p:grpSp>
        <p:nvGrpSpPr>
          <p:cNvPr id="19" name="组合 8"/>
          <p:cNvGrpSpPr/>
          <p:nvPr/>
        </p:nvGrpSpPr>
        <p:grpSpPr bwMode="auto">
          <a:xfrm>
            <a:off x="1588" y="666750"/>
            <a:ext cx="2006600" cy="523081"/>
            <a:chOff x="70" y="-63"/>
            <a:chExt cx="3161" cy="1097"/>
          </a:xfrm>
        </p:grpSpPr>
        <p:sp>
          <p:nvSpPr>
            <p:cNvPr id="2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10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知识备查</a:t>
              </a:r>
            </a:p>
          </p:txBody>
        </p:sp>
        <p:cxnSp>
          <p:nvCxnSpPr>
            <p:cNvPr id="21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菱形 21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grpSp>
        <p:nvGrpSpPr>
          <p:cNvPr id="23" name="组合 1"/>
          <p:cNvGrpSpPr/>
          <p:nvPr/>
        </p:nvGrpSpPr>
        <p:grpSpPr bwMode="auto">
          <a:xfrm>
            <a:off x="3700464" y="958454"/>
            <a:ext cx="1743075" cy="643766"/>
            <a:chOff x="3406775" y="598488"/>
            <a:chExt cx="1743075" cy="858355"/>
          </a:xfrm>
        </p:grpSpPr>
        <p:sp>
          <p:nvSpPr>
            <p:cNvPr id="24" name="圆角矩形 23"/>
            <p:cNvSpPr/>
            <p:nvPr/>
          </p:nvSpPr>
          <p:spPr>
            <a:xfrm rot="555800">
              <a:off x="4675188" y="715963"/>
              <a:ext cx="442912" cy="41910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25" name="圆角矩形 24"/>
            <p:cNvSpPr/>
            <p:nvPr/>
          </p:nvSpPr>
          <p:spPr>
            <a:xfrm rot="20470821">
              <a:off x="4270375" y="722313"/>
              <a:ext cx="442913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26" name="圆角矩形 25"/>
            <p:cNvSpPr/>
            <p:nvPr/>
          </p:nvSpPr>
          <p:spPr>
            <a:xfrm rot="319204">
              <a:off x="3851275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27" name="圆角矩形 26"/>
            <p:cNvSpPr/>
            <p:nvPr/>
          </p:nvSpPr>
          <p:spPr>
            <a:xfrm rot="21148334">
              <a:off x="3441700" y="730250"/>
              <a:ext cx="441325" cy="42068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28" name="矩形 1"/>
            <p:cNvSpPr>
              <a:spLocks noChangeArrowheads="1"/>
            </p:cNvSpPr>
            <p:nvPr/>
          </p:nvSpPr>
          <p:spPr bwMode="auto">
            <a:xfrm>
              <a:off x="3406775" y="598488"/>
              <a:ext cx="1743075" cy="8583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dist" eaLnBrk="0" hangingPunct="0">
                <a:lnSpc>
                  <a:spcPts val="4300"/>
                </a:lnSpc>
              </a:pPr>
              <a:r>
                <a:rPr lang="zh-CN" altLang="en-US" sz="28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作者简介</a:t>
              </a:r>
            </a:p>
          </p:txBody>
        </p:sp>
      </p:grpSp>
      <p:pic>
        <p:nvPicPr>
          <p:cNvPr id="3074" name="Picture 2" descr="https://timgsa.baidu.com/timg?image&amp;quality=80&amp;size=b9999_10000&amp;sec=1564549780786&amp;di=d28a4ebd6113ae2fed6fbbf888c8a0ee&amp;imgtype=jpg&amp;src=http%3A%2F%2F5b0988e595225.cdn.sohucs.com%2Fimages%2F20180125%2F159afae9791447b99ba121b215f29e11.jpe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4036" y="1727598"/>
            <a:ext cx="2246920" cy="181626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8"/>
          <p:cNvGrpSpPr/>
          <p:nvPr/>
        </p:nvGrpSpPr>
        <p:grpSpPr bwMode="auto">
          <a:xfrm>
            <a:off x="0" y="627459"/>
            <a:ext cx="2006600" cy="523082"/>
            <a:chOff x="70" y="-63"/>
            <a:chExt cx="3161" cy="1097"/>
          </a:xfrm>
        </p:grpSpPr>
        <p:sp>
          <p:nvSpPr>
            <p:cNvPr id="11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10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整体感知</a:t>
              </a:r>
            </a:p>
          </p:txBody>
        </p:sp>
        <p:cxnSp>
          <p:nvCxnSpPr>
            <p:cNvPr id="12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菱形 12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539552" y="1539966"/>
            <a:ext cx="8064896" cy="3209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1" hangingPunct="1">
              <a:lnSpc>
                <a:spcPct val="12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庄子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与惠子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游于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濠梁之上。庄子曰：“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鲦</a:t>
            </a:r>
            <a:endParaRPr lang="en-US" altLang="zh-CN" sz="24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lvl="0" eaLnBrk="1" hangingPunct="1">
              <a:lnSpc>
                <a:spcPct val="12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鱼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出游从容，是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鱼之乐也。”惠子曰：“子非鱼，安知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鱼之乐？”庄子曰：“子非我，安知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不知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鱼之乐？”惠子曰：“我非子，固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不知子矣；子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固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非鱼也，子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之不知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鱼之乐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全矣！”庄子曰：“请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循其本。子曰‘汝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安知鱼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乐’云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者，既已知吾知之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而问我。我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知之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濠上也。”</a:t>
            </a:r>
          </a:p>
        </p:txBody>
      </p:sp>
      <p:sp>
        <p:nvSpPr>
          <p:cNvPr id="14" name="TextBox 4"/>
          <p:cNvSpPr txBox="1">
            <a:spLocks noChangeArrowheads="1"/>
          </p:cNvSpPr>
          <p:nvPr/>
        </p:nvSpPr>
        <p:spPr bwMode="auto">
          <a:xfrm>
            <a:off x="395288" y="1059656"/>
            <a:ext cx="640896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有感情地朗读课文，注意节奏和停顿。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/>
          <p:nvPr/>
        </p:nvSpPr>
        <p:spPr>
          <a:xfrm>
            <a:off x="545624" y="736327"/>
            <a:ext cx="8052752" cy="477053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1" hangingPunct="1">
              <a:lnSpc>
                <a:spcPct val="20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庄子与惠子游于濠梁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之上</a:t>
            </a:r>
            <a:endParaRPr lang="en-US" altLang="zh-CN" sz="4000" b="1" dirty="0" smtClean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庄子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与惠子游于</a:t>
            </a:r>
            <a:r>
              <a:rPr lang="zh-CN" altLang="en-US" sz="28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濠梁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之上。庄子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曰：“</a:t>
            </a:r>
            <a:r>
              <a:rPr lang="zh-CN" altLang="en-US" sz="28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鲦鱼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出游</a:t>
            </a:r>
            <a:r>
              <a:rPr lang="zh-CN" altLang="en-US" sz="28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从容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，是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鱼之乐也。”惠子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曰：“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子非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鱼，</a:t>
            </a:r>
            <a:r>
              <a:rPr lang="zh-CN" altLang="en-US" sz="28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安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知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鱼之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乐？”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庄子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曰：“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子非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我，安知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我不知鱼之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乐？”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96298" y="1610592"/>
            <a:ext cx="1708150" cy="3693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1" hangingPunct="1"/>
            <a:r>
              <a:rPr lang="zh-CN" altLang="en-US" sz="1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一种白色小鱼。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80704" y="2295525"/>
            <a:ext cx="1343025" cy="3693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1" hangingPunct="1"/>
            <a:r>
              <a:rPr lang="zh-CN" altLang="en-US" sz="1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悠闲自得。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854260" y="2295525"/>
            <a:ext cx="1894205" cy="3693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1" hangingPunct="1"/>
            <a:r>
              <a:rPr lang="zh-CN" altLang="en-US" sz="1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疑问</a:t>
            </a:r>
            <a:r>
              <a:rPr lang="zh-CN" altLang="en-US" sz="18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代词，怎么</a:t>
            </a:r>
            <a:r>
              <a:rPr lang="zh-CN" altLang="en-US" sz="1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</p:txBody>
      </p:sp>
      <p:grpSp>
        <p:nvGrpSpPr>
          <p:cNvPr id="12" name="组合 8"/>
          <p:cNvGrpSpPr/>
          <p:nvPr/>
        </p:nvGrpSpPr>
        <p:grpSpPr bwMode="auto">
          <a:xfrm>
            <a:off x="0" y="627459"/>
            <a:ext cx="2006600" cy="523082"/>
            <a:chOff x="70" y="-63"/>
            <a:chExt cx="3161" cy="1097"/>
          </a:xfrm>
        </p:grpSpPr>
        <p:sp>
          <p:nvSpPr>
            <p:cNvPr id="13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10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整体感知</a:t>
              </a:r>
            </a:p>
          </p:txBody>
        </p:sp>
        <p:cxnSp>
          <p:nvCxnSpPr>
            <p:cNvPr id="14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菱形 14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005965" y="1617345"/>
            <a:ext cx="4159250" cy="3693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1" hangingPunct="1"/>
            <a:r>
              <a:rPr lang="zh-CN" altLang="en-US" sz="18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濠水上的桥。濠，水名，在今安徽凤阳。</a:t>
            </a:r>
            <a:endParaRPr lang="zh-CN" altLang="en-US" sz="18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6" grpId="0" bldLvl="0" animBg="1"/>
      <p:bldP spid="18" grpId="0" bldLvl="0" animBg="1"/>
      <p:bldP spid="19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09299" y="1383619"/>
            <a:ext cx="8125405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译：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庄子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与惠子在濠水的桥上游玩。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庄子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说：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鲦鱼在河水中游得多么悠闲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自得，这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是鱼的快乐啊。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惠子说：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你不是鱼，怎么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知道鱼的快乐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呢？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庄子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说：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你不是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我，怎么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知道我不知道鱼的快乐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呢？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8" name="组合 8"/>
          <p:cNvGrpSpPr/>
          <p:nvPr/>
        </p:nvGrpSpPr>
        <p:grpSpPr bwMode="auto">
          <a:xfrm>
            <a:off x="0" y="627459"/>
            <a:ext cx="2006600" cy="523082"/>
            <a:chOff x="70" y="-63"/>
            <a:chExt cx="3161" cy="1097"/>
          </a:xfrm>
        </p:grpSpPr>
        <p:sp>
          <p:nvSpPr>
            <p:cNvPr id="9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10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整体感知</a:t>
              </a:r>
            </a:p>
          </p:txBody>
        </p:sp>
        <p:cxnSp>
          <p:nvCxnSpPr>
            <p:cNvPr id="10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/>
          <p:nvPr/>
        </p:nvSpPr>
        <p:spPr>
          <a:xfrm>
            <a:off x="366713" y="1005577"/>
            <a:ext cx="8399462" cy="44012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2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惠子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曰：“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我非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子，</a:t>
            </a:r>
            <a:r>
              <a:rPr lang="zh-CN" altLang="en-US" sz="28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固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不知子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矣；子</a:t>
            </a:r>
            <a:r>
              <a:rPr lang="zh-CN" altLang="en-US" sz="28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固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非鱼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也，子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之不知鱼之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乐，</a:t>
            </a:r>
            <a:r>
              <a:rPr lang="zh-CN" altLang="en-US" sz="28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全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矣！”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庄子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曰：“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请</a:t>
            </a:r>
            <a:r>
              <a:rPr lang="zh-CN" altLang="en-US" sz="28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循其本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。子曰‘汝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安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知鱼乐’</a:t>
            </a:r>
            <a:r>
              <a:rPr lang="zh-CN" altLang="en-US" sz="28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云</a:t>
            </a:r>
            <a:r>
              <a:rPr lang="zh-CN" altLang="en-US" sz="28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者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，</a:t>
            </a:r>
            <a:r>
              <a:rPr lang="zh-CN" altLang="en-US" sz="28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既</a:t>
            </a:r>
            <a:r>
              <a:rPr lang="zh-CN" altLang="en-US" sz="28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已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知吾知之而问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我，我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知之濠上也。”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563889" y="1107393"/>
            <a:ext cx="845185" cy="3693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1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固然。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029802" y="1079659"/>
            <a:ext cx="846455" cy="3693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1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本来。</a:t>
            </a:r>
          </a:p>
        </p:txBody>
      </p:sp>
      <p:sp>
        <p:nvSpPr>
          <p:cNvPr id="4" name="TextBox 5"/>
          <p:cNvSpPr txBox="1"/>
          <p:nvPr/>
        </p:nvSpPr>
        <p:spPr>
          <a:xfrm>
            <a:off x="1691680" y="1869672"/>
            <a:ext cx="2736304" cy="3693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18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完全，肯定（是这样）。</a:t>
            </a:r>
            <a:endParaRPr lang="zh-CN" altLang="en-US" sz="18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TextBox 6"/>
          <p:cNvSpPr txBox="1"/>
          <p:nvPr/>
        </p:nvSpPr>
        <p:spPr>
          <a:xfrm>
            <a:off x="5281931" y="1876991"/>
            <a:ext cx="2710815" cy="3693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1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追溯话题本原。</a:t>
            </a:r>
            <a:r>
              <a:rPr lang="zh-CN" altLang="en-US" sz="18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循，追溯</a:t>
            </a:r>
            <a:r>
              <a:rPr lang="zh-CN" altLang="en-US" sz="1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</p:txBody>
      </p:sp>
      <p:sp>
        <p:nvSpPr>
          <p:cNvPr id="9" name="TextBox 7"/>
          <p:cNvSpPr txBox="1"/>
          <p:nvPr/>
        </p:nvSpPr>
        <p:spPr>
          <a:xfrm>
            <a:off x="467545" y="2678906"/>
            <a:ext cx="2019935" cy="3693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1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疑问</a:t>
            </a:r>
            <a:r>
              <a:rPr lang="zh-CN" altLang="en-US" sz="18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代词，哪里</a:t>
            </a:r>
            <a:r>
              <a:rPr lang="zh-CN" altLang="en-US" sz="1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</p:txBody>
      </p:sp>
      <p:sp>
        <p:nvSpPr>
          <p:cNvPr id="10" name="TextBox 8"/>
          <p:cNvSpPr txBox="1"/>
          <p:nvPr/>
        </p:nvSpPr>
        <p:spPr>
          <a:xfrm>
            <a:off x="2339499" y="3389948"/>
            <a:ext cx="2350770" cy="6463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18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助词，用于</a:t>
            </a:r>
            <a:r>
              <a:rPr lang="zh-CN" altLang="en-US" sz="1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句</a:t>
            </a:r>
            <a:r>
              <a:rPr lang="zh-CN" altLang="en-US" sz="18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末，表停顿，以</a:t>
            </a:r>
            <a:r>
              <a:rPr lang="zh-CN" altLang="en-US" sz="1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引出下文。</a:t>
            </a:r>
          </a:p>
        </p:txBody>
      </p:sp>
      <p:sp>
        <p:nvSpPr>
          <p:cNvPr id="11" name="TextBox 9"/>
          <p:cNvSpPr txBox="1"/>
          <p:nvPr/>
        </p:nvSpPr>
        <p:spPr>
          <a:xfrm>
            <a:off x="4426213" y="2713286"/>
            <a:ext cx="792088" cy="3693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1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已经。</a:t>
            </a:r>
          </a:p>
        </p:txBody>
      </p:sp>
      <p:grpSp>
        <p:nvGrpSpPr>
          <p:cNvPr id="14" name="组合 8"/>
          <p:cNvGrpSpPr/>
          <p:nvPr/>
        </p:nvGrpSpPr>
        <p:grpSpPr bwMode="auto">
          <a:xfrm>
            <a:off x="0" y="627459"/>
            <a:ext cx="2006600" cy="523082"/>
            <a:chOff x="70" y="-63"/>
            <a:chExt cx="3161" cy="1097"/>
          </a:xfrm>
        </p:grpSpPr>
        <p:sp>
          <p:nvSpPr>
            <p:cNvPr id="15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10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整体感知</a:t>
              </a:r>
            </a:p>
          </p:txBody>
        </p:sp>
        <p:cxnSp>
          <p:nvCxnSpPr>
            <p:cNvPr id="16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菱形 16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  <p:bldP spid="4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9279" y="1320898"/>
            <a:ext cx="8485445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译：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惠子说：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我不是你，固然不知道你；你本来就不是鱼，你不知道鱼的快乐，是可以肯定的！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庄子说：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请从我们最初的话题说起。你说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‘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你在哪里知道鱼的快乐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’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的话，说明你已经知道我知道鱼的快乐而问我，我是在濠水上知道的。”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8" name="组合 8"/>
          <p:cNvGrpSpPr/>
          <p:nvPr/>
        </p:nvGrpSpPr>
        <p:grpSpPr bwMode="auto">
          <a:xfrm>
            <a:off x="0" y="627459"/>
            <a:ext cx="2006600" cy="523082"/>
            <a:chOff x="70" y="-63"/>
            <a:chExt cx="3161" cy="1097"/>
          </a:xfrm>
        </p:grpSpPr>
        <p:sp>
          <p:nvSpPr>
            <p:cNvPr id="9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10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整体感知</a:t>
              </a:r>
            </a:p>
          </p:txBody>
        </p:sp>
        <p:cxnSp>
          <p:nvCxnSpPr>
            <p:cNvPr id="10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8"/>
          <p:cNvGrpSpPr/>
          <p:nvPr/>
        </p:nvGrpSpPr>
        <p:grpSpPr bwMode="auto">
          <a:xfrm>
            <a:off x="0" y="627459"/>
            <a:ext cx="2006600" cy="523082"/>
            <a:chOff x="70" y="-63"/>
            <a:chExt cx="3161" cy="1097"/>
          </a:xfrm>
        </p:grpSpPr>
        <p:sp>
          <p:nvSpPr>
            <p:cNvPr id="3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10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整体感知</a:t>
              </a:r>
            </a:p>
          </p:txBody>
        </p:sp>
        <p:cxnSp>
          <p:nvCxnSpPr>
            <p:cNvPr id="4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菱形 4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539552" y="1130336"/>
            <a:ext cx="8064896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latin typeface="宋体" panose="02010600030101010101" pitchFamily="2" charset="-122"/>
              </a:rPr>
              <a:t>    庄子与惠子在濠梁之上围绕什么问题展开了辩论？双方各持怎样的观点？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41376" y="2247715"/>
            <a:ext cx="2178496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鱼之乐。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10146" y="2861030"/>
            <a:ext cx="6803380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庄子认为，鱼出游从容，是鱼之乐；</a:t>
            </a:r>
            <a:endParaRPr lang="en-US" altLang="zh-CN" sz="28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惠子认为，庄子无从得知鱼的快乐。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5"/>
          <p:cNvGrpSpPr/>
          <p:nvPr/>
        </p:nvGrpSpPr>
        <p:grpSpPr bwMode="auto">
          <a:xfrm>
            <a:off x="44450" y="613171"/>
            <a:ext cx="2007235" cy="523398"/>
            <a:chOff x="70" y="-63"/>
            <a:chExt cx="3161" cy="1101"/>
          </a:xfrm>
        </p:grpSpPr>
        <p:sp>
          <p:nvSpPr>
            <p:cNvPr id="3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11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精读细研</a:t>
              </a:r>
            </a:p>
          </p:txBody>
        </p:sp>
        <p:cxnSp>
          <p:nvCxnSpPr>
            <p:cNvPr id="4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菱形 4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80777" y="1045105"/>
            <a:ext cx="8064896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 dirty="0" smtClean="0">
                <a:latin typeface="宋体" panose="02010600030101010101" pitchFamily="2" charset="-122"/>
              </a:rPr>
              <a:t>    分角色朗读课文，理清庄子与惠子你来我往的辩论逻辑，并体会双方的语气变化。</a:t>
            </a:r>
            <a:endParaRPr lang="zh-CN" altLang="en-US" sz="2600" b="1" dirty="0">
              <a:latin typeface="宋体" panose="02010600030101010101" pitchFamily="2" charset="-122"/>
            </a:endParaRPr>
          </a:p>
        </p:txBody>
      </p:sp>
      <p:sp>
        <p:nvSpPr>
          <p:cNvPr id="7" name="Text Box 21"/>
          <p:cNvSpPr txBox="1"/>
          <p:nvPr/>
        </p:nvSpPr>
        <p:spPr>
          <a:xfrm>
            <a:off x="350957" y="2267192"/>
            <a:ext cx="4680519" cy="461665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庄子：鲦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鱼出游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从容，鱼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乐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 Box 22"/>
          <p:cNvSpPr txBox="1"/>
          <p:nvPr/>
        </p:nvSpPr>
        <p:spPr>
          <a:xfrm>
            <a:off x="350957" y="2627331"/>
            <a:ext cx="4392488" cy="461665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惠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子：子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非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鱼，安知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鱼之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乐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22"/>
          <p:cNvSpPr txBox="1"/>
          <p:nvPr/>
        </p:nvSpPr>
        <p:spPr>
          <a:xfrm>
            <a:off x="362387" y="3046662"/>
            <a:ext cx="4248472" cy="461665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庄子：子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非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我，安知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不知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 Box 22"/>
          <p:cNvSpPr txBox="1"/>
          <p:nvPr/>
        </p:nvSpPr>
        <p:spPr>
          <a:xfrm>
            <a:off x="362387" y="3465994"/>
            <a:ext cx="5400600" cy="461665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惠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子：我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不知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子，子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不知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鱼，全矣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22"/>
          <p:cNvSpPr txBox="1"/>
          <p:nvPr/>
        </p:nvSpPr>
        <p:spPr>
          <a:xfrm>
            <a:off x="350957" y="3885326"/>
            <a:ext cx="4248473" cy="461665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庄子：循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其本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知之濠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127868" y="2267192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发出感叹</a:t>
            </a:r>
          </a:p>
        </p:txBody>
      </p:sp>
      <p:sp>
        <p:nvSpPr>
          <p:cNvPr id="13" name="矩形 12"/>
          <p:cNvSpPr/>
          <p:nvPr/>
        </p:nvSpPr>
        <p:spPr>
          <a:xfrm>
            <a:off x="5127868" y="2627331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首先发难</a:t>
            </a:r>
          </a:p>
        </p:txBody>
      </p:sp>
      <p:sp>
        <p:nvSpPr>
          <p:cNvPr id="14" name="矩形 13"/>
          <p:cNvSpPr/>
          <p:nvPr/>
        </p:nvSpPr>
        <p:spPr>
          <a:xfrm>
            <a:off x="5139298" y="3046662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反唇相讥</a:t>
            </a:r>
          </a:p>
        </p:txBody>
      </p:sp>
      <p:sp>
        <p:nvSpPr>
          <p:cNvPr id="16" name="矩形 15"/>
          <p:cNvSpPr/>
          <p:nvPr/>
        </p:nvSpPr>
        <p:spPr>
          <a:xfrm>
            <a:off x="5139298" y="3465994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逻辑推断</a:t>
            </a:r>
          </a:p>
        </p:txBody>
      </p:sp>
      <p:sp>
        <p:nvSpPr>
          <p:cNvPr id="17" name="矩形 16"/>
          <p:cNvSpPr/>
          <p:nvPr/>
        </p:nvSpPr>
        <p:spPr>
          <a:xfrm>
            <a:off x="5127868" y="3885326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偷换概念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925608" y="1815476"/>
            <a:ext cx="936104" cy="52322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宋体" panose="02010600030101010101" pitchFamily="2" charset="-122"/>
              </a:rPr>
              <a:t>辩论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381992" y="1815476"/>
            <a:ext cx="936104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宋体" panose="02010600030101010101" pitchFamily="2" charset="-122"/>
              </a:rPr>
              <a:t>逻辑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148279" y="1815476"/>
            <a:ext cx="936104" cy="52322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</a:rPr>
              <a:t>语气</a:t>
            </a:r>
          </a:p>
        </p:txBody>
      </p:sp>
      <p:sp>
        <p:nvSpPr>
          <p:cNvPr id="21" name="矩形 20"/>
          <p:cNvSpPr/>
          <p:nvPr/>
        </p:nvSpPr>
        <p:spPr>
          <a:xfrm>
            <a:off x="6831672" y="2267192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轻松愉悦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831672" y="2627331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质疑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831672" y="3046662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针锋相对</a:t>
            </a:r>
          </a:p>
        </p:txBody>
      </p:sp>
      <p:sp>
        <p:nvSpPr>
          <p:cNvPr id="24" name="矩形 23"/>
          <p:cNvSpPr/>
          <p:nvPr/>
        </p:nvSpPr>
        <p:spPr>
          <a:xfrm>
            <a:off x="6831672" y="3465994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胜券在握</a:t>
            </a:r>
          </a:p>
        </p:txBody>
      </p:sp>
      <p:sp>
        <p:nvSpPr>
          <p:cNvPr id="25" name="矩形 24"/>
          <p:cNvSpPr/>
          <p:nvPr/>
        </p:nvSpPr>
        <p:spPr>
          <a:xfrm>
            <a:off x="6831672" y="3885326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从容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6" grpId="0"/>
      <p:bldP spid="17" grpId="0"/>
      <p:bldP spid="18" grpId="0" bldLvl="0" animBg="1"/>
      <p:bldP spid="19" grpId="0" bldLvl="0" animBg="1"/>
      <p:bldP spid="20" grpId="0" bldLvl="0" animBg="1"/>
      <p:bldP spid="21" grpId="0"/>
      <p:bldP spid="22" grpId="0"/>
      <p:bldP spid="23" grpId="0"/>
      <p:bldP spid="24" grpId="0"/>
      <p:bldP spid="2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8" name="矩形 1"/>
          <p:cNvSpPr>
            <a:spLocks noChangeArrowheads="1"/>
          </p:cNvSpPr>
          <p:nvPr/>
        </p:nvSpPr>
        <p:spPr bwMode="auto">
          <a:xfrm>
            <a:off x="611560" y="3989931"/>
            <a:ext cx="7964202" cy="10525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    </a:t>
            </a:r>
            <a:r>
              <a:rPr lang="zh-CN" altLang="zh-CN" sz="2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如果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说惠子带有</a:t>
            </a:r>
            <a:r>
              <a:rPr lang="zh-CN" altLang="zh-CN" sz="2600" b="1" dirty="0"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逻辑家的</a:t>
            </a:r>
            <a:r>
              <a:rPr lang="zh-CN" altLang="zh-CN" sz="2600" b="1" dirty="0" smtClean="0"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个性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zh-CN" sz="2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那么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庄子则具有</a:t>
            </a:r>
            <a:r>
              <a:rPr lang="zh-CN" altLang="zh-CN" sz="2600" b="1" dirty="0"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艺术家的风貌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49581" y="1017798"/>
            <a:ext cx="852868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 b="1" dirty="0" smtClean="0">
                <a:latin typeface="宋体" panose="02010600030101010101" pitchFamily="2" charset="-122"/>
                <a:sym typeface="+mn-ea"/>
              </a:rPr>
              <a:t>读完课文，分析庄子和惠子这对好友的性格差异。</a:t>
            </a:r>
            <a:endParaRPr lang="zh-CN" altLang="zh-CN" sz="2800" b="1" dirty="0"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12194" y="1491630"/>
            <a:ext cx="7964810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惠子好</a:t>
            </a:r>
            <a:r>
              <a:rPr lang="zh-CN" altLang="zh-CN" sz="2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辩</a:t>
            </a:r>
            <a:r>
              <a:rPr lang="zh-CN" altLang="en-US" sz="2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r>
              <a:rPr lang="zh-CN" altLang="zh-CN" sz="2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重分析</a:t>
            </a:r>
            <a:r>
              <a:rPr lang="zh-CN" altLang="en-US" sz="2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r>
              <a:rPr lang="zh-CN" altLang="zh-CN" sz="2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对</a:t>
            </a:r>
            <a:r>
              <a:rPr lang="zh-CN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事物持认知心态。对于事物有一种寻根究底的认知</a:t>
            </a:r>
            <a:r>
              <a:rPr lang="zh-CN" altLang="zh-CN" sz="2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态度</a:t>
            </a:r>
            <a:r>
              <a:rPr lang="zh-CN" altLang="en-US" sz="2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r>
              <a:rPr lang="zh-CN" altLang="zh-CN" sz="2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重在</a:t>
            </a:r>
            <a:r>
              <a:rPr lang="zh-CN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知识的探讨。</a:t>
            </a:r>
            <a:endParaRPr lang="zh-CN" altLang="zh-CN" sz="2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12195" y="2327925"/>
            <a:ext cx="7964202" cy="1532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zh-CN" sz="2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庄子智</a:t>
            </a:r>
            <a:r>
              <a:rPr lang="zh-CN" altLang="zh-CN" sz="26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辩</a:t>
            </a:r>
            <a:r>
              <a:rPr lang="zh-CN" altLang="en-US" sz="26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lang="zh-CN" altLang="zh-CN" sz="26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重观赏</a:t>
            </a:r>
            <a:r>
              <a:rPr lang="zh-CN" altLang="en-US" sz="26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lang="zh-CN" altLang="zh-CN" sz="26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对</a:t>
            </a:r>
            <a:r>
              <a:rPr lang="zh-CN" altLang="zh-CN" sz="2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事物持艺术</a:t>
            </a:r>
            <a:r>
              <a:rPr lang="zh-CN" altLang="en-US" sz="2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欣赏的</a:t>
            </a:r>
            <a:r>
              <a:rPr lang="zh-CN" altLang="zh-CN" sz="2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心态。对于外界的</a:t>
            </a:r>
            <a:r>
              <a:rPr lang="zh-CN" altLang="zh-CN" sz="26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认识</a:t>
            </a:r>
            <a:r>
              <a:rPr lang="zh-CN" altLang="en-US" sz="26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，是</a:t>
            </a:r>
            <a:r>
              <a:rPr lang="zh-CN" altLang="zh-CN" sz="2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将主观的情意发挥到外物上</a:t>
            </a:r>
            <a:r>
              <a:rPr lang="zh-CN" altLang="en-US" sz="2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r>
              <a:rPr lang="zh-CN" altLang="zh-CN" sz="2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移情</a:t>
            </a:r>
            <a:r>
              <a:rPr lang="zh-CN" altLang="en-US" sz="2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于</a:t>
            </a:r>
            <a:r>
              <a:rPr lang="zh-CN" altLang="en-US" sz="26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物，物</a:t>
            </a:r>
            <a:r>
              <a:rPr lang="zh-CN" altLang="en-US" sz="2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我两忘</a:t>
            </a:r>
            <a:r>
              <a:rPr lang="zh-CN" altLang="zh-CN" sz="2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</a:p>
        </p:txBody>
      </p:sp>
      <p:grpSp>
        <p:nvGrpSpPr>
          <p:cNvPr id="10" name="组合 15"/>
          <p:cNvGrpSpPr/>
          <p:nvPr/>
        </p:nvGrpSpPr>
        <p:grpSpPr bwMode="auto">
          <a:xfrm>
            <a:off x="44450" y="613171"/>
            <a:ext cx="2007235" cy="523398"/>
            <a:chOff x="70" y="-63"/>
            <a:chExt cx="3161" cy="1101"/>
          </a:xfrm>
        </p:grpSpPr>
        <p:sp>
          <p:nvSpPr>
            <p:cNvPr id="11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11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精读细研</a:t>
              </a:r>
            </a:p>
          </p:txBody>
        </p:sp>
        <p:cxnSp>
          <p:nvCxnSpPr>
            <p:cNvPr id="12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菱形 12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0"/>
      <p:bldP spid="4" grpId="0"/>
      <p:bldP spid="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文本框 2"/>
          <p:cNvSpPr txBox="1"/>
          <p:nvPr/>
        </p:nvSpPr>
        <p:spPr>
          <a:xfrm>
            <a:off x="467543" y="1113588"/>
            <a:ext cx="8496945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Clr>
                <a:srgbClr val="0000FF"/>
              </a:buClr>
              <a:buFont typeface="Wingdings" panose="05000000000000000000" charset="0"/>
            </a:pPr>
            <a:r>
              <a:rPr lang="zh-CN" altLang="en-US" sz="2800" b="1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你认为在庄子</a:t>
            </a:r>
            <a:r>
              <a:rPr lang="zh-CN" altLang="en-US" sz="2800" b="1" dirty="0">
                <a:solidFill>
                  <a:schemeClr val="tx1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和惠子的</a:t>
            </a:r>
            <a:r>
              <a:rPr lang="zh-CN" altLang="en-US" sz="2800" b="1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辩论中，谁</a:t>
            </a:r>
            <a:r>
              <a:rPr lang="zh-CN" altLang="en-US" sz="2800" b="1" dirty="0">
                <a:solidFill>
                  <a:schemeClr val="tx1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是胜</a:t>
            </a:r>
            <a:r>
              <a:rPr lang="zh-CN" altLang="en-US" sz="2800" b="1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者？为什么？</a:t>
            </a:r>
            <a:endParaRPr lang="en-US" altLang="zh-CN" sz="2800" b="1" dirty="0">
              <a:solidFill>
                <a:schemeClr val="tx1"/>
              </a:solidFill>
              <a:uFillTx/>
              <a:latin typeface="宋体" panose="02010600030101010101" pitchFamily="2" charset="-122"/>
              <a:cs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 bwMode="auto">
          <a:xfrm>
            <a:off x="28575" y="640557"/>
            <a:ext cx="2007235" cy="523242"/>
            <a:chOff x="70" y="-63"/>
            <a:chExt cx="3161" cy="1098"/>
          </a:xfrm>
        </p:grpSpPr>
        <p:sp>
          <p:nvSpPr>
            <p:cNvPr id="9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10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合作探究</a:t>
              </a:r>
            </a:p>
          </p:txBody>
        </p:sp>
        <p:cxnSp>
          <p:nvCxnSpPr>
            <p:cNvPr id="10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14655" y="1566387"/>
            <a:ext cx="8549640" cy="345325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看法一：</a:t>
            </a:r>
            <a:r>
              <a:rPr lang="zh-CN" altLang="en-US" sz="2800" b="1" dirty="0" smtClean="0">
                <a:solidFill>
                  <a:srgbClr val="0000FF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从</a:t>
            </a:r>
            <a:r>
              <a:rPr lang="zh-CN" altLang="en-US" sz="2800" b="1" dirty="0">
                <a:solidFill>
                  <a:srgbClr val="0000FF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故事的本身</a:t>
            </a:r>
            <a:r>
              <a:rPr lang="zh-CN" altLang="en-US" sz="2800" b="1" dirty="0" smtClean="0">
                <a:solidFill>
                  <a:srgbClr val="0000FF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来看，庄子</a:t>
            </a:r>
            <a:r>
              <a:rPr lang="zh-CN" altLang="en-US" sz="2800" b="1" dirty="0">
                <a:solidFill>
                  <a:srgbClr val="0000FF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是胜者。</a:t>
            </a:r>
            <a:endParaRPr lang="zh-CN" altLang="en-US" sz="2800" b="1" dirty="0">
              <a:solidFill>
                <a:srgbClr val="0000FF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zh-CN" altLang="en-US" sz="2800" b="1" dirty="0" smtClean="0"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在</a:t>
            </a:r>
            <a:r>
              <a:rPr lang="zh-CN" altLang="en-US" sz="2800" b="1" dirty="0"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惠子巧妙地援引庄子的话反驳“子固非鱼</a:t>
            </a:r>
            <a:r>
              <a:rPr lang="zh-CN" altLang="en-US" sz="2800" b="1" dirty="0" smtClean="0"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也，子</a:t>
            </a:r>
            <a:r>
              <a:rPr lang="zh-CN" altLang="en-US" sz="2800" b="1" dirty="0"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之不知鱼之</a:t>
            </a:r>
            <a:r>
              <a:rPr lang="zh-CN" altLang="en-US" sz="2800" b="1" dirty="0" smtClean="0"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乐，全</a:t>
            </a:r>
            <a:r>
              <a:rPr lang="zh-CN" altLang="en-US" sz="2800" b="1" dirty="0"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矣”</a:t>
            </a:r>
            <a:r>
              <a:rPr lang="zh-CN" altLang="en-US" sz="2800" b="1" dirty="0" smtClean="0"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时，庄子</a:t>
            </a:r>
            <a:r>
              <a:rPr lang="zh-CN" altLang="en-US" sz="2800" b="1" dirty="0"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却采取</a:t>
            </a:r>
            <a:r>
              <a:rPr lang="zh-CN" altLang="en-US" sz="2800" b="1" dirty="0"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转移话题、偷换概念</a:t>
            </a:r>
            <a:r>
              <a:rPr lang="zh-CN" altLang="en-US" sz="2800" b="1" dirty="0"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的</a:t>
            </a:r>
            <a:r>
              <a:rPr lang="zh-CN" altLang="en-US" sz="2800" b="1" dirty="0" smtClean="0"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方法，避重就轻，转</a:t>
            </a:r>
            <a:r>
              <a:rPr lang="zh-CN" altLang="en-US" sz="2800" b="1" dirty="0"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败为胜。</a:t>
            </a:r>
            <a:r>
              <a:rPr lang="zh-CN" altLang="en-US" sz="2800" b="1" dirty="0"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他把惠子说的</a:t>
            </a:r>
            <a:r>
              <a:rPr lang="zh-CN" altLang="en-US" sz="2800" b="1" dirty="0" smtClean="0"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“怎么知道”，故意</a:t>
            </a:r>
            <a:r>
              <a:rPr lang="zh-CN" altLang="en-US" sz="2800" b="1" dirty="0"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理解成</a:t>
            </a:r>
            <a:r>
              <a:rPr lang="zh-CN" altLang="en-US" sz="2800" b="1" dirty="0" smtClean="0"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“在哪里知道”</a:t>
            </a:r>
            <a:r>
              <a:rPr lang="zh-CN" altLang="en-US" sz="2800" b="1" dirty="0"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。最后惠子无话可说。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6" name="文本框 5"/>
          <p:cNvSpPr txBox="1"/>
          <p:nvPr/>
        </p:nvSpPr>
        <p:spPr>
          <a:xfrm>
            <a:off x="321946" y="1593533"/>
            <a:ext cx="8414385" cy="2677656"/>
          </a:xfrm>
          <a:prstGeom prst="rect">
            <a:avLst/>
          </a:prstGeom>
          <a:ln w="28575" cmpd="sng">
            <a:noFill/>
            <a:prstDash val="sys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看法二：</a:t>
            </a:r>
            <a:r>
              <a:rPr lang="zh-CN" altLang="en-US" sz="2800" b="1" dirty="0" smtClean="0">
                <a:solidFill>
                  <a:srgbClr val="0000FF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跳出故事本身，从逻辑上看，惠子是胜者。</a:t>
            </a:r>
            <a:endParaRPr lang="zh-CN" altLang="en-US" sz="2600" b="1" dirty="0">
              <a:solidFill>
                <a:srgbClr val="0000FF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2800" b="1" dirty="0" smtClean="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庄子靠故意曲解惠子的意思，才在争论中得以维持自己最初的判断，而这种做法显然是有悖于逻辑判断规则的，所以说，惠子才是胜者。</a:t>
            </a:r>
            <a:endParaRPr lang="en-US" altLang="zh-CN" sz="2800" b="1" dirty="0">
              <a:solidFill>
                <a:schemeClr val="tx1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 bwMode="auto">
          <a:xfrm>
            <a:off x="28575" y="640557"/>
            <a:ext cx="2007235" cy="523242"/>
            <a:chOff x="70" y="-63"/>
            <a:chExt cx="3161" cy="1098"/>
          </a:xfrm>
        </p:grpSpPr>
        <p:sp>
          <p:nvSpPr>
            <p:cNvPr id="9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10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合作探究</a:t>
              </a:r>
            </a:p>
          </p:txBody>
        </p:sp>
        <p:cxnSp>
          <p:nvCxnSpPr>
            <p:cNvPr id="10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文本框 3"/>
          <p:cNvSpPr txBox="1">
            <a:spLocks noChangeArrowheads="1"/>
          </p:cNvSpPr>
          <p:nvPr/>
        </p:nvSpPr>
        <p:spPr bwMode="auto">
          <a:xfrm>
            <a:off x="503548" y="1591475"/>
            <a:ext cx="8136904" cy="3194721"/>
          </a:xfrm>
          <a:prstGeom prst="rect">
            <a:avLst/>
          </a:prstGeom>
          <a:noFill/>
          <a:ln w="28575" cmpd="thickThin">
            <a:noFill/>
            <a:prstDash val="sysDash"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庄子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，庄子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及其后学的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著作，现存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33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篇，包括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内篇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7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篇、外篇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15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篇、杂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篇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篇。其文</a:t>
            </a:r>
            <a:r>
              <a:rPr lang="zh-CN" altLang="en-US" sz="2800" b="1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想象</a:t>
            </a:r>
            <a:r>
              <a:rPr lang="zh-CN" altLang="en-US" sz="2800" b="1" dirty="0" smtClean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奇幻，构思巧妙，善用</a:t>
            </a:r>
            <a:r>
              <a:rPr lang="zh-CN" altLang="en-US" sz="2800" b="1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寓言和</a:t>
            </a:r>
            <a:r>
              <a:rPr lang="zh-CN" altLang="en-US" sz="2800" b="1" dirty="0" smtClean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比喻，文笔</a:t>
            </a:r>
            <a:r>
              <a:rPr lang="zh-CN" altLang="en-US" sz="2800" b="1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汪洋</a:t>
            </a:r>
            <a:r>
              <a:rPr lang="zh-CN" altLang="en-US" sz="2800" b="1" dirty="0" smtClean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恣肆，具有</a:t>
            </a:r>
            <a:r>
              <a:rPr lang="zh-CN" altLang="en-US" sz="2800" b="1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浪漫主义的艺术风格。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它不仅有很高的哲学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成就，对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后世文学的发展也有着深远的影响。人们评价这本书为“</a:t>
            </a:r>
            <a:r>
              <a:rPr lang="zh-CN" altLang="en-US" sz="2800" b="1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文学的哲学、哲学的文学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”。</a:t>
            </a:r>
          </a:p>
        </p:txBody>
      </p:sp>
      <p:grpSp>
        <p:nvGrpSpPr>
          <p:cNvPr id="19" name="组合 8"/>
          <p:cNvGrpSpPr/>
          <p:nvPr/>
        </p:nvGrpSpPr>
        <p:grpSpPr bwMode="auto">
          <a:xfrm>
            <a:off x="1588" y="666750"/>
            <a:ext cx="2006600" cy="523081"/>
            <a:chOff x="70" y="-63"/>
            <a:chExt cx="3161" cy="1097"/>
          </a:xfrm>
        </p:grpSpPr>
        <p:sp>
          <p:nvSpPr>
            <p:cNvPr id="2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10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知识备查</a:t>
              </a:r>
            </a:p>
          </p:txBody>
        </p:sp>
        <p:cxnSp>
          <p:nvCxnSpPr>
            <p:cNvPr id="21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菱形 21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grpSp>
        <p:nvGrpSpPr>
          <p:cNvPr id="23" name="组合 1"/>
          <p:cNvGrpSpPr/>
          <p:nvPr/>
        </p:nvGrpSpPr>
        <p:grpSpPr bwMode="auto">
          <a:xfrm>
            <a:off x="3708401" y="1066086"/>
            <a:ext cx="1743075" cy="643766"/>
            <a:chOff x="3406775" y="598488"/>
            <a:chExt cx="1743075" cy="858355"/>
          </a:xfrm>
        </p:grpSpPr>
        <p:sp>
          <p:nvSpPr>
            <p:cNvPr id="24" name="圆角矩形 23"/>
            <p:cNvSpPr/>
            <p:nvPr/>
          </p:nvSpPr>
          <p:spPr>
            <a:xfrm rot="555800">
              <a:off x="4675188" y="715963"/>
              <a:ext cx="442912" cy="41910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25" name="圆角矩形 24"/>
            <p:cNvSpPr/>
            <p:nvPr/>
          </p:nvSpPr>
          <p:spPr>
            <a:xfrm rot="20470821">
              <a:off x="4270375" y="722313"/>
              <a:ext cx="442913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26" name="圆角矩形 25"/>
            <p:cNvSpPr/>
            <p:nvPr/>
          </p:nvSpPr>
          <p:spPr>
            <a:xfrm rot="319204">
              <a:off x="3851275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27" name="圆角矩形 26"/>
            <p:cNvSpPr/>
            <p:nvPr/>
          </p:nvSpPr>
          <p:spPr>
            <a:xfrm rot="21148334">
              <a:off x="3441700" y="730250"/>
              <a:ext cx="441325" cy="42068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28" name="矩形 1"/>
            <p:cNvSpPr>
              <a:spLocks noChangeArrowheads="1"/>
            </p:cNvSpPr>
            <p:nvPr/>
          </p:nvSpPr>
          <p:spPr bwMode="auto">
            <a:xfrm>
              <a:off x="3406775" y="598488"/>
              <a:ext cx="1743075" cy="8583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dist" eaLnBrk="0" hangingPunct="0">
                <a:lnSpc>
                  <a:spcPts val="4300"/>
                </a:lnSpc>
              </a:pPr>
              <a:r>
                <a:rPr lang="zh-CN" altLang="en-US" sz="2800" b="1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作品简介</a:t>
              </a:r>
              <a:endPara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6" name="文本框 5"/>
          <p:cNvSpPr txBox="1"/>
          <p:nvPr/>
        </p:nvSpPr>
        <p:spPr>
          <a:xfrm>
            <a:off x="599441" y="1167594"/>
            <a:ext cx="8042275" cy="4013406"/>
          </a:xfrm>
          <a:prstGeom prst="rect">
            <a:avLst/>
          </a:prstGeom>
          <a:noFill/>
          <a:ln w="28575" cmpd="sng">
            <a:noFill/>
            <a:prstDash val="sys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看法三：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从逻辑上看，庄子也有赢的机会，只是他没找准方向，以至给惠子留下了可乘之机。</a:t>
            </a:r>
            <a:endParaRPr lang="zh-CN" altLang="en-US" sz="2800" b="1" dirty="0">
              <a:solidFill>
                <a:srgbClr val="0000FF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2800" b="1" dirty="0" smtClean="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惠子最初的发问是这样的：“子非鱼，安知鱼之乐？”这里暗含有这样的判断：惠子能够知道庄子“非鱼”。因此庄子完全可以这样回敬惠子：你既然可以知道我不是鱼，我当然也可以知道鱼快乐。</a:t>
            </a:r>
            <a:endParaRPr lang="en-US" altLang="zh-CN" sz="2800" b="1" dirty="0">
              <a:solidFill>
                <a:schemeClr val="tx1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 bwMode="auto">
          <a:xfrm>
            <a:off x="28575" y="640557"/>
            <a:ext cx="2007235" cy="523242"/>
            <a:chOff x="70" y="-63"/>
            <a:chExt cx="3161" cy="1098"/>
          </a:xfrm>
        </p:grpSpPr>
        <p:sp>
          <p:nvSpPr>
            <p:cNvPr id="9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10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合作探究</a:t>
              </a:r>
            </a:p>
          </p:txBody>
        </p:sp>
        <p:cxnSp>
          <p:nvCxnSpPr>
            <p:cNvPr id="10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Text Box 2"/>
          <p:cNvSpPr txBox="1"/>
          <p:nvPr/>
        </p:nvSpPr>
        <p:spPr>
          <a:xfrm>
            <a:off x="614999" y="1669495"/>
            <a:ext cx="2252662" cy="267765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子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非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安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知鱼之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乐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子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固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非鱼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1" name="矩形 120"/>
          <p:cNvSpPr/>
          <p:nvPr/>
        </p:nvSpPr>
        <p:spPr>
          <a:xfrm>
            <a:off x="2165986" y="1903096"/>
            <a:ext cx="6384925" cy="60939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古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义：对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男子的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尊称。   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今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义：儿子。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" name="矩形 121"/>
          <p:cNvSpPr/>
          <p:nvPr/>
        </p:nvSpPr>
        <p:spPr>
          <a:xfrm>
            <a:off x="2810510" y="2557939"/>
            <a:ext cx="6138219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古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义：怎么。   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今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义：安定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安全。</a:t>
            </a:r>
            <a:endParaRPr lang="zh-CN" altLang="en-US" sz="28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" name="矩形 122"/>
          <p:cNvSpPr/>
          <p:nvPr/>
        </p:nvSpPr>
        <p:spPr>
          <a:xfrm>
            <a:off x="2810510" y="3193732"/>
            <a:ext cx="6138219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古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义：本来。   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今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义：结实，牢固。</a:t>
            </a:r>
            <a:endParaRPr lang="zh-CN" altLang="en-US" sz="28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7"/>
          <p:cNvGrpSpPr/>
          <p:nvPr/>
        </p:nvGrpSpPr>
        <p:grpSpPr bwMode="auto">
          <a:xfrm>
            <a:off x="28575" y="640557"/>
            <a:ext cx="2007235" cy="523242"/>
            <a:chOff x="70" y="-63"/>
            <a:chExt cx="3161" cy="1098"/>
          </a:xfrm>
        </p:grpSpPr>
        <p:sp>
          <p:nvSpPr>
            <p:cNvPr id="17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10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合作探究</a:t>
              </a:r>
            </a:p>
          </p:txBody>
        </p:sp>
        <p:cxnSp>
          <p:nvCxnSpPr>
            <p:cNvPr id="18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菱形 18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grpSp>
        <p:nvGrpSpPr>
          <p:cNvPr id="20" name="组合 8"/>
          <p:cNvGrpSpPr/>
          <p:nvPr/>
        </p:nvGrpSpPr>
        <p:grpSpPr bwMode="auto">
          <a:xfrm>
            <a:off x="534989" y="1067991"/>
            <a:ext cx="1743075" cy="643766"/>
            <a:chOff x="3333750" y="598488"/>
            <a:chExt cx="1743075" cy="860408"/>
          </a:xfrm>
        </p:grpSpPr>
        <p:sp>
          <p:nvSpPr>
            <p:cNvPr id="21" name="圆角矩形 20"/>
            <p:cNvSpPr/>
            <p:nvPr/>
          </p:nvSpPr>
          <p:spPr>
            <a:xfrm rot="555800">
              <a:off x="4602162" y="716244"/>
              <a:ext cx="442913" cy="418511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22" name="圆角矩形 21"/>
            <p:cNvSpPr/>
            <p:nvPr/>
          </p:nvSpPr>
          <p:spPr>
            <a:xfrm rot="20470821">
              <a:off x="4197350" y="722609"/>
              <a:ext cx="442912" cy="420103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23" name="圆角矩形 22"/>
            <p:cNvSpPr/>
            <p:nvPr/>
          </p:nvSpPr>
          <p:spPr>
            <a:xfrm rot="319204">
              <a:off x="3778250" y="722609"/>
              <a:ext cx="441325" cy="420103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24" name="圆角矩形 23"/>
            <p:cNvSpPr/>
            <p:nvPr/>
          </p:nvSpPr>
          <p:spPr>
            <a:xfrm rot="21148334">
              <a:off x="3368675" y="730565"/>
              <a:ext cx="441325" cy="420103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25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86040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dist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古今异义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" grpId="0"/>
      <p:bldP spid="122" grpId="0"/>
      <p:bldP spid="12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AutoShape 6"/>
          <p:cNvSpPr>
            <a:spLocks noChangeArrowheads="1"/>
          </p:cNvSpPr>
          <p:nvPr/>
        </p:nvSpPr>
        <p:spPr bwMode="auto">
          <a:xfrm>
            <a:off x="340768" y="1769501"/>
            <a:ext cx="921385" cy="571426"/>
          </a:xfrm>
          <a:custGeom>
            <a:avLst/>
            <a:gdLst>
              <a:gd name="T0" fmla="*/ 3 w 21600"/>
              <a:gd name="T1" fmla="*/ 0 h 21600"/>
              <a:gd name="T2" fmla="*/ 1 w 21600"/>
              <a:gd name="T3" fmla="*/ 2 h 21600"/>
              <a:gd name="T4" fmla="*/ 3 w 21600"/>
              <a:gd name="T5" fmla="*/ 4 h 21600"/>
              <a:gd name="T6" fmla="*/ 6 w 21600"/>
              <a:gd name="T7" fmla="*/ 2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2 w 21600"/>
              <a:gd name="T13" fmla="*/ 2286 h 21600"/>
              <a:gd name="T14" fmla="*/ 16554 w 21600"/>
              <a:gd name="T15" fmla="*/ 1368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固</a:t>
            </a:r>
          </a:p>
        </p:txBody>
      </p:sp>
      <p:sp>
        <p:nvSpPr>
          <p:cNvPr id="22" name="AutoShape 9"/>
          <p:cNvSpPr>
            <a:spLocks noChangeArrowheads="1"/>
          </p:cNvSpPr>
          <p:nvPr/>
        </p:nvSpPr>
        <p:spPr bwMode="auto">
          <a:xfrm>
            <a:off x="428716" y="2753201"/>
            <a:ext cx="658978" cy="428628"/>
          </a:xfrm>
          <a:custGeom>
            <a:avLst/>
            <a:gdLst>
              <a:gd name="T0" fmla="*/ 3 w 21600"/>
              <a:gd name="T1" fmla="*/ 0 h 21600"/>
              <a:gd name="T2" fmla="*/ 1 w 21600"/>
              <a:gd name="T3" fmla="*/ 2 h 21600"/>
              <a:gd name="T4" fmla="*/ 3 w 21600"/>
              <a:gd name="T5" fmla="*/ 4 h 21600"/>
              <a:gd name="T6" fmla="*/ 6 w 21600"/>
              <a:gd name="T7" fmla="*/ 2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2 w 21600"/>
              <a:gd name="T13" fmla="*/ 2286 h 21600"/>
              <a:gd name="T14" fmla="*/ 16554 w 21600"/>
              <a:gd name="T15" fmla="*/ 1368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于</a:t>
            </a:r>
          </a:p>
        </p:txBody>
      </p:sp>
      <p:sp>
        <p:nvSpPr>
          <p:cNvPr id="23" name="AutoShape 10"/>
          <p:cNvSpPr/>
          <p:nvPr/>
        </p:nvSpPr>
        <p:spPr bwMode="auto">
          <a:xfrm>
            <a:off x="1043419" y="2592464"/>
            <a:ext cx="177800" cy="589598"/>
          </a:xfrm>
          <a:prstGeom prst="leftBrace">
            <a:avLst>
              <a:gd name="adj1" fmla="val 66442"/>
              <a:gd name="adj2" fmla="val 50000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 Box 10"/>
          <p:cNvSpPr txBox="1"/>
          <p:nvPr/>
        </p:nvSpPr>
        <p:spPr>
          <a:xfrm>
            <a:off x="1226617" y="1435298"/>
            <a:ext cx="2925762" cy="13849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固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不知子矣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子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固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非鱼也</a:t>
            </a:r>
          </a:p>
        </p:txBody>
      </p:sp>
      <p:sp>
        <p:nvSpPr>
          <p:cNvPr id="3" name="Text Box 14"/>
          <p:cNvSpPr txBox="1"/>
          <p:nvPr/>
        </p:nvSpPr>
        <p:spPr>
          <a:xfrm>
            <a:off x="3347864" y="1575353"/>
            <a:ext cx="3443288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（副词，固然）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4" name="Text Box 14"/>
          <p:cNvSpPr txBox="1"/>
          <p:nvPr/>
        </p:nvSpPr>
        <p:spPr>
          <a:xfrm>
            <a:off x="3342532" y="2028832"/>
            <a:ext cx="2651125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（副词，本来）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5" name="Text Box 10"/>
          <p:cNvSpPr txBox="1"/>
          <p:nvPr/>
        </p:nvSpPr>
        <p:spPr>
          <a:xfrm>
            <a:off x="1226618" y="2323152"/>
            <a:ext cx="4376737" cy="13849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海运则将徙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于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南冥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庄子与惠子游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于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濠梁之上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6" name="Text Box 14"/>
          <p:cNvSpPr txBox="1"/>
          <p:nvPr/>
        </p:nvSpPr>
        <p:spPr>
          <a:xfrm>
            <a:off x="5292081" y="2388868"/>
            <a:ext cx="2168525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（到）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0" name="Text Box 14"/>
          <p:cNvSpPr txBox="1"/>
          <p:nvPr/>
        </p:nvSpPr>
        <p:spPr>
          <a:xfrm>
            <a:off x="5320656" y="2859164"/>
            <a:ext cx="2428875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（介词，在）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28" name="组合 7"/>
          <p:cNvGrpSpPr/>
          <p:nvPr/>
        </p:nvGrpSpPr>
        <p:grpSpPr bwMode="auto">
          <a:xfrm>
            <a:off x="28575" y="640557"/>
            <a:ext cx="2007235" cy="523242"/>
            <a:chOff x="70" y="-63"/>
            <a:chExt cx="3161" cy="1098"/>
          </a:xfrm>
        </p:grpSpPr>
        <p:sp>
          <p:nvSpPr>
            <p:cNvPr id="31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10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合作探究</a:t>
              </a:r>
            </a:p>
          </p:txBody>
        </p:sp>
        <p:cxnSp>
          <p:nvCxnSpPr>
            <p:cNvPr id="32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菱形 32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grpSp>
        <p:nvGrpSpPr>
          <p:cNvPr id="29" name="组合 8"/>
          <p:cNvGrpSpPr/>
          <p:nvPr/>
        </p:nvGrpSpPr>
        <p:grpSpPr bwMode="auto">
          <a:xfrm>
            <a:off x="534989" y="1067991"/>
            <a:ext cx="1743075" cy="643766"/>
            <a:chOff x="3333750" y="598488"/>
            <a:chExt cx="1743075" cy="860408"/>
          </a:xfrm>
        </p:grpSpPr>
        <p:sp>
          <p:nvSpPr>
            <p:cNvPr id="30" name="圆角矩形 29"/>
            <p:cNvSpPr/>
            <p:nvPr/>
          </p:nvSpPr>
          <p:spPr>
            <a:xfrm rot="555800">
              <a:off x="4602162" y="716244"/>
              <a:ext cx="442913" cy="418511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34" name="圆角矩形 33"/>
            <p:cNvSpPr/>
            <p:nvPr/>
          </p:nvSpPr>
          <p:spPr>
            <a:xfrm rot="20470821">
              <a:off x="4197350" y="722609"/>
              <a:ext cx="442912" cy="420103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35" name="圆角矩形 34"/>
            <p:cNvSpPr/>
            <p:nvPr/>
          </p:nvSpPr>
          <p:spPr>
            <a:xfrm rot="319204">
              <a:off x="3778250" y="722609"/>
              <a:ext cx="441325" cy="420103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36" name="圆角矩形 35"/>
            <p:cNvSpPr/>
            <p:nvPr/>
          </p:nvSpPr>
          <p:spPr>
            <a:xfrm rot="21148334">
              <a:off x="3368675" y="730565"/>
              <a:ext cx="441325" cy="420103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37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86040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dist">
                <a:lnSpc>
                  <a:spcPts val="4300"/>
                </a:lnSpc>
              </a:pPr>
              <a:r>
                <a:rPr lang="zh-CN" altLang="en-US" sz="28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一词多义</a:t>
              </a:r>
            </a:p>
          </p:txBody>
        </p:sp>
      </p:grpSp>
      <p:sp>
        <p:nvSpPr>
          <p:cNvPr id="38" name="AutoShape 10"/>
          <p:cNvSpPr/>
          <p:nvPr/>
        </p:nvSpPr>
        <p:spPr bwMode="auto">
          <a:xfrm>
            <a:off x="1043419" y="1700692"/>
            <a:ext cx="177800" cy="589598"/>
          </a:xfrm>
          <a:prstGeom prst="leftBrace">
            <a:avLst>
              <a:gd name="adj1" fmla="val 66442"/>
              <a:gd name="adj2" fmla="val 50000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AutoShape 6"/>
          <p:cNvSpPr>
            <a:spLocks noChangeArrowheads="1"/>
          </p:cNvSpPr>
          <p:nvPr/>
        </p:nvSpPr>
        <p:spPr bwMode="auto">
          <a:xfrm>
            <a:off x="280096" y="3496252"/>
            <a:ext cx="921385" cy="571426"/>
          </a:xfrm>
          <a:custGeom>
            <a:avLst/>
            <a:gdLst>
              <a:gd name="T0" fmla="*/ 3 w 21600"/>
              <a:gd name="T1" fmla="*/ 0 h 21600"/>
              <a:gd name="T2" fmla="*/ 1 w 21600"/>
              <a:gd name="T3" fmla="*/ 2 h 21600"/>
              <a:gd name="T4" fmla="*/ 3 w 21600"/>
              <a:gd name="T5" fmla="*/ 4 h 21600"/>
              <a:gd name="T6" fmla="*/ 6 w 21600"/>
              <a:gd name="T7" fmla="*/ 2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2 w 21600"/>
              <a:gd name="T13" fmla="*/ 2286 h 21600"/>
              <a:gd name="T14" fmla="*/ 16554 w 21600"/>
              <a:gd name="T15" fmla="*/ 1368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chemeClr val="bg1"/>
          </a:solidFill>
          <a:ln w="9525">
            <a:solidFill>
              <a:schemeClr val="bg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</a:p>
        </p:txBody>
      </p:sp>
      <p:sp>
        <p:nvSpPr>
          <p:cNvPr id="41" name="Text Box 10"/>
          <p:cNvSpPr txBox="1"/>
          <p:nvPr/>
        </p:nvSpPr>
        <p:spPr>
          <a:xfrm>
            <a:off x="1238337" y="3168771"/>
            <a:ext cx="3270250" cy="13849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是鱼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乐也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我知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濠上也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42" name="Text Box 14"/>
          <p:cNvSpPr txBox="1"/>
          <p:nvPr/>
        </p:nvSpPr>
        <p:spPr>
          <a:xfrm>
            <a:off x="3529657" y="3296033"/>
            <a:ext cx="3443288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（结构助词，的）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43" name="Text Box 14"/>
          <p:cNvSpPr txBox="1"/>
          <p:nvPr/>
        </p:nvSpPr>
        <p:spPr>
          <a:xfrm>
            <a:off x="3529658" y="3777425"/>
            <a:ext cx="4930775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（代词，代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“鱼之乐”这件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事）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44" name="AutoShape 10"/>
          <p:cNvSpPr/>
          <p:nvPr/>
        </p:nvSpPr>
        <p:spPr bwMode="auto">
          <a:xfrm>
            <a:off x="1043419" y="3427958"/>
            <a:ext cx="177800" cy="589598"/>
          </a:xfrm>
          <a:prstGeom prst="leftBrace">
            <a:avLst>
              <a:gd name="adj1" fmla="val 66442"/>
              <a:gd name="adj2" fmla="val 50000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/>
      <p:bldP spid="4" grpId="0" bldLvl="0"/>
      <p:bldP spid="6" grpId="0" bldLvl="0"/>
      <p:bldP spid="20" grpId="0" bldLvl="0"/>
      <p:bldP spid="42" grpId="0" bldLvl="0"/>
      <p:bldP spid="43" grpId="0" bldLvl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63936" y="1491630"/>
            <a:ext cx="7292975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ts val="12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倒装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句：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庄子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与惠子游于濠梁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之上。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9552" y="1833954"/>
            <a:ext cx="78488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800" b="1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状语</a:t>
            </a:r>
            <a:r>
              <a:rPr lang="zh-CN" altLang="en-US" sz="2800" b="1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后</a:t>
            </a:r>
            <a:r>
              <a:rPr lang="zh-CN" altLang="en-US" sz="2800" b="1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置，正常</a:t>
            </a:r>
            <a:r>
              <a:rPr lang="zh-CN" altLang="en-US" sz="2800" b="1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语序应为“庄子与惠子于濠梁之上游</a:t>
            </a:r>
            <a:r>
              <a:rPr lang="zh-CN" altLang="en-US" sz="2800" b="1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14" name="组合 7"/>
          <p:cNvGrpSpPr/>
          <p:nvPr/>
        </p:nvGrpSpPr>
        <p:grpSpPr bwMode="auto">
          <a:xfrm>
            <a:off x="28575" y="640557"/>
            <a:ext cx="2007235" cy="523242"/>
            <a:chOff x="70" y="-63"/>
            <a:chExt cx="3161" cy="1098"/>
          </a:xfrm>
        </p:grpSpPr>
        <p:sp>
          <p:nvSpPr>
            <p:cNvPr id="15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10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合作探究</a:t>
              </a:r>
            </a:p>
          </p:txBody>
        </p:sp>
        <p:cxnSp>
          <p:nvCxnSpPr>
            <p:cNvPr id="16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菱形 16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grpSp>
        <p:nvGrpSpPr>
          <p:cNvPr id="18" name="组合 8"/>
          <p:cNvGrpSpPr/>
          <p:nvPr/>
        </p:nvGrpSpPr>
        <p:grpSpPr bwMode="auto">
          <a:xfrm>
            <a:off x="534989" y="1067991"/>
            <a:ext cx="1743075" cy="643766"/>
            <a:chOff x="3333750" y="598488"/>
            <a:chExt cx="1743075" cy="860408"/>
          </a:xfrm>
        </p:grpSpPr>
        <p:sp>
          <p:nvSpPr>
            <p:cNvPr id="19" name="圆角矩形 18"/>
            <p:cNvSpPr/>
            <p:nvPr/>
          </p:nvSpPr>
          <p:spPr>
            <a:xfrm rot="555800">
              <a:off x="4602162" y="716244"/>
              <a:ext cx="442913" cy="418511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20" name="圆角矩形 19"/>
            <p:cNvSpPr/>
            <p:nvPr/>
          </p:nvSpPr>
          <p:spPr>
            <a:xfrm rot="20470821">
              <a:off x="4197350" y="722609"/>
              <a:ext cx="442912" cy="420103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21" name="圆角矩形 20"/>
            <p:cNvSpPr/>
            <p:nvPr/>
          </p:nvSpPr>
          <p:spPr>
            <a:xfrm rot="319204">
              <a:off x="3778250" y="722609"/>
              <a:ext cx="441325" cy="420103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22" name="圆角矩形 21"/>
            <p:cNvSpPr/>
            <p:nvPr/>
          </p:nvSpPr>
          <p:spPr>
            <a:xfrm rot="21148334">
              <a:off x="3368675" y="730565"/>
              <a:ext cx="441325" cy="420103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23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86040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dist">
                <a:lnSpc>
                  <a:spcPts val="4300"/>
                </a:lnSpc>
              </a:pPr>
              <a:r>
                <a:rPr lang="zh-CN" altLang="en-US" sz="28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文言句式</a:t>
              </a:r>
            </a:p>
          </p:txBody>
        </p:sp>
      </p:grpSp>
      <p:sp>
        <p:nvSpPr>
          <p:cNvPr id="24" name="矩形 23"/>
          <p:cNvSpPr/>
          <p:nvPr/>
        </p:nvSpPr>
        <p:spPr>
          <a:xfrm>
            <a:off x="539553" y="2517744"/>
            <a:ext cx="7326313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ts val="12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省略句：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知之濠上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也。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39553" y="3651870"/>
            <a:ext cx="38164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判断句：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鱼之乐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也。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63936" y="2882284"/>
            <a:ext cx="782448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1" hangingPunct="1">
              <a:spcBef>
                <a:spcPts val="0"/>
              </a:spcBef>
              <a:defRPr/>
            </a:pP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“知之”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后省略介词“于”，可补充为“我知之（于）濠上也”。</a:t>
            </a:r>
            <a:endParaRPr lang="en-US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165590" y="3702646"/>
            <a:ext cx="34307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>
              <a:spcBef>
                <a:spcPts val="0"/>
              </a:spcBef>
              <a:defRPr/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也”表判断。</a:t>
            </a:r>
            <a:endParaRPr lang="en-US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28245" y="1705928"/>
            <a:ext cx="768751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《庄子与惠子游于濠梁之上》通过庄子与惠子围绕着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鱼之乐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而展开的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辩论，表现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了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庄子机智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与巧妙的辩论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风格，也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表现了庄子的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万物与我为一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的思想。</a:t>
            </a:r>
          </a:p>
        </p:txBody>
      </p:sp>
      <p:grpSp>
        <p:nvGrpSpPr>
          <p:cNvPr id="12" name="组合 1"/>
          <p:cNvGrpSpPr/>
          <p:nvPr/>
        </p:nvGrpSpPr>
        <p:grpSpPr bwMode="auto">
          <a:xfrm>
            <a:off x="3700464" y="1091804"/>
            <a:ext cx="1743075" cy="643766"/>
            <a:chOff x="3333750" y="598488"/>
            <a:chExt cx="1743075" cy="858355"/>
          </a:xfrm>
        </p:grpSpPr>
        <p:sp>
          <p:nvSpPr>
            <p:cNvPr id="13" name="圆角矩形 12"/>
            <p:cNvSpPr/>
            <p:nvPr/>
          </p:nvSpPr>
          <p:spPr>
            <a:xfrm rot="555800">
              <a:off x="4602162" y="715963"/>
              <a:ext cx="442913" cy="41910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14" name="圆角矩形 13"/>
            <p:cNvSpPr/>
            <p:nvPr/>
          </p:nvSpPr>
          <p:spPr>
            <a:xfrm rot="20470821">
              <a:off x="4197350" y="722313"/>
              <a:ext cx="442912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17" name="圆角矩形 16"/>
            <p:cNvSpPr/>
            <p:nvPr/>
          </p:nvSpPr>
          <p:spPr>
            <a:xfrm rot="319204">
              <a:off x="3778250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18" name="圆角矩形 17"/>
            <p:cNvSpPr/>
            <p:nvPr/>
          </p:nvSpPr>
          <p:spPr>
            <a:xfrm rot="21148334">
              <a:off x="3368675" y="730250"/>
              <a:ext cx="441325" cy="42068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19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8583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dist" eaLnBrk="0" hangingPunct="0">
                <a:lnSpc>
                  <a:spcPts val="4300"/>
                </a:lnSpc>
              </a:pPr>
              <a:r>
                <a:rPr lang="zh-CN" altLang="en-US" sz="28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概括主题</a:t>
              </a:r>
            </a:p>
          </p:txBody>
        </p:sp>
      </p:grpSp>
      <p:grpSp>
        <p:nvGrpSpPr>
          <p:cNvPr id="24" name="组合 13"/>
          <p:cNvGrpSpPr/>
          <p:nvPr/>
        </p:nvGrpSpPr>
        <p:grpSpPr bwMode="auto">
          <a:xfrm>
            <a:off x="28575" y="627459"/>
            <a:ext cx="2007235" cy="523242"/>
            <a:chOff x="70" y="-63"/>
            <a:chExt cx="3161" cy="1098"/>
          </a:xfrm>
        </p:grpSpPr>
        <p:sp>
          <p:nvSpPr>
            <p:cNvPr id="25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10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  <p:cxnSp>
          <p:nvCxnSpPr>
            <p:cNvPr id="26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菱形 26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矩形 2"/>
          <p:cNvSpPr/>
          <p:nvPr/>
        </p:nvSpPr>
        <p:spPr>
          <a:xfrm>
            <a:off x="467544" y="1217418"/>
            <a:ext cx="3416320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 eaLnBrk="1" hangingPunct="1"/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❶</a:t>
            </a:r>
            <a:r>
              <a:rPr lang="zh-CN" altLang="en-US" sz="28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采用对话的形式。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05701" y="1912353"/>
            <a:ext cx="773259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2800" b="1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本文通篇采用对话的</a:t>
            </a:r>
            <a:r>
              <a:rPr lang="zh-CN" altLang="en-US" sz="2800" b="1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形式，两</a:t>
            </a: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人一句接着</a:t>
            </a:r>
            <a:r>
              <a:rPr lang="zh-CN" altLang="en-US" sz="2800" b="1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一句，用“以子之矛，攻子之盾”的方法，将</a:t>
            </a: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这场论辩</a:t>
            </a:r>
            <a:r>
              <a:rPr lang="zh-CN" altLang="en-US" sz="2800" b="1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深化，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展现</a:t>
            </a:r>
            <a:r>
              <a:rPr lang="zh-CN" altLang="en-US" sz="2800" b="1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了</a:t>
            </a: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精彩的诡辩艺术。</a:t>
            </a:r>
          </a:p>
        </p:txBody>
      </p:sp>
      <p:grpSp>
        <p:nvGrpSpPr>
          <p:cNvPr id="8" name="组合 8"/>
          <p:cNvGrpSpPr/>
          <p:nvPr/>
        </p:nvGrpSpPr>
        <p:grpSpPr bwMode="auto">
          <a:xfrm>
            <a:off x="34925" y="627459"/>
            <a:ext cx="2008188" cy="523082"/>
            <a:chOff x="70" y="-63"/>
            <a:chExt cx="3161" cy="1097"/>
          </a:xfrm>
        </p:grpSpPr>
        <p:sp>
          <p:nvSpPr>
            <p:cNvPr id="11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1" cy="10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写作特色</a:t>
              </a:r>
            </a:p>
          </p:txBody>
        </p:sp>
        <p:cxnSp>
          <p:nvCxnSpPr>
            <p:cNvPr id="12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菱形 12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矩形 2"/>
          <p:cNvSpPr/>
          <p:nvPr/>
        </p:nvSpPr>
        <p:spPr>
          <a:xfrm>
            <a:off x="467544" y="1276826"/>
            <a:ext cx="5211683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 eaLnBrk="1" hangingPunct="1"/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❷</a:t>
            </a:r>
            <a:r>
              <a:rPr lang="zh-CN" altLang="en-US" sz="28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笔法</a:t>
            </a:r>
            <a:r>
              <a:rPr lang="zh-CN" altLang="en-US" sz="280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轻松，充满</a:t>
            </a:r>
            <a:r>
              <a:rPr lang="zh-CN" altLang="en-US" sz="28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机智与幽默。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81026" y="1869672"/>
            <a:ext cx="7797165" cy="267765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2800" b="1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庄子是否知道“鱼之乐”的</a:t>
            </a:r>
            <a:r>
              <a:rPr lang="zh-CN" altLang="en-US" sz="2800" b="1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论辩，本</a:t>
            </a: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是深奥的逻辑</a:t>
            </a:r>
            <a:r>
              <a:rPr lang="zh-CN" altLang="en-US" sz="2800" b="1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问题，但</a:t>
            </a: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文章却用轻松、闲适的笔调描述论辩</a:t>
            </a:r>
            <a:r>
              <a:rPr lang="zh-CN" altLang="en-US" sz="2800" b="1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过程，二</a:t>
            </a: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人语言不乏</a:t>
            </a:r>
            <a:r>
              <a:rPr lang="zh-CN" altLang="en-US" sz="2800" b="1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幽默，令人</a:t>
            </a: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感受到日常生活中的</a:t>
            </a:r>
            <a:r>
              <a:rPr lang="zh-CN" altLang="en-US" sz="2800" b="1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诗意，并</a:t>
            </a: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深受感染。</a:t>
            </a:r>
          </a:p>
        </p:txBody>
      </p:sp>
      <p:grpSp>
        <p:nvGrpSpPr>
          <p:cNvPr id="8" name="组合 8"/>
          <p:cNvGrpSpPr/>
          <p:nvPr/>
        </p:nvGrpSpPr>
        <p:grpSpPr bwMode="auto">
          <a:xfrm>
            <a:off x="34925" y="627459"/>
            <a:ext cx="2008188" cy="523082"/>
            <a:chOff x="70" y="-63"/>
            <a:chExt cx="3161" cy="1097"/>
          </a:xfrm>
        </p:grpSpPr>
        <p:sp>
          <p:nvSpPr>
            <p:cNvPr id="11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1" cy="10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写作特色</a:t>
              </a:r>
            </a:p>
          </p:txBody>
        </p:sp>
        <p:cxnSp>
          <p:nvCxnSpPr>
            <p:cNvPr id="12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菱形 12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文本框 6194"/>
          <p:cNvSpPr txBox="1"/>
          <p:nvPr/>
        </p:nvSpPr>
        <p:spPr>
          <a:xfrm>
            <a:off x="769248" y="1037801"/>
            <a:ext cx="6971104" cy="3477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457200" indent="-457200" eaLnBrk="0" hangingPunct="0">
              <a:lnSpc>
                <a:spcPct val="110000"/>
              </a:lnSpc>
              <a:spcBef>
                <a:spcPct val="50000"/>
              </a:spcBef>
            </a:pPr>
            <a:r>
              <a:rPr lang="zh-CN" altLang="en-US" sz="2000" b="1" dirty="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0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.重点实词。</a:t>
            </a:r>
            <a:endParaRPr lang="zh-CN" altLang="en-US" sz="2000" b="1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>
              <a:lnSpc>
                <a:spcPct val="110000"/>
              </a:lnSpc>
            </a:pP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（1）其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翼若</a:t>
            </a:r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垂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天之云 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 垂：</a:t>
            </a:r>
            <a:r>
              <a:rPr lang="zh-CN" altLang="en-US" sz="2000" b="1" u="sng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             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457200" indent="-457200">
              <a:lnSpc>
                <a:spcPct val="110000"/>
              </a:lnSpc>
            </a:pP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（2）海运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则将</a:t>
            </a:r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徙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于南冥  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徙：</a:t>
            </a:r>
            <a:r>
              <a:rPr lang="zh-CN" altLang="en-US" sz="2000" b="1" u="sng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             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457200" indent="-457200">
              <a:lnSpc>
                <a:spcPct val="110000"/>
              </a:lnSpc>
            </a:pP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（3）水</a:t>
            </a:r>
            <a:r>
              <a:rPr lang="zh-CN" altLang="en-US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击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三千里    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  击：</a:t>
            </a:r>
            <a:r>
              <a:rPr lang="zh-CN" altLang="en-US" sz="2000" b="1" u="sng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             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457200" indent="-457200">
              <a:lnSpc>
                <a:spcPct val="110000"/>
              </a:lnSpc>
            </a:pP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（4）</a:t>
            </a:r>
            <a:r>
              <a:rPr lang="zh-CN" altLang="en-US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抟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扶摇而上者九万里 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抟：</a:t>
            </a:r>
            <a:r>
              <a:rPr lang="zh-CN" altLang="en-US" sz="2000" b="1" u="sng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             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457200" indent="-457200">
              <a:lnSpc>
                <a:spcPct val="11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（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5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）</a:t>
            </a:r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去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以六月息者也      去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：</a:t>
            </a:r>
            <a:r>
              <a:rPr lang="zh-CN" altLang="en-US" sz="2000" b="1" u="sng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             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457200" indent="-457200">
              <a:lnSpc>
                <a:spcPct val="11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（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6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）亦若</a:t>
            </a:r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是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则已矣       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是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：</a:t>
            </a:r>
            <a:r>
              <a:rPr lang="zh-CN" altLang="en-US" sz="2000" b="1" u="sng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             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457200" indent="-457200">
              <a:lnSpc>
                <a:spcPct val="11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（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7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）我非子，</a:t>
            </a:r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固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不知子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矣  固：</a:t>
            </a:r>
            <a:r>
              <a:rPr lang="zh-CN" altLang="en-US" sz="2000" b="1" u="sng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zh-CN" altLang="en-US" sz="2000" b="1" u="sng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            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      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457200" indent="-457200">
              <a:lnSpc>
                <a:spcPct val="11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（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8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）请</a:t>
            </a:r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循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其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本            循：</a:t>
            </a:r>
            <a:r>
              <a:rPr lang="zh-CN" altLang="en-US" sz="2000" b="1" u="sng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zh-CN" altLang="en-US" sz="2000" b="1" u="sng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zh-CN" altLang="en-US" sz="2000" b="1" u="sng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zh-CN" altLang="en-US" sz="2000" b="1" u="sng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          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     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457200" indent="-457200">
              <a:lnSpc>
                <a:spcPct val="11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（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9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）既已知吾知</a:t>
            </a:r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之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而问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我  之：</a:t>
            </a:r>
            <a:r>
              <a:rPr lang="zh-CN" altLang="en-US" sz="2000" b="1" u="sng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             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</a:t>
            </a:r>
            <a:r>
              <a:rPr lang="zh-CN" altLang="en-US" sz="2000" b="1" u="sng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</a:t>
            </a:r>
            <a:r>
              <a:rPr lang="zh-CN" altLang="en-US" sz="2000" b="1" u="sng" dirty="0" smtClean="0"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sz="2000" b="1" u="sng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61777" y="1352673"/>
            <a:ext cx="1687513" cy="40011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悬挂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161776" y="1695368"/>
            <a:ext cx="1662112" cy="40011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迁移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161776" y="2022262"/>
            <a:ext cx="1543050" cy="40011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拍打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161777" y="2360299"/>
            <a:ext cx="2136775" cy="40011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盘旋飞翔</a:t>
            </a:r>
          </a:p>
        </p:txBody>
      </p:sp>
      <p:grpSp>
        <p:nvGrpSpPr>
          <p:cNvPr id="11" name="组合 15"/>
          <p:cNvGrpSpPr/>
          <p:nvPr/>
        </p:nvGrpSpPr>
        <p:grpSpPr bwMode="auto">
          <a:xfrm>
            <a:off x="34925" y="627459"/>
            <a:ext cx="2008188" cy="523082"/>
            <a:chOff x="70" y="-63"/>
            <a:chExt cx="3161" cy="1097"/>
          </a:xfrm>
        </p:grpSpPr>
        <p:sp>
          <p:nvSpPr>
            <p:cNvPr id="12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1" cy="10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课堂检测</a:t>
              </a:r>
            </a:p>
          </p:txBody>
        </p:sp>
        <p:cxnSp>
          <p:nvCxnSpPr>
            <p:cNvPr id="13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菱形 13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15" name="文本框 8"/>
          <p:cNvSpPr txBox="1"/>
          <p:nvPr/>
        </p:nvSpPr>
        <p:spPr>
          <a:xfrm>
            <a:off x="5161776" y="2677191"/>
            <a:ext cx="1647825" cy="40011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离开</a:t>
            </a:r>
          </a:p>
        </p:txBody>
      </p:sp>
      <p:sp>
        <p:nvSpPr>
          <p:cNvPr id="16" name="文本框 2"/>
          <p:cNvSpPr txBox="1"/>
          <p:nvPr/>
        </p:nvSpPr>
        <p:spPr>
          <a:xfrm>
            <a:off x="5161776" y="3007228"/>
            <a:ext cx="1647825" cy="40011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这样</a:t>
            </a:r>
          </a:p>
        </p:txBody>
      </p:sp>
      <p:sp>
        <p:nvSpPr>
          <p:cNvPr id="17" name="矩形 16"/>
          <p:cNvSpPr/>
          <p:nvPr/>
        </p:nvSpPr>
        <p:spPr>
          <a:xfrm>
            <a:off x="5161776" y="3326692"/>
            <a:ext cx="700833" cy="40011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固然</a:t>
            </a:r>
          </a:p>
        </p:txBody>
      </p:sp>
      <p:sp>
        <p:nvSpPr>
          <p:cNvPr id="18" name="矩形 17"/>
          <p:cNvSpPr/>
          <p:nvPr/>
        </p:nvSpPr>
        <p:spPr>
          <a:xfrm>
            <a:off x="5161776" y="3650728"/>
            <a:ext cx="700833" cy="40011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追溯</a:t>
            </a:r>
            <a:endParaRPr lang="zh-CN" altLang="en-US" sz="2000" b="1" dirty="0">
              <a:solidFill>
                <a:srgbClr val="FF0000"/>
              </a:solidFill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140658" y="3966191"/>
            <a:ext cx="1991251" cy="40011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2000" b="1" dirty="0" smtClean="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代词，鱼</a:t>
            </a:r>
            <a:r>
              <a:rPr lang="zh-CN" altLang="en-US" sz="2000" b="1" dirty="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的快乐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7" grpId="0"/>
      <p:bldP spid="15" grpId="0"/>
      <p:bldP spid="16" grpId="0"/>
      <p:bldP spid="17" grpId="0"/>
      <p:bldP spid="18" grpId="0"/>
      <p:bldP spid="19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文本框 1"/>
          <p:cNvSpPr txBox="1">
            <a:spLocks noChangeArrowheads="1"/>
          </p:cNvSpPr>
          <p:nvPr/>
        </p:nvSpPr>
        <p:spPr bwMode="auto">
          <a:xfrm>
            <a:off x="467544" y="1150541"/>
            <a:ext cx="8185472" cy="32229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en-US" altLang="zh-CN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下面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句子的朗读节奏划分有误的一项</a:t>
            </a:r>
            <a:r>
              <a:rPr lang="zh-CN" altLang="en-US" sz="28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是（    ）</a:t>
            </a:r>
            <a:endParaRPr lang="zh-CN" altLang="en-US" sz="2800" b="1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A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是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鸟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也，海运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/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则将徙于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/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南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冥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B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抟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/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扶摇而上者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/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九万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里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C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庄子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/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与惠子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/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游于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/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濠梁之上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D.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子固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/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非鱼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也，子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之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/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不知鱼之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乐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，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全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矣</a:t>
            </a:r>
          </a:p>
        </p:txBody>
      </p:sp>
      <p:sp>
        <p:nvSpPr>
          <p:cNvPr id="26" name="文本框 1"/>
          <p:cNvSpPr txBox="1">
            <a:spLocks noChangeArrowheads="1"/>
          </p:cNvSpPr>
          <p:nvPr/>
        </p:nvSpPr>
        <p:spPr bwMode="auto">
          <a:xfrm>
            <a:off x="7521972" y="1059582"/>
            <a:ext cx="506413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D</a:t>
            </a:r>
          </a:p>
        </p:txBody>
      </p:sp>
      <p:grpSp>
        <p:nvGrpSpPr>
          <p:cNvPr id="8" name="组合 15"/>
          <p:cNvGrpSpPr/>
          <p:nvPr/>
        </p:nvGrpSpPr>
        <p:grpSpPr bwMode="auto">
          <a:xfrm>
            <a:off x="34925" y="627459"/>
            <a:ext cx="2008188" cy="523082"/>
            <a:chOff x="70" y="-63"/>
            <a:chExt cx="3161" cy="1097"/>
          </a:xfrm>
        </p:grpSpPr>
        <p:sp>
          <p:nvSpPr>
            <p:cNvPr id="9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1" cy="10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课堂检测</a:t>
              </a:r>
            </a:p>
          </p:txBody>
        </p:sp>
        <p:cxnSp>
          <p:nvCxnSpPr>
            <p:cNvPr id="10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20502" y="1085586"/>
            <a:ext cx="723519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600" b="1" dirty="0">
                <a:latin typeface="宋体" panose="02010600030101010101" pitchFamily="2" charset="-122"/>
              </a:rPr>
              <a:t>3.</a:t>
            </a:r>
            <a:r>
              <a:rPr lang="zh-CN" altLang="en-US" sz="2600" b="1" dirty="0">
                <a:latin typeface="宋体" panose="02010600030101010101" pitchFamily="2" charset="-122"/>
              </a:rPr>
              <a:t>用现代汉语翻译下列句子。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08306" y="1383619"/>
            <a:ext cx="8336915" cy="3093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）怒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而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飞，其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翼若垂天之云。</a:t>
            </a:r>
          </a:p>
          <a:p>
            <a:pPr>
              <a:lnSpc>
                <a:spcPct val="150000"/>
              </a:lnSpc>
            </a:pP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）鹏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之徙于南冥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也，水击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三千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里，抟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扶摇而上者九万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里，去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以六月息者也。</a:t>
            </a:r>
          </a:p>
          <a:p>
            <a:pPr>
              <a:lnSpc>
                <a:spcPct val="150000"/>
              </a:lnSpc>
            </a:pP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86017" y="2067694"/>
            <a:ext cx="673647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振翅</a:t>
            </a:r>
            <a:r>
              <a:rPr lang="zh-CN" altLang="en-US" sz="2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奋飞，它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的翅膀就像悬挂在天空的云。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20502" y="3830442"/>
            <a:ext cx="8224719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鹏鸟迁徙到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南海的</a:t>
            </a:r>
            <a:r>
              <a:rPr lang="zh-CN" altLang="en-US" sz="2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时候，振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翼拍</a:t>
            </a:r>
            <a:r>
              <a:rPr lang="zh-CN" altLang="en-US" sz="2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水，水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浪远达几千</a:t>
            </a:r>
            <a:r>
              <a:rPr lang="zh-CN" altLang="en-US" sz="2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里，它乘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着旋风盘旋飞至九万里的</a:t>
            </a:r>
            <a:r>
              <a:rPr lang="zh-CN" altLang="en-US" sz="2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高空，它离开北海是凭借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着六月的</a:t>
            </a:r>
            <a:r>
              <a:rPr lang="zh-CN" altLang="en-US" sz="2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大风。</a:t>
            </a:r>
            <a:endParaRPr lang="zh-CN" altLang="en-US" sz="2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15"/>
          <p:cNvGrpSpPr/>
          <p:nvPr/>
        </p:nvGrpSpPr>
        <p:grpSpPr bwMode="auto">
          <a:xfrm>
            <a:off x="34925" y="627459"/>
            <a:ext cx="2008188" cy="523082"/>
            <a:chOff x="70" y="-63"/>
            <a:chExt cx="3161" cy="1097"/>
          </a:xfrm>
        </p:grpSpPr>
        <p:sp>
          <p:nvSpPr>
            <p:cNvPr id="11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1" cy="10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课堂检测</a:t>
              </a:r>
            </a:p>
          </p:txBody>
        </p:sp>
        <p:cxnSp>
          <p:nvCxnSpPr>
            <p:cNvPr id="12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菱形 12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文本框 3"/>
          <p:cNvSpPr txBox="1">
            <a:spLocks noChangeArrowheads="1"/>
          </p:cNvSpPr>
          <p:nvPr/>
        </p:nvSpPr>
        <p:spPr bwMode="auto">
          <a:xfrm>
            <a:off x="514350" y="1538753"/>
            <a:ext cx="8115300" cy="3194721"/>
          </a:xfrm>
          <a:prstGeom prst="rect">
            <a:avLst/>
          </a:prstGeom>
          <a:noFill/>
          <a:ln w="28575" cmpd="thickThin">
            <a:noFill/>
            <a:prstDash val="sysDash"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庄子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主张</a:t>
            </a:r>
            <a:r>
              <a:rPr lang="zh-CN" altLang="en-US" sz="2800" b="1" dirty="0" smtClean="0"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800" b="1" dirty="0" smtClean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天人合一</a:t>
            </a:r>
            <a:r>
              <a:rPr lang="zh-CN" altLang="en-US" sz="2800" b="1" dirty="0" smtClean="0"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2800" b="1" dirty="0" smtClean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和“清静无为</a:t>
            </a:r>
            <a:r>
              <a:rPr lang="zh-CN" altLang="en-US" sz="2800" b="1" dirty="0" smtClean="0"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他的思想包含着朴素辩证法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因素，主要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思想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是“</a:t>
            </a:r>
            <a:r>
              <a:rPr lang="zh-CN" altLang="en-US" sz="2800" b="1" dirty="0" smtClean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天道无为”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，认为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一切事物都在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变化，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自然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的比人为的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要好，提倡无用，认为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大无用就是有用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。庄子还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主张“无为”，放弃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一切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妄为，在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政治上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主张“无为而治”，反对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一切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社会制度，摈弃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一切文化知识。</a:t>
            </a:r>
          </a:p>
        </p:txBody>
      </p:sp>
      <p:grpSp>
        <p:nvGrpSpPr>
          <p:cNvPr id="19" name="组合 8"/>
          <p:cNvGrpSpPr/>
          <p:nvPr/>
        </p:nvGrpSpPr>
        <p:grpSpPr bwMode="auto">
          <a:xfrm>
            <a:off x="1588" y="666750"/>
            <a:ext cx="2006600" cy="523081"/>
            <a:chOff x="70" y="-63"/>
            <a:chExt cx="3161" cy="1097"/>
          </a:xfrm>
        </p:grpSpPr>
        <p:sp>
          <p:nvSpPr>
            <p:cNvPr id="2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10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知识备查</a:t>
              </a:r>
            </a:p>
          </p:txBody>
        </p:sp>
        <p:cxnSp>
          <p:nvCxnSpPr>
            <p:cNvPr id="21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菱形 21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grpSp>
        <p:nvGrpSpPr>
          <p:cNvPr id="29" name="组合 1"/>
          <p:cNvGrpSpPr/>
          <p:nvPr/>
        </p:nvGrpSpPr>
        <p:grpSpPr bwMode="auto">
          <a:xfrm>
            <a:off x="3700464" y="1005576"/>
            <a:ext cx="1743075" cy="643766"/>
            <a:chOff x="3406775" y="598488"/>
            <a:chExt cx="1743075" cy="858355"/>
          </a:xfrm>
        </p:grpSpPr>
        <p:sp>
          <p:nvSpPr>
            <p:cNvPr id="30" name="圆角矩形 29"/>
            <p:cNvSpPr/>
            <p:nvPr/>
          </p:nvSpPr>
          <p:spPr>
            <a:xfrm rot="555800">
              <a:off x="4675188" y="715963"/>
              <a:ext cx="442912" cy="41910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31" name="圆角矩形 30"/>
            <p:cNvSpPr/>
            <p:nvPr/>
          </p:nvSpPr>
          <p:spPr>
            <a:xfrm rot="20470821">
              <a:off x="4270375" y="722313"/>
              <a:ext cx="442913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32" name="圆角矩形 31"/>
            <p:cNvSpPr/>
            <p:nvPr/>
          </p:nvSpPr>
          <p:spPr>
            <a:xfrm rot="319204">
              <a:off x="3851275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33" name="圆角矩形 32"/>
            <p:cNvSpPr/>
            <p:nvPr/>
          </p:nvSpPr>
          <p:spPr>
            <a:xfrm rot="21148334">
              <a:off x="3441700" y="730250"/>
              <a:ext cx="441325" cy="42068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34" name="矩形 1"/>
            <p:cNvSpPr>
              <a:spLocks noChangeArrowheads="1"/>
            </p:cNvSpPr>
            <p:nvPr/>
          </p:nvSpPr>
          <p:spPr bwMode="auto">
            <a:xfrm>
              <a:off x="3406775" y="598488"/>
              <a:ext cx="1743075" cy="8583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dist" eaLnBrk="0" hangingPunct="0">
                <a:lnSpc>
                  <a:spcPts val="4300"/>
                </a:lnSpc>
              </a:pPr>
              <a:r>
                <a:rPr lang="zh-CN" altLang="en-US" sz="2800" b="1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庄子思想</a:t>
              </a:r>
              <a:endPara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7807" y="1059582"/>
            <a:ext cx="8260269" cy="329320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 sz="26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）天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之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苍苍，其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正色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邪？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 sz="26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4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）鲦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鱼出游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从容，是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鱼之乐也。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 sz="26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5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）我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非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子，固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不知子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矣；子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固非鱼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也，子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之不知鱼之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乐，全矣！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58000" y="1564109"/>
            <a:ext cx="489817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天色</a:t>
            </a:r>
            <a:r>
              <a:rPr lang="zh-CN" altLang="en-US" sz="2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湛蓝，是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它真正的颜色</a:t>
            </a:r>
            <a:r>
              <a:rPr lang="zh-CN" altLang="en-US" sz="2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吗？</a:t>
            </a:r>
            <a:endParaRPr lang="zh-CN" altLang="en-US" sz="2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67525" y="2418442"/>
            <a:ext cx="787647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白</a:t>
            </a:r>
            <a:r>
              <a:rPr lang="zh-CN" altLang="en-US" sz="2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鱼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在河水中游得多么悠闲</a:t>
            </a:r>
            <a:r>
              <a:rPr lang="zh-CN" altLang="en-US" sz="2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自得，这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是鱼的快乐啊。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56835" y="3454788"/>
            <a:ext cx="830707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我不是</a:t>
            </a:r>
            <a:r>
              <a:rPr lang="zh-CN" altLang="en-US" sz="2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你，固然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不知道</a:t>
            </a:r>
            <a:r>
              <a:rPr lang="zh-CN" altLang="en-US" sz="2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你；你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本来就不是</a:t>
            </a:r>
            <a:r>
              <a:rPr lang="zh-CN" altLang="en-US" sz="2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鱼，你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不知道鱼的</a:t>
            </a:r>
            <a:r>
              <a:rPr lang="zh-CN" altLang="en-US" sz="2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快乐，是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</a:t>
            </a:r>
            <a:r>
              <a:rPr lang="zh-CN" altLang="en-US" sz="2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肯定的！</a:t>
            </a:r>
            <a:endParaRPr lang="zh-CN" altLang="en-US" sz="2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15"/>
          <p:cNvGrpSpPr/>
          <p:nvPr/>
        </p:nvGrpSpPr>
        <p:grpSpPr bwMode="auto">
          <a:xfrm>
            <a:off x="34925" y="627459"/>
            <a:ext cx="2008188" cy="523082"/>
            <a:chOff x="70" y="-63"/>
            <a:chExt cx="3161" cy="1097"/>
          </a:xfrm>
        </p:grpSpPr>
        <p:sp>
          <p:nvSpPr>
            <p:cNvPr id="11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1" cy="10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课堂检测</a:t>
              </a:r>
            </a:p>
          </p:txBody>
        </p:sp>
        <p:cxnSp>
          <p:nvCxnSpPr>
            <p:cNvPr id="12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菱形 12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3"/>
          <p:cNvGrpSpPr/>
          <p:nvPr/>
        </p:nvGrpSpPr>
        <p:grpSpPr>
          <a:xfrm>
            <a:off x="3700464" y="951570"/>
            <a:ext cx="1743075" cy="643766"/>
            <a:chOff x="3333750" y="555625"/>
            <a:chExt cx="1743075" cy="858356"/>
          </a:xfrm>
        </p:grpSpPr>
        <p:sp>
          <p:nvSpPr>
            <p:cNvPr id="3" name="圆角矩形 2"/>
            <p:cNvSpPr/>
            <p:nvPr/>
          </p:nvSpPr>
          <p:spPr>
            <a:xfrm rot="555800">
              <a:off x="4602163" y="673100"/>
              <a:ext cx="442912" cy="419101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" name="圆角矩形 3"/>
            <p:cNvSpPr/>
            <p:nvPr/>
          </p:nvSpPr>
          <p:spPr>
            <a:xfrm rot="20470821">
              <a:off x="4197350" y="679450"/>
              <a:ext cx="442913" cy="420688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" name="圆角矩形 4"/>
            <p:cNvSpPr/>
            <p:nvPr/>
          </p:nvSpPr>
          <p:spPr>
            <a:xfrm rot="319204">
              <a:off x="3778250" y="679450"/>
              <a:ext cx="441325" cy="420688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 rot="21148334">
              <a:off x="3368675" y="687387"/>
              <a:ext cx="441325" cy="420689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矩形 1"/>
            <p:cNvSpPr/>
            <p:nvPr/>
          </p:nvSpPr>
          <p:spPr>
            <a:xfrm>
              <a:off x="3333750" y="555625"/>
              <a:ext cx="1743075" cy="85835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dist">
                <a:lnSpc>
                  <a:spcPts val="4300"/>
                </a:lnSpc>
              </a:pPr>
              <a:r>
                <a:rPr lang="zh-CN" altLang="en-US" sz="2800" b="1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拓展延伸</a:t>
              </a:r>
              <a:endPara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" name="组合 12"/>
          <p:cNvGrpSpPr/>
          <p:nvPr/>
        </p:nvGrpSpPr>
        <p:grpSpPr bwMode="auto">
          <a:xfrm>
            <a:off x="34925" y="627459"/>
            <a:ext cx="2008188" cy="523082"/>
            <a:chOff x="70" y="-63"/>
            <a:chExt cx="3161" cy="1097"/>
          </a:xfrm>
        </p:grpSpPr>
        <p:sp>
          <p:nvSpPr>
            <p:cNvPr id="9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1" cy="10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拓展探究</a:t>
              </a:r>
            </a:p>
          </p:txBody>
        </p:sp>
        <p:cxnSp>
          <p:nvCxnSpPr>
            <p:cNvPr id="10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12" name="文本框 1"/>
          <p:cNvSpPr txBox="1"/>
          <p:nvPr/>
        </p:nvSpPr>
        <p:spPr>
          <a:xfrm>
            <a:off x="520502" y="1383618"/>
            <a:ext cx="801193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600" b="1" dirty="0" smtClean="0">
                <a:latin typeface="宋体" panose="02010600030101010101" pitchFamily="2" charset="-122"/>
              </a:rPr>
              <a:t>    </a:t>
            </a:r>
            <a:r>
              <a:rPr lang="zh-CN" altLang="en-US" sz="2600" b="1" dirty="0" smtClean="0">
                <a:latin typeface="宋体" panose="02010600030101010101" pitchFamily="2" charset="-122"/>
              </a:rPr>
              <a:t>“鹏”的形象对中国文化的影响广泛而深远。</a:t>
            </a:r>
            <a:endParaRPr lang="zh-CN" altLang="en-US" sz="2600" b="1" dirty="0">
              <a:latin typeface="宋体" panose="02010600030101010101" pitchFamily="2" charset="-122"/>
            </a:endParaRPr>
          </a:p>
        </p:txBody>
      </p:sp>
      <p:sp>
        <p:nvSpPr>
          <p:cNvPr id="14" name="文本框 3"/>
          <p:cNvSpPr txBox="1"/>
          <p:nvPr/>
        </p:nvSpPr>
        <p:spPr>
          <a:xfrm>
            <a:off x="395536" y="2132530"/>
            <a:ext cx="8424936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大鹏一日同风起，扶摇直上九万里。</a:t>
            </a:r>
            <a:endParaRPr lang="en-US" altLang="zh-CN" sz="26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/>
            <a:r>
              <a:rPr lang="en-US" altLang="zh-CN" sz="26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6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李白</a:t>
            </a:r>
            <a:r>
              <a:rPr lang="en-US" altLang="zh-CN" sz="26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6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大鹏赋</a:t>
            </a:r>
            <a:r>
              <a:rPr lang="en-US" altLang="zh-CN" sz="26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</a:p>
          <a:p>
            <a:r>
              <a:rPr lang="zh-CN" altLang="en-US" sz="2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九万</a:t>
            </a:r>
            <a:r>
              <a:rPr lang="zh-CN" altLang="en-US" sz="26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里风鹏正举。风休住，蓬舟吹取三山去。</a:t>
            </a:r>
            <a:endParaRPr lang="en-US" altLang="zh-CN" sz="26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/>
            <a:r>
              <a:rPr lang="en-US" altLang="zh-CN" sz="26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6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李清照</a:t>
            </a:r>
            <a:r>
              <a:rPr lang="en-US" altLang="zh-CN" sz="26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6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渔家傲</a:t>
            </a:r>
            <a:r>
              <a:rPr lang="en-US" altLang="zh-CN" sz="26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6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天接云涛连晓雾</a:t>
            </a:r>
            <a:r>
              <a:rPr lang="en-US" altLang="zh-CN" sz="26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</a:p>
          <a:p>
            <a:r>
              <a:rPr lang="zh-CN" altLang="en-US" sz="2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鲲鹏展翅，九万里，翻动扶摇羊角。背负青天朝下看，都是人间城郭。</a:t>
            </a:r>
          </a:p>
          <a:p>
            <a:pPr algn="r"/>
            <a:r>
              <a:rPr lang="en-US" altLang="zh-CN" sz="26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6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毛泽东</a:t>
            </a:r>
            <a:r>
              <a:rPr lang="en-US" altLang="zh-CN" sz="2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念奴娇</a:t>
            </a:r>
            <a:r>
              <a:rPr lang="en-US" altLang="zh-CN" sz="2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鸟儿问答</a:t>
            </a:r>
            <a:r>
              <a:rPr lang="en-US" altLang="zh-CN" sz="2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2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3"/>
          <p:cNvSpPr txBox="1"/>
          <p:nvPr/>
        </p:nvSpPr>
        <p:spPr>
          <a:xfrm>
            <a:off x="539552" y="1737795"/>
            <a:ext cx="1656184" cy="49244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古 诗 词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 bldLvl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"/>
          <p:cNvSpPr txBox="1"/>
          <p:nvPr/>
        </p:nvSpPr>
        <p:spPr>
          <a:xfrm>
            <a:off x="539552" y="1194160"/>
            <a:ext cx="1656184" cy="49244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成  语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3"/>
          <p:cNvSpPr txBox="1"/>
          <p:nvPr/>
        </p:nvSpPr>
        <p:spPr>
          <a:xfrm>
            <a:off x="547962" y="1680214"/>
            <a:ext cx="776845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鲲鹏展翅  </a:t>
            </a:r>
            <a:r>
              <a:rPr lang="zh-CN" altLang="en-US" sz="2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鹏程万里  </a:t>
            </a:r>
            <a:r>
              <a:rPr lang="zh-CN" altLang="en-US" sz="26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扶摇直上  鹏</a:t>
            </a:r>
            <a:r>
              <a:rPr lang="zh-CN" altLang="en-US" sz="2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游蝶梦</a:t>
            </a:r>
          </a:p>
        </p:txBody>
      </p:sp>
      <p:grpSp>
        <p:nvGrpSpPr>
          <p:cNvPr id="4" name="组合 12"/>
          <p:cNvGrpSpPr/>
          <p:nvPr/>
        </p:nvGrpSpPr>
        <p:grpSpPr bwMode="auto">
          <a:xfrm>
            <a:off x="34925" y="627459"/>
            <a:ext cx="2008188" cy="523082"/>
            <a:chOff x="70" y="-63"/>
            <a:chExt cx="3161" cy="1097"/>
          </a:xfrm>
        </p:grpSpPr>
        <p:sp>
          <p:nvSpPr>
            <p:cNvPr id="5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1" cy="10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拓展探究</a:t>
              </a:r>
            </a:p>
          </p:txBody>
        </p:sp>
        <p:cxnSp>
          <p:nvCxnSpPr>
            <p:cNvPr id="6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菱形 6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8" name="文本框 3"/>
          <p:cNvSpPr txBox="1"/>
          <p:nvPr/>
        </p:nvSpPr>
        <p:spPr>
          <a:xfrm>
            <a:off x="539552" y="2169843"/>
            <a:ext cx="1656184" cy="49244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明清小说</a:t>
            </a:r>
          </a:p>
        </p:txBody>
      </p:sp>
      <p:sp>
        <p:nvSpPr>
          <p:cNvPr id="9" name="文本框 3"/>
          <p:cNvSpPr txBox="1"/>
          <p:nvPr/>
        </p:nvSpPr>
        <p:spPr>
          <a:xfrm>
            <a:off x="539553" y="2706328"/>
            <a:ext cx="7768455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6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6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西游记</a:t>
            </a:r>
            <a:r>
              <a:rPr lang="en-US" altLang="zh-CN" sz="26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6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：狮驼国的大鹏金翅雕给唐僧师徒造成了极大的麻烦。</a:t>
            </a:r>
            <a:endParaRPr lang="en-US" altLang="zh-CN" sz="26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6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6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说岳全传</a:t>
            </a:r>
            <a:r>
              <a:rPr lang="en-US" altLang="zh-CN" sz="26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6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：书中称抗金名将岳飞（字鹏举）是大鹏转世。</a:t>
            </a:r>
            <a:endParaRPr lang="zh-CN" altLang="en-US" sz="2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 bldLvl="0" animBg="1"/>
      <p:bldP spid="9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706" name="组合 13"/>
          <p:cNvGrpSpPr/>
          <p:nvPr/>
        </p:nvGrpSpPr>
        <p:grpSpPr>
          <a:xfrm>
            <a:off x="3552509" y="997744"/>
            <a:ext cx="1743075" cy="643766"/>
            <a:chOff x="3333750" y="555625"/>
            <a:chExt cx="1743075" cy="858001"/>
          </a:xfrm>
        </p:grpSpPr>
        <p:sp>
          <p:nvSpPr>
            <p:cNvPr id="7" name="圆角矩形 6"/>
            <p:cNvSpPr/>
            <p:nvPr/>
          </p:nvSpPr>
          <p:spPr>
            <a:xfrm rot="555800">
              <a:off x="4602163" y="673051"/>
              <a:ext cx="442912" cy="418925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" name="圆角矩形 7"/>
            <p:cNvSpPr/>
            <p:nvPr/>
          </p:nvSpPr>
          <p:spPr>
            <a:xfrm rot="20470821">
              <a:off x="4197350" y="679398"/>
              <a:ext cx="442913" cy="420513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 rot="319204">
              <a:off x="3778250" y="679398"/>
              <a:ext cx="441325" cy="420513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 rot="21148334">
              <a:off x="3368675" y="687333"/>
              <a:ext cx="441325" cy="420512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2716" name="矩形 1"/>
            <p:cNvSpPr/>
            <p:nvPr/>
          </p:nvSpPr>
          <p:spPr>
            <a:xfrm>
              <a:off x="3333750" y="555625"/>
              <a:ext cx="1743075" cy="85800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dist">
                <a:lnSpc>
                  <a:spcPts val="4300"/>
                </a:lnSpc>
              </a:pPr>
              <a:r>
                <a:rPr lang="zh-CN" altLang="en-US" sz="2800" b="1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拓展阅读</a:t>
              </a:r>
              <a:endParaRPr lang="zh-CN" altLang="zh-CN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135369" y="1144429"/>
            <a:ext cx="3105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b="1" dirty="0">
                <a:solidFill>
                  <a:srgbClr val="FF0000"/>
                </a:solidFill>
                <a:latin typeface="宋体" panose="02010600030101010101" pitchFamily="2" charset="-122"/>
              </a:rPr>
              <a:t>2019·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</a:rPr>
              <a:t>广西</a:t>
            </a:r>
            <a:r>
              <a:rPr lang="zh-CN" altLang="en-US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贵港中考题）</a:t>
            </a:r>
            <a:endParaRPr lang="zh-CN" altLang="en-US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17" name="组合 12"/>
          <p:cNvGrpSpPr/>
          <p:nvPr/>
        </p:nvGrpSpPr>
        <p:grpSpPr bwMode="auto">
          <a:xfrm>
            <a:off x="34925" y="627459"/>
            <a:ext cx="2008188" cy="523082"/>
            <a:chOff x="70" y="-63"/>
            <a:chExt cx="3161" cy="1097"/>
          </a:xfrm>
        </p:grpSpPr>
        <p:sp>
          <p:nvSpPr>
            <p:cNvPr id="1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1" cy="10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拓展探究</a:t>
              </a:r>
            </a:p>
          </p:txBody>
        </p:sp>
        <p:cxnSp>
          <p:nvCxnSpPr>
            <p:cNvPr id="19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菱形 19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531932" y="1478202"/>
            <a:ext cx="828092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/>
              <a:t>阅读</a:t>
            </a:r>
            <a:r>
              <a:rPr lang="zh-CN" altLang="en-US" sz="2400" b="1" dirty="0"/>
              <a:t>古诗，完成下列各题。</a:t>
            </a:r>
          </a:p>
          <a:p>
            <a:pPr algn="ctr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甲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水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调歌头</a:t>
            </a:r>
          </a:p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丙辰</a:t>
            </a:r>
            <a:r>
              <a:rPr lang="zh-CN" altLang="en-US" sz="2400" b="1" dirty="0">
                <a:latin typeface="宋体" panose="02010600030101010101" pitchFamily="2" charset="-122"/>
              </a:rPr>
              <a:t>中秋，欢饮达旦，大醉，作此篇，兼怀子由。</a:t>
            </a:r>
          </a:p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明月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几时有？把酒问青天。不知天上宫阙，今夕是何年。我欲乘风归去，又恐琼楼玉宇，高处不胜寒。起舞弄清影，何似在人间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转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朱阁，低绮户，照无眠。不应有恨，何事长向别时圆？人有悲欢离合，月有阴晴圆缺，此事古难全。但愿人长久，千里共婵娟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1059582"/>
            <a:ext cx="8208912" cy="4022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乙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北冥有鱼</a:t>
            </a:r>
          </a:p>
          <a:p>
            <a:pPr lvl="0">
              <a:lnSpc>
                <a:spcPct val="12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北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冥有鱼，其名为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鲲。鲲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之大，不知其几千里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也；化而为鸟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，其名为鹏，鹏之背，不知其几千里也；怒而飞，其翼若垂天之云。是鸟也，海运则将徙于南冥。南冥者，天池也。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齐谐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者，志怪者也。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谐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言</a:t>
            </a:r>
            <a:endParaRPr lang="en-US" altLang="zh-CN" sz="24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曰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：“鹏之徙于南冥也，水击三千里，抟扶摇而上者九万里，去以六月息者也。”野马也，尘埃也，生物之以息相吹也。天之苍苍，其正色邪？其远而无所至极邪？其视下也，亦若是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则已矣。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12"/>
          <p:cNvGrpSpPr/>
          <p:nvPr/>
        </p:nvGrpSpPr>
        <p:grpSpPr bwMode="auto">
          <a:xfrm>
            <a:off x="34925" y="627459"/>
            <a:ext cx="2008188" cy="523082"/>
            <a:chOff x="70" y="-63"/>
            <a:chExt cx="3161" cy="1097"/>
          </a:xfrm>
        </p:grpSpPr>
        <p:sp>
          <p:nvSpPr>
            <p:cNvPr id="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1" cy="10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拓展探究</a:t>
              </a:r>
            </a:p>
          </p:txBody>
        </p:sp>
        <p:cxnSp>
          <p:nvCxnSpPr>
            <p:cNvPr id="5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菱形 5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1008720"/>
            <a:ext cx="820891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丙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出师表（节选）</a:t>
            </a:r>
          </a:p>
          <a:p>
            <a:pPr lvl="0"/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先帝创业未半而中道崩殂，今天下三分，益州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疲</a:t>
            </a:r>
            <a:endParaRPr lang="en-US" altLang="zh-CN" sz="24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弊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，此诚危急存亡之秋也，然侍卫之臣不懈于内，忠志之士忘身于外者，盖追先帝之殊遇，欲报之于陛下也。诚宜开张圣听，以光先帝遗德，恢弘志士之气，不宜妄自菲薄，引喻失义，以塞忠谏之路也。</a:t>
            </a:r>
          </a:p>
          <a:p>
            <a:pPr lvl="0"/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宫中府中，俱为一体，陟罚臧否，不宜异同。若有作奸犯科及为忠善者，宜付有司论其刑赏，以昭陛下平明之理，不宜偏私，使内外异法也。</a:t>
            </a:r>
          </a:p>
          <a:p>
            <a:pPr lvl="0"/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侍中、侍郎郭攸之、费祎、董允等，此皆良实，志虑忠纯，是以先帝简拔以遗陛下。愚以为宫中之事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，事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12"/>
          <p:cNvGrpSpPr/>
          <p:nvPr/>
        </p:nvGrpSpPr>
        <p:grpSpPr bwMode="auto">
          <a:xfrm>
            <a:off x="34925" y="627459"/>
            <a:ext cx="2008188" cy="523082"/>
            <a:chOff x="70" y="-63"/>
            <a:chExt cx="3161" cy="1097"/>
          </a:xfrm>
        </p:grpSpPr>
        <p:sp>
          <p:nvSpPr>
            <p:cNvPr id="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1" cy="10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拓展探究</a:t>
              </a:r>
            </a:p>
          </p:txBody>
        </p:sp>
        <p:cxnSp>
          <p:nvCxnSpPr>
            <p:cNvPr id="5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菱形 5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39552" y="1005576"/>
            <a:ext cx="8208912" cy="3699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大小，悉以咨之，然后施行，必能裨补阙漏，有所广益。</a:t>
            </a:r>
          </a:p>
          <a:p>
            <a:pPr lvl="0">
              <a:lnSpc>
                <a:spcPct val="11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将军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向宠，性行淑均，晓畅军事，试用于昔日，先帝称之曰能，是以众议举宠为督。愚以为营中之事，悉以咨之，必能使行阵和睦，优劣得所。</a:t>
            </a:r>
          </a:p>
          <a:p>
            <a:pPr lvl="0">
              <a:lnSpc>
                <a:spcPct val="11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亲贤臣，远小人，此先汉所以兴隆也；亲小人，远贤臣，此后汉所以倾颓也。先帝在时，每与臣论此事，未尝不叹息痛恨于桓、灵也。侍中、尚书、长史、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参</a:t>
            </a:r>
            <a:endParaRPr lang="en-US" altLang="zh-CN" sz="24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1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军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，此悉贞良死节之臣，愿陛下亲之信之，则汉室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  <a:endParaRPr lang="en-US" altLang="zh-CN" sz="24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1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隆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，可计日而待也。</a:t>
            </a:r>
          </a:p>
        </p:txBody>
      </p:sp>
      <p:grpSp>
        <p:nvGrpSpPr>
          <p:cNvPr id="4" name="组合 12"/>
          <p:cNvGrpSpPr/>
          <p:nvPr/>
        </p:nvGrpSpPr>
        <p:grpSpPr bwMode="auto">
          <a:xfrm>
            <a:off x="34925" y="627459"/>
            <a:ext cx="2008188" cy="523082"/>
            <a:chOff x="70" y="-63"/>
            <a:chExt cx="3161" cy="1097"/>
          </a:xfrm>
        </p:grpSpPr>
        <p:sp>
          <p:nvSpPr>
            <p:cNvPr id="5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1" cy="10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拓展探究</a:t>
              </a:r>
            </a:p>
          </p:txBody>
        </p:sp>
        <p:cxnSp>
          <p:nvCxnSpPr>
            <p:cNvPr id="6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菱形 6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2"/>
          <p:cNvGrpSpPr/>
          <p:nvPr/>
        </p:nvGrpSpPr>
        <p:grpSpPr bwMode="auto">
          <a:xfrm>
            <a:off x="34925" y="627459"/>
            <a:ext cx="2008188" cy="523082"/>
            <a:chOff x="70" y="-63"/>
            <a:chExt cx="3161" cy="1097"/>
          </a:xfrm>
        </p:grpSpPr>
        <p:sp>
          <p:nvSpPr>
            <p:cNvPr id="3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1" cy="10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拓展探究</a:t>
              </a:r>
            </a:p>
          </p:txBody>
        </p:sp>
        <p:cxnSp>
          <p:nvCxnSpPr>
            <p:cNvPr id="4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菱形 4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539553" y="1121860"/>
            <a:ext cx="816039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2400" b="1" kern="0" dirty="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zh-CN" sz="2400" b="1" kern="0" dirty="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下列</a:t>
            </a:r>
            <a:r>
              <a:rPr lang="zh-CN" altLang="zh-CN" sz="2400" b="1" kern="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对《水调歌头•明月几时有》赏析无误的一项</a:t>
            </a:r>
            <a:r>
              <a:rPr lang="zh-CN" altLang="zh-CN" sz="2400" b="1" kern="0" dirty="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是</a:t>
            </a:r>
            <a:r>
              <a:rPr lang="zh-CN" altLang="en-US" sz="2400" b="1" kern="0" dirty="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（  ）</a:t>
            </a:r>
            <a:endParaRPr lang="zh-CN" altLang="zh-CN" sz="2400" b="1" kern="100" dirty="0">
              <a:latin typeface="宋体" panose="02010600030101010101" pitchFamily="2" charset="-122"/>
              <a:cs typeface="Times New Roman" panose="02020603050405020304"/>
            </a:endParaRPr>
          </a:p>
          <a:p>
            <a:pPr>
              <a:spcAft>
                <a:spcPts val="0"/>
              </a:spcAft>
            </a:pPr>
            <a:r>
              <a:rPr lang="en-US" altLang="zh-CN" sz="2400" b="1" kern="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A.</a:t>
            </a:r>
            <a:r>
              <a:rPr lang="zh-CN" altLang="zh-CN" sz="2400" b="1" kern="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“</a:t>
            </a:r>
            <a:r>
              <a:rPr lang="zh-CN" altLang="zh-CN" sz="24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水调歌头”是词牌名。词前小序点明作词的时间、地点和缘由。</a:t>
            </a:r>
            <a:r>
              <a:rPr lang="en-US" altLang="zh-CN" sz="24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/>
            </a:r>
            <a:br>
              <a:rPr lang="en-US" altLang="zh-CN" sz="24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</a:br>
            <a:r>
              <a:rPr lang="en-US" altLang="zh-CN" sz="2400" b="1" kern="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B.</a:t>
            </a:r>
            <a:r>
              <a:rPr lang="zh-CN" altLang="zh-CN" sz="2400" b="1" kern="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“</a:t>
            </a:r>
            <a:r>
              <a:rPr lang="zh-CN" altLang="zh-CN" sz="24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起舞弄清影，何似在人间”，望月亮，无限惆怅，流露出作者抑郁伤感之情。</a:t>
            </a:r>
            <a:r>
              <a:rPr lang="en-US" altLang="zh-CN" sz="24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/>
            </a:r>
            <a:br>
              <a:rPr lang="en-US" altLang="zh-CN" sz="24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</a:br>
            <a:r>
              <a:rPr lang="en-US" altLang="zh-CN" sz="2400" b="1" kern="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C.</a:t>
            </a:r>
            <a:r>
              <a:rPr lang="zh-CN" altLang="zh-CN" sz="2400" b="1" kern="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“</a:t>
            </a:r>
            <a:r>
              <a:rPr lang="zh-CN" altLang="zh-CN" sz="24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转朱阁，低绮户”，写词人在朱阁转悠，倚户</a:t>
            </a:r>
            <a:r>
              <a:rPr lang="zh-CN" altLang="zh-CN" sz="2400" b="1" kern="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沉</a:t>
            </a:r>
            <a:endParaRPr lang="en-US" altLang="zh-CN" sz="2400" b="1" kern="0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>
              <a:spcAft>
                <a:spcPts val="0"/>
              </a:spcAft>
            </a:pPr>
            <a:r>
              <a:rPr lang="zh-CN" altLang="zh-CN" sz="2400" b="1" kern="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思</a:t>
            </a:r>
            <a:r>
              <a:rPr lang="zh-CN" altLang="zh-CN" sz="24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，间接写出词人赏月时间之长。</a:t>
            </a:r>
            <a:r>
              <a:rPr lang="en-US" altLang="zh-CN" sz="24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/>
            </a:r>
            <a:br>
              <a:rPr lang="en-US" altLang="zh-CN" sz="24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</a:br>
            <a:r>
              <a:rPr lang="en-US" altLang="zh-CN" sz="2400" b="1" kern="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D.</a:t>
            </a:r>
            <a:r>
              <a:rPr lang="zh-CN" altLang="zh-CN" sz="2400" b="1" kern="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全</a:t>
            </a:r>
            <a:r>
              <a:rPr lang="zh-CN" altLang="zh-CN" sz="24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词运用形象的描绘和浪漫主义的想象，紧紧围绕中秋之月展开描写、抒情和议论</a:t>
            </a:r>
            <a:r>
              <a:rPr lang="zh-CN" altLang="zh-CN" sz="2400" b="1" kern="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</a:t>
            </a:r>
            <a:endParaRPr lang="zh-CN" altLang="zh-CN" sz="2400" b="1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2"/>
          <p:cNvGrpSpPr/>
          <p:nvPr/>
        </p:nvGrpSpPr>
        <p:grpSpPr bwMode="auto">
          <a:xfrm>
            <a:off x="34925" y="627459"/>
            <a:ext cx="2008188" cy="523082"/>
            <a:chOff x="70" y="-63"/>
            <a:chExt cx="3161" cy="1097"/>
          </a:xfrm>
        </p:grpSpPr>
        <p:sp>
          <p:nvSpPr>
            <p:cNvPr id="3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1" cy="10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拓展探究</a:t>
              </a:r>
            </a:p>
          </p:txBody>
        </p:sp>
        <p:cxnSp>
          <p:nvCxnSpPr>
            <p:cNvPr id="4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菱形 4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439122" y="1275606"/>
            <a:ext cx="8453358" cy="26084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  <a:spcAft>
                <a:spcPts val="900"/>
              </a:spcAft>
            </a:pPr>
            <a:r>
              <a:rPr lang="en-US" altLang="zh-CN" sz="2400" b="1" kern="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zh-CN" sz="2400" b="1" kern="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下列句子</a:t>
            </a:r>
            <a:r>
              <a:rPr lang="zh-CN" altLang="zh-CN" sz="2400" b="1" kern="0" dirty="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中</a:t>
            </a:r>
            <a:r>
              <a:rPr lang="zh-CN" altLang="en-US" sz="2400" b="1" kern="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画</a:t>
            </a:r>
            <a:r>
              <a:rPr lang="zh-CN" altLang="en-US" sz="2400" b="1" kern="0" dirty="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线字词</a:t>
            </a:r>
            <a:r>
              <a:rPr lang="zh-CN" altLang="zh-CN" sz="2400" b="1" kern="0" dirty="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lang="zh-CN" altLang="zh-CN" sz="2400" b="1" kern="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用法和意义相同的一项</a:t>
            </a:r>
            <a:r>
              <a:rPr lang="zh-CN" altLang="zh-CN" sz="2400" b="1" kern="0" dirty="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是</a:t>
            </a:r>
            <a:r>
              <a:rPr lang="zh-CN" altLang="en-US" sz="2400" b="1" kern="0" dirty="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（  </a:t>
            </a:r>
            <a:r>
              <a:rPr lang="zh-CN" altLang="en-US" sz="2400" b="1" kern="0" dirty="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b="1" kern="100" dirty="0" smtClean="0">
              <a:solidFill>
                <a:prstClr val="black"/>
              </a:solidFill>
              <a:latin typeface="宋体" panose="02010600030101010101" pitchFamily="2" charset="-122"/>
              <a:cs typeface="Times New Roman" panose="02020603050405020304"/>
            </a:endParaRPr>
          </a:p>
          <a:p>
            <a:pPr lvl="0" latinLnBrk="1">
              <a:lnSpc>
                <a:spcPct val="130000"/>
              </a:lnSpc>
              <a:spcAft>
                <a:spcPts val="0"/>
              </a:spcAft>
              <a:tabLst>
                <a:tab pos="1885950" algn="l"/>
                <a:tab pos="3476625" algn="l"/>
              </a:tabLst>
            </a:pPr>
            <a:r>
              <a:rPr lang="en-US" altLang="zh-CN" sz="2400" b="1" kern="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A</a:t>
            </a:r>
            <a:r>
              <a:rPr lang="en-US" altLang="zh-CN" sz="24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.</a:t>
            </a:r>
            <a:r>
              <a:rPr lang="zh-CN" altLang="zh-CN" sz="2400" b="1" kern="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此诚危急存亡</a:t>
            </a:r>
            <a:r>
              <a:rPr lang="zh-CN" altLang="zh-CN" sz="2400" b="1" u="sng" kern="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之</a:t>
            </a:r>
            <a:r>
              <a:rPr lang="zh-CN" altLang="zh-CN" sz="2400" b="1" kern="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秋也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	</a:t>
            </a:r>
            <a:r>
              <a:rPr lang="zh-CN" altLang="zh-CN" sz="2400" b="1" kern="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忘路</a:t>
            </a:r>
            <a:r>
              <a:rPr lang="zh-CN" altLang="zh-CN" sz="2400" b="1" u="sng" kern="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之</a:t>
            </a:r>
            <a:r>
              <a:rPr lang="zh-CN" altLang="zh-CN" sz="2400" b="1" kern="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远近</a:t>
            </a:r>
            <a:r>
              <a:rPr lang="zh-CN" altLang="en-US" sz="2400" b="1" kern="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（</a:t>
            </a:r>
            <a:r>
              <a:rPr lang="zh-CN" altLang="zh-CN" sz="2400" b="1" kern="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《桃花源记》</a:t>
            </a:r>
            <a:r>
              <a:rPr lang="zh-CN" altLang="en-US" sz="2400" b="1" kern="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）</a:t>
            </a:r>
            <a:endParaRPr lang="zh-CN" altLang="zh-CN" sz="2400" b="1" kern="100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/>
            </a:endParaRPr>
          </a:p>
          <a:p>
            <a:pPr lvl="0" latinLnBrk="1">
              <a:lnSpc>
                <a:spcPct val="130000"/>
              </a:lnSpc>
              <a:spcAft>
                <a:spcPts val="0"/>
              </a:spcAft>
              <a:tabLst>
                <a:tab pos="1885950" algn="l"/>
                <a:tab pos="3476625" algn="l"/>
              </a:tabLst>
            </a:pPr>
            <a:r>
              <a:rPr lang="en-US" altLang="zh-CN" sz="2400" b="1" kern="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B</a:t>
            </a:r>
            <a:r>
              <a:rPr lang="en-US" altLang="zh-CN" sz="24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.</a:t>
            </a:r>
            <a:r>
              <a:rPr lang="zh-CN" altLang="zh-CN" sz="2400" b="1" u="sng" kern="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盖</a:t>
            </a:r>
            <a:r>
              <a:rPr lang="zh-CN" altLang="zh-CN" sz="24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追先帝之殊</a:t>
            </a:r>
            <a:r>
              <a:rPr lang="zh-CN" altLang="zh-CN" sz="2400" b="1" kern="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遇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</a:t>
            </a:r>
            <a:r>
              <a:rPr lang="zh-CN" altLang="zh-CN" sz="2400" b="1" u="sng" kern="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盖</a:t>
            </a:r>
            <a:r>
              <a:rPr lang="zh-CN" altLang="zh-CN" sz="24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竹柏影</a:t>
            </a:r>
            <a:r>
              <a:rPr lang="zh-CN" altLang="zh-CN" sz="2400" b="1" kern="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也</a:t>
            </a:r>
            <a:r>
              <a:rPr lang="zh-CN" altLang="en-US" sz="2400" b="1" kern="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（</a:t>
            </a:r>
            <a:r>
              <a:rPr lang="zh-CN" altLang="zh-CN" sz="2400" b="1" kern="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《记承天寺夜游》</a:t>
            </a:r>
            <a:r>
              <a:rPr lang="zh-CN" altLang="en-US" sz="2400" b="1" kern="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）</a:t>
            </a:r>
            <a:endParaRPr lang="zh-CN" altLang="zh-CN" sz="2400" b="1" kern="1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/>
            </a:endParaRPr>
          </a:p>
          <a:p>
            <a:pPr lvl="0" latinLnBrk="1">
              <a:lnSpc>
                <a:spcPct val="130000"/>
              </a:lnSpc>
              <a:spcAft>
                <a:spcPts val="0"/>
              </a:spcAft>
              <a:tabLst>
                <a:tab pos="1885950" algn="l"/>
                <a:tab pos="3476625" algn="l"/>
              </a:tabLst>
            </a:pPr>
            <a:r>
              <a:rPr lang="en-US" altLang="zh-CN" sz="2400" b="1" kern="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C</a:t>
            </a:r>
            <a:r>
              <a:rPr lang="en-US" altLang="zh-CN" sz="24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.</a:t>
            </a:r>
            <a:r>
              <a:rPr lang="zh-CN" altLang="zh-CN" sz="2400" b="1" u="sng" kern="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其</a:t>
            </a:r>
            <a:r>
              <a:rPr lang="zh-CN" altLang="zh-CN" sz="24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视下</a:t>
            </a:r>
            <a:r>
              <a:rPr lang="zh-CN" altLang="zh-CN" sz="2400" b="1" kern="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也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</a:t>
            </a:r>
            <a:r>
              <a:rPr lang="zh-CN" altLang="zh-CN" sz="2400" b="1" u="sng" kern="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其</a:t>
            </a:r>
            <a:r>
              <a:rPr lang="zh-CN" altLang="zh-CN" sz="24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如土</a:t>
            </a:r>
            <a:r>
              <a:rPr lang="zh-CN" altLang="zh-CN" sz="2400" b="1" kern="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石何</a:t>
            </a:r>
            <a:r>
              <a:rPr lang="zh-CN" altLang="en-US" sz="2400" b="1" kern="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（</a:t>
            </a:r>
            <a:r>
              <a:rPr lang="zh-CN" altLang="zh-CN" sz="2400" b="1" kern="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《愚公移山》</a:t>
            </a:r>
            <a:r>
              <a:rPr lang="zh-CN" altLang="en-US" sz="2400" b="1" kern="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）</a:t>
            </a:r>
            <a:endParaRPr lang="zh-CN" altLang="zh-CN" sz="2400" b="1" kern="1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/>
            </a:endParaRPr>
          </a:p>
          <a:p>
            <a:pPr lvl="0" latinLnBrk="1">
              <a:lnSpc>
                <a:spcPct val="130000"/>
              </a:lnSpc>
              <a:spcAft>
                <a:spcPts val="0"/>
              </a:spcAft>
              <a:tabLst>
                <a:tab pos="1885950" algn="l"/>
                <a:tab pos="3476625" algn="l"/>
              </a:tabLst>
            </a:pPr>
            <a:r>
              <a:rPr lang="en-US" altLang="zh-CN" sz="2400" b="1" kern="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D</a:t>
            </a:r>
            <a:r>
              <a:rPr lang="en-US" altLang="zh-CN" sz="24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.</a:t>
            </a:r>
            <a:r>
              <a:rPr lang="zh-CN" altLang="zh-CN" sz="2400" b="1" u="sng" kern="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以</a:t>
            </a:r>
            <a:r>
              <a:rPr lang="zh-CN" altLang="zh-CN" sz="24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光先帝遗</a:t>
            </a:r>
            <a:r>
              <a:rPr lang="zh-CN" altLang="zh-CN" sz="2400" b="1" kern="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德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</a:t>
            </a:r>
            <a:r>
              <a:rPr lang="zh-CN" altLang="zh-CN" sz="2400" b="1" kern="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乃</a:t>
            </a:r>
            <a:r>
              <a:rPr lang="zh-CN" altLang="zh-CN" sz="2400" b="1" u="sng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以</a:t>
            </a:r>
            <a:r>
              <a:rPr lang="zh-CN" altLang="zh-CN" sz="24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宗正刘礼为</a:t>
            </a:r>
            <a:r>
              <a:rPr lang="zh-CN" altLang="zh-CN" sz="2400" b="1" kern="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将军</a:t>
            </a:r>
            <a:r>
              <a:rPr lang="zh-CN" altLang="en-US" sz="2400" b="1" kern="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（</a:t>
            </a:r>
            <a:r>
              <a:rPr lang="zh-CN" altLang="zh-CN" sz="2400" b="1" kern="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《周亚夫军细柳》</a:t>
            </a:r>
            <a:r>
              <a:rPr lang="zh-CN" altLang="en-US" sz="2400" b="1" kern="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）</a:t>
            </a:r>
            <a:endParaRPr lang="zh-CN" altLang="zh-CN" sz="2400" b="1" kern="1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2"/>
          <p:cNvGrpSpPr/>
          <p:nvPr/>
        </p:nvGrpSpPr>
        <p:grpSpPr bwMode="auto">
          <a:xfrm>
            <a:off x="34925" y="627459"/>
            <a:ext cx="2008188" cy="523082"/>
            <a:chOff x="70" y="-63"/>
            <a:chExt cx="3161" cy="1097"/>
          </a:xfrm>
        </p:grpSpPr>
        <p:sp>
          <p:nvSpPr>
            <p:cNvPr id="3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1" cy="10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拓展探究</a:t>
              </a:r>
            </a:p>
          </p:txBody>
        </p:sp>
        <p:cxnSp>
          <p:nvCxnSpPr>
            <p:cNvPr id="4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菱形 4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395536" y="998433"/>
            <a:ext cx="8208912" cy="1363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spcAft>
                <a:spcPts val="0"/>
              </a:spcAft>
            </a:pPr>
            <a:r>
              <a:rPr lang="en-US" altLang="zh-CN" sz="2400" b="1" kern="0" dirty="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zh-CN" sz="2400" b="1" kern="0" dirty="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解释</a:t>
            </a:r>
            <a:r>
              <a:rPr lang="zh-CN" altLang="zh-CN" sz="2400" b="1" kern="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下列句</a:t>
            </a:r>
            <a:r>
              <a:rPr lang="zh-CN" altLang="zh-CN" sz="2400" b="1" kern="0" dirty="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中</a:t>
            </a:r>
            <a:r>
              <a:rPr lang="zh-CN" altLang="en-US" sz="2400" b="1" kern="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画线</a:t>
            </a:r>
            <a:r>
              <a:rPr lang="zh-CN" altLang="zh-CN" sz="2400" b="1" kern="0" dirty="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lang="zh-CN" altLang="en-US" sz="2400" b="1" kern="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词语</a:t>
            </a:r>
            <a:r>
              <a:rPr lang="zh-CN" altLang="zh-CN" sz="2400" b="1" kern="0" dirty="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zh-CN" sz="2400" b="1" kern="100" dirty="0">
              <a:solidFill>
                <a:prstClr val="black"/>
              </a:solidFill>
              <a:latin typeface="宋体" panose="02010600030101010101" pitchFamily="2" charset="-122"/>
              <a:cs typeface="Times New Roman" panose="02020603050405020304"/>
            </a:endParaRPr>
          </a:p>
          <a:p>
            <a:pPr lvl="0" latinLnBrk="1">
              <a:lnSpc>
                <a:spcPct val="120000"/>
              </a:lnSpc>
              <a:spcAft>
                <a:spcPts val="0"/>
              </a:spcAft>
            </a:pPr>
            <a:r>
              <a:rPr lang="en-US" altLang="zh-CN" sz="24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①</a:t>
            </a:r>
            <a:r>
              <a:rPr lang="zh-CN" altLang="zh-CN" sz="24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北</a:t>
            </a:r>
            <a:r>
              <a:rPr lang="zh-CN" altLang="zh-CN" sz="2400" b="1" u="sng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冥</a:t>
            </a:r>
            <a:r>
              <a:rPr lang="zh-CN" altLang="zh-CN" sz="24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有鱼，其名为</a:t>
            </a:r>
            <a:r>
              <a:rPr lang="zh-CN" altLang="zh-CN" sz="2400" b="1" kern="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鲲</a:t>
            </a:r>
            <a:endParaRPr lang="zh-CN" altLang="zh-CN" sz="2400" b="1" kern="1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/>
            </a:endParaRPr>
          </a:p>
          <a:p>
            <a:pPr lvl="0" latinLnBrk="1">
              <a:lnSpc>
                <a:spcPct val="120000"/>
              </a:lnSpc>
              <a:spcAft>
                <a:spcPts val="0"/>
              </a:spcAft>
            </a:pPr>
            <a:r>
              <a:rPr lang="en-US" altLang="zh-CN" sz="24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②</a:t>
            </a:r>
            <a:r>
              <a:rPr lang="zh-CN" altLang="zh-CN" sz="24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不宜</a:t>
            </a:r>
            <a:r>
              <a:rPr lang="zh-CN" altLang="zh-CN" sz="2400" b="1" kern="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妄自</a:t>
            </a:r>
            <a:r>
              <a:rPr lang="zh-CN" altLang="zh-CN" sz="2400" b="1" u="sng" kern="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菲薄</a:t>
            </a:r>
            <a:endParaRPr lang="zh-CN" altLang="zh-CN" sz="2400" b="1" kern="100" dirty="0">
              <a:solidFill>
                <a:prstClr val="black"/>
              </a:solidFill>
              <a:latin typeface="宋体" panose="02010600030101010101" pitchFamily="2" charset="-122"/>
              <a:cs typeface="Times New Roman" panose="020206030504050203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95536" y="2132559"/>
            <a:ext cx="8136904" cy="1363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spcAft>
                <a:spcPts val="0"/>
              </a:spcAft>
            </a:pPr>
            <a:r>
              <a:rPr lang="en-US" altLang="zh-CN" sz="2400" b="1" kern="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4.</a:t>
            </a:r>
            <a:r>
              <a:rPr lang="zh-CN" altLang="zh-CN" sz="2400" b="1" kern="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用现代汉语翻译下面的句子。</a:t>
            </a:r>
            <a:r>
              <a:rPr lang="en-US" altLang="zh-CN" sz="2400" b="1" kern="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/>
            </a:r>
            <a:br>
              <a:rPr lang="en-US" altLang="zh-CN" sz="2400" b="1" kern="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</a:br>
            <a:r>
              <a:rPr lang="zh-CN" altLang="zh-CN" sz="24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①怒而飞，其翼若垂天之云。</a:t>
            </a:r>
            <a:r>
              <a:rPr lang="en-US" altLang="zh-CN" sz="24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/>
            </a:r>
            <a:br>
              <a:rPr lang="en-US" altLang="zh-CN" sz="24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</a:br>
            <a:r>
              <a:rPr lang="zh-CN" altLang="zh-CN" sz="24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②亲贤臣，远小人，此先汉所以兴隆也</a:t>
            </a:r>
            <a:r>
              <a:rPr lang="zh-CN" altLang="zh-CN" sz="2400" b="1" kern="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</a:t>
            </a:r>
            <a:endParaRPr lang="zh-CN" altLang="zh-CN" sz="2400" b="1" kern="100" dirty="0">
              <a:solidFill>
                <a:prstClr val="black"/>
              </a:solidFill>
              <a:latin typeface="宋体" panose="02010600030101010101" pitchFamily="2" charset="-122"/>
              <a:cs typeface="Times New Roman" panose="020206030504050203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59532" y="3516066"/>
            <a:ext cx="8208912" cy="4766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spcAft>
                <a:spcPts val="0"/>
              </a:spcAft>
            </a:pPr>
            <a:r>
              <a:rPr lang="en-US" altLang="zh-CN" sz="2400" b="1" kern="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5.【</a:t>
            </a:r>
            <a:r>
              <a:rPr lang="zh-CN" altLang="zh-CN" sz="2400" b="1" kern="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乙</a:t>
            </a:r>
            <a:r>
              <a:rPr lang="en-US" altLang="zh-CN" sz="2400" b="1" kern="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】</a:t>
            </a:r>
            <a:r>
              <a:rPr lang="zh-CN" altLang="zh-CN" sz="2400" b="1" kern="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文如何表现大鹏“志存高远”的形象特点</a:t>
            </a:r>
            <a:r>
              <a:rPr lang="zh-CN" altLang="zh-CN" sz="2400" b="1" kern="0" dirty="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？</a:t>
            </a:r>
            <a:endParaRPr lang="zh-CN" altLang="zh-CN" sz="2400" b="1" kern="100" dirty="0">
              <a:solidFill>
                <a:prstClr val="black"/>
              </a:solidFill>
              <a:latin typeface="宋体" panose="02010600030101010101" pitchFamily="2" charset="-122"/>
              <a:cs typeface="Times New Roman" panose="020206030504050203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5536" y="4011910"/>
            <a:ext cx="8352928" cy="9198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spcAft>
                <a:spcPts val="0"/>
              </a:spcAft>
            </a:pPr>
            <a:r>
              <a:rPr lang="en-US" altLang="zh-CN" sz="2400" b="1" kern="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6.</a:t>
            </a:r>
            <a:r>
              <a:rPr lang="zh-CN" altLang="zh-CN" sz="2400" b="1" kern="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诸葛亮对后主有哪几方面的担忧？表现了诸葛亮怎样的性格特点？</a:t>
            </a:r>
            <a:endParaRPr lang="zh-CN" altLang="zh-CN" sz="2400" b="1" kern="100" dirty="0">
              <a:solidFill>
                <a:prstClr val="black"/>
              </a:solidFill>
              <a:latin typeface="宋体" panose="02010600030101010101" pitchFamily="2" charset="-122"/>
              <a:cs typeface="Times New Roman" panose="02020603050405020304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8"/>
          <p:cNvGrpSpPr/>
          <p:nvPr/>
        </p:nvGrpSpPr>
        <p:grpSpPr bwMode="auto">
          <a:xfrm>
            <a:off x="1588" y="666750"/>
            <a:ext cx="2006600" cy="523081"/>
            <a:chOff x="70" y="-63"/>
            <a:chExt cx="3161" cy="1097"/>
          </a:xfrm>
        </p:grpSpPr>
        <p:sp>
          <p:nvSpPr>
            <p:cNvPr id="1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10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知识备查</a:t>
              </a:r>
            </a:p>
          </p:txBody>
        </p:sp>
        <p:cxnSp>
          <p:nvCxnSpPr>
            <p:cNvPr id="19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菱形 19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grpSp>
        <p:nvGrpSpPr>
          <p:cNvPr id="21" name="组合 1"/>
          <p:cNvGrpSpPr/>
          <p:nvPr/>
        </p:nvGrpSpPr>
        <p:grpSpPr bwMode="auto">
          <a:xfrm>
            <a:off x="3700464" y="958454"/>
            <a:ext cx="1743075" cy="643766"/>
            <a:chOff x="3406775" y="598488"/>
            <a:chExt cx="1743075" cy="858355"/>
          </a:xfrm>
        </p:grpSpPr>
        <p:sp>
          <p:nvSpPr>
            <p:cNvPr id="22" name="圆角矩形 21"/>
            <p:cNvSpPr/>
            <p:nvPr/>
          </p:nvSpPr>
          <p:spPr>
            <a:xfrm rot="555800">
              <a:off x="4675188" y="715963"/>
              <a:ext cx="442912" cy="41910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23" name="圆角矩形 22"/>
            <p:cNvSpPr/>
            <p:nvPr/>
          </p:nvSpPr>
          <p:spPr>
            <a:xfrm rot="20470821">
              <a:off x="4270375" y="722313"/>
              <a:ext cx="442913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24" name="圆角矩形 23"/>
            <p:cNvSpPr/>
            <p:nvPr/>
          </p:nvSpPr>
          <p:spPr>
            <a:xfrm rot="319204">
              <a:off x="3851275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25" name="圆角矩形 24"/>
            <p:cNvSpPr/>
            <p:nvPr/>
          </p:nvSpPr>
          <p:spPr>
            <a:xfrm rot="21148334">
              <a:off x="3441700" y="730250"/>
              <a:ext cx="441325" cy="42068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26" name="矩形 1"/>
            <p:cNvSpPr>
              <a:spLocks noChangeArrowheads="1"/>
            </p:cNvSpPr>
            <p:nvPr/>
          </p:nvSpPr>
          <p:spPr bwMode="auto">
            <a:xfrm>
              <a:off x="3406775" y="598488"/>
              <a:ext cx="1743075" cy="8583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dist" eaLnBrk="0" hangingPunct="0">
                <a:lnSpc>
                  <a:spcPts val="4300"/>
                </a:lnSpc>
              </a:pPr>
              <a:r>
                <a:rPr lang="zh-CN" altLang="en-US" sz="2800" b="1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背景资料</a:t>
              </a:r>
              <a:endPara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431540" y="1398377"/>
            <a:ext cx="8280920" cy="31912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1" hangingPunct="1">
              <a:lnSpc>
                <a:spcPct val="120000"/>
              </a:lnSpc>
              <a:spcBef>
                <a:spcPts val="0"/>
              </a:spcBef>
              <a:defRPr/>
            </a:pP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本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文选自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《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庄子集释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》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（中华书局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1961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年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版）。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本课第一则节选自内篇中的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《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逍遥游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》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，第二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则节选自外篇中的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《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秋水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》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，题目是编者加的。庄子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所处的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年代，一方面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社会经历着剧烈的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动荡，战争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频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发，生灵涂炭；另一方面，正值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百家争鸣的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黄金时代，文化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成为一种强烈的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需要，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士”这一阶层的人数大量增加。这种社会与文化状况对庄子思想的形成产生了重要影响。</a:t>
            </a:r>
            <a:endParaRPr lang="zh-CN" altLang="en-US" sz="2400" b="1" kern="0" dirty="0"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2"/>
          <p:cNvGrpSpPr/>
          <p:nvPr/>
        </p:nvGrpSpPr>
        <p:grpSpPr bwMode="auto">
          <a:xfrm>
            <a:off x="34925" y="627459"/>
            <a:ext cx="2008188" cy="523082"/>
            <a:chOff x="70" y="-63"/>
            <a:chExt cx="3161" cy="1097"/>
          </a:xfrm>
        </p:grpSpPr>
        <p:sp>
          <p:nvSpPr>
            <p:cNvPr id="3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1" cy="10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拓展探究</a:t>
              </a:r>
            </a:p>
          </p:txBody>
        </p:sp>
        <p:cxnSp>
          <p:nvCxnSpPr>
            <p:cNvPr id="4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菱形 4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467544" y="1023082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参考答案</a:t>
            </a:r>
            <a:endParaRPr lang="zh-CN" altLang="en-US" sz="2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67544" y="1380391"/>
            <a:ext cx="8280920" cy="374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400" b="1" kern="100" spc="55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1.D</a:t>
            </a:r>
            <a:r>
              <a:rPr lang="en-US" altLang="zh-CN" sz="24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</a:t>
            </a:r>
            <a:r>
              <a:rPr lang="en-US" altLang="zh-CN" sz="2400" b="1" kern="100" spc="55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2.B   3.</a:t>
            </a:r>
            <a:r>
              <a:rPr lang="zh-CN" altLang="zh-CN" sz="2400" b="1" kern="100" spc="55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①</a:t>
            </a:r>
            <a:r>
              <a:rPr lang="zh-CN" altLang="zh-CN" sz="2400" b="1" kern="100" spc="55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同</a:t>
            </a:r>
            <a:r>
              <a:rPr lang="zh-CN" altLang="zh-CN" sz="2400" b="1" kern="100" spc="55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“溟”</a:t>
            </a:r>
            <a:r>
              <a:rPr lang="zh-CN" altLang="en-US" sz="2400" b="1" kern="100" spc="55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，</a:t>
            </a:r>
            <a:r>
              <a:rPr lang="zh-CN" altLang="zh-CN" sz="2400" b="1" kern="100" spc="55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海</a:t>
            </a:r>
            <a:r>
              <a:rPr lang="zh-CN" altLang="zh-CN" sz="2400" b="1" kern="100" spc="55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；②看轻自己。</a:t>
            </a:r>
            <a:r>
              <a:rPr lang="en-US" altLang="zh-CN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/>
            </a:r>
            <a:br>
              <a:rPr lang="en-US" altLang="zh-CN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</a:br>
            <a:r>
              <a:rPr lang="en-US" altLang="zh-CN" sz="2400" b="1" kern="100" spc="55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4.</a:t>
            </a:r>
            <a:r>
              <a:rPr lang="zh-CN" altLang="zh-CN" sz="2400" b="1" kern="100" spc="55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①</a:t>
            </a:r>
            <a:r>
              <a:rPr lang="zh-CN" altLang="zh-CN" sz="2400" b="1" kern="100" spc="55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当它奋起而飞的时候，那展开的双翅就像天边的云。</a:t>
            </a:r>
            <a:r>
              <a:rPr lang="en-US" altLang="zh-CN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/>
            </a:r>
            <a:br>
              <a:rPr lang="en-US" altLang="zh-CN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</a:br>
            <a:r>
              <a:rPr lang="en-US" altLang="zh-CN" sz="24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</a:t>
            </a:r>
            <a:r>
              <a:rPr lang="zh-CN" altLang="zh-CN" sz="2400" b="1" kern="100" spc="55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②</a:t>
            </a:r>
            <a:r>
              <a:rPr lang="zh-CN" altLang="zh-CN" sz="2400" b="1" kern="100" spc="55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亲近贤臣，疏远小人，这是先汉兴旺发达的原因。</a:t>
            </a:r>
            <a:r>
              <a:rPr lang="en-US" altLang="zh-CN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/>
            </a:r>
            <a:br>
              <a:rPr lang="en-US" altLang="zh-CN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</a:br>
            <a:r>
              <a:rPr lang="en-US" altLang="zh-CN" sz="2400" b="1" kern="100" spc="55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5.</a:t>
            </a:r>
            <a:r>
              <a:rPr lang="zh-CN" altLang="zh-CN" sz="2400" b="1" kern="100" spc="55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这</a:t>
            </a:r>
            <a:r>
              <a:rPr lang="zh-CN" altLang="zh-CN" sz="2400" b="1" kern="100" spc="55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只神奇的大鸟岂止是大，还要腾空而起，还要乘海风作万里之游，由北海直飞南海天池。</a:t>
            </a:r>
            <a:r>
              <a:rPr lang="en-US" altLang="zh-CN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/>
            </a:r>
            <a:br>
              <a:rPr lang="en-US" altLang="zh-CN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</a:br>
            <a:r>
              <a:rPr lang="en-US" altLang="zh-CN" sz="2400" b="1" kern="100" spc="55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6.</a:t>
            </a:r>
            <a:r>
              <a:rPr lang="zh-CN" altLang="zh-CN" sz="2400" b="1" kern="100" spc="55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①</a:t>
            </a:r>
            <a:r>
              <a:rPr lang="zh-CN" altLang="zh-CN" sz="2400" b="1" kern="100" spc="55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不宜妄自菲薄，引喻失义，以塞忠谏之路</a:t>
            </a:r>
            <a:r>
              <a:rPr lang="zh-CN" altLang="zh-CN" sz="2400" b="1" kern="100" spc="55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；</a:t>
            </a:r>
            <a:endParaRPr lang="en-US" altLang="zh-CN" sz="2400" b="1" kern="100" spc="55" dirty="0" smtClean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400" b="1" kern="100" spc="55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400" b="1" kern="100" spc="55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zh-CN" altLang="zh-CN" sz="2400" b="1" kern="100" spc="55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②</a:t>
            </a:r>
            <a:r>
              <a:rPr lang="zh-CN" altLang="zh-CN" sz="2400" b="1" kern="100" spc="55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刑赏偏私，使内外异法</a:t>
            </a:r>
            <a:r>
              <a:rPr lang="zh-CN" altLang="zh-CN" sz="2400" b="1" kern="100" spc="55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；</a:t>
            </a:r>
            <a:endParaRPr lang="en-US" altLang="zh-CN" sz="2400" b="1" kern="100" spc="55" dirty="0" smtClean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400" b="1" kern="100" spc="55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400" b="1" kern="100" spc="55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zh-CN" altLang="zh-CN" sz="2400" b="1" kern="100" spc="55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③</a:t>
            </a:r>
            <a:r>
              <a:rPr lang="zh-CN" altLang="zh-CN" sz="2400" b="1" kern="100" spc="55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亲小人，远贤臣</a:t>
            </a:r>
            <a:r>
              <a:rPr lang="zh-CN" altLang="zh-CN" sz="2400" b="1" kern="100" spc="55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</a:t>
            </a:r>
            <a:endParaRPr lang="en-US" altLang="zh-CN" sz="2400" b="1" kern="100" spc="55" dirty="0" smtClean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400" b="1" kern="100" spc="55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400" b="1" kern="100" spc="55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zh-CN" altLang="zh-CN" sz="2400" b="1" kern="100" spc="55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表现</a:t>
            </a:r>
            <a:r>
              <a:rPr lang="zh-CN" altLang="zh-CN" sz="2400" b="1" kern="100" spc="55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了诸葛亮忠心耿耿、任人唯贤的性格特点</a:t>
            </a:r>
            <a:r>
              <a:rPr lang="zh-CN" altLang="zh-CN" sz="2400" b="1" kern="100" spc="55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83568" y="1707654"/>
            <a:ext cx="7776864" cy="13849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展开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想象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，扩写（也可续写、改编）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《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庄子与惠子游于濠梁之上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这一故事。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8" name="组合 8"/>
          <p:cNvGrpSpPr/>
          <p:nvPr/>
        </p:nvGrpSpPr>
        <p:grpSpPr bwMode="auto">
          <a:xfrm>
            <a:off x="34925" y="627459"/>
            <a:ext cx="2008188" cy="523082"/>
            <a:chOff x="70" y="-63"/>
            <a:chExt cx="3161" cy="1097"/>
          </a:xfrm>
        </p:grpSpPr>
        <p:sp>
          <p:nvSpPr>
            <p:cNvPr id="9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1" cy="10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课下作业</a:t>
              </a:r>
            </a:p>
          </p:txBody>
        </p:sp>
        <p:cxnSp>
          <p:nvCxnSpPr>
            <p:cNvPr id="10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948169" y="3294106"/>
            <a:ext cx="7247667" cy="16201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板：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/</a:t>
            </a:r>
            <a:endParaRPr lang="en-US" altLang="zh-CN" sz="12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Excel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个人简历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www.1ppt.com/jianli/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件：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手抄报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www.1ppt.com/shouchaobao/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教案下载：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www.1ppt.com/ziti/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endParaRPr lang="zh-CN" altLang="en-US" sz="12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48707"/>
            <a:ext cx="9144000" cy="102512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396308" y="2323010"/>
            <a:ext cx="4103687" cy="896813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个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人学习、研究。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23010"/>
            <a:ext cx="4103688" cy="896813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2108" y="255005"/>
            <a:ext cx="5919787" cy="1764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52988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" name="Text Box 2"/>
          <p:cNvSpPr txBox="1"/>
          <p:nvPr/>
        </p:nvSpPr>
        <p:spPr>
          <a:xfrm>
            <a:off x="557811" y="1725652"/>
            <a:ext cx="8118645" cy="286232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北</a:t>
            </a:r>
            <a:r>
              <a:rPr lang="zh-CN" altLang="en-US" sz="40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冥</a:t>
            </a:r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40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鲲</a:t>
            </a:r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40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徙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en-US" sz="4000" u="sng" dirty="0" smtClean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抟</a:t>
            </a:r>
            <a:endParaRPr lang="zh-CN" altLang="en-US" sz="4000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齐</a:t>
            </a:r>
            <a:r>
              <a:rPr lang="zh-CN" altLang="en-US" sz="40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谐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尘</a:t>
            </a:r>
            <a:r>
              <a:rPr lang="zh-CN" altLang="en-US" sz="40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埃</a:t>
            </a:r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正色</a:t>
            </a:r>
            <a:r>
              <a:rPr lang="zh-CN" altLang="en-US" sz="40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邪</a:t>
            </a:r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</a:t>
            </a:r>
            <a:r>
              <a:rPr lang="zh-CN" altLang="en-US" sz="40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濠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梁    </a:t>
            </a:r>
            <a:r>
              <a:rPr lang="zh-CN" altLang="en-US" sz="40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鲦</a:t>
            </a:r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鱼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40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循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其</a:t>
            </a:r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本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44250" y="1555715"/>
            <a:ext cx="7649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汉语拼音" panose="000B0604020202020204" pitchFamily="34" charset="0"/>
                <a:ea typeface="+mn-ea"/>
                <a:cs typeface="汉语拼音" panose="000B0604020202020204" pitchFamily="34" charset="0"/>
              </a:rPr>
              <a:t>kūn</a:t>
            </a:r>
          </a:p>
        </p:txBody>
      </p:sp>
      <p:sp>
        <p:nvSpPr>
          <p:cNvPr id="11" name="矩形 10"/>
          <p:cNvSpPr/>
          <p:nvPr/>
        </p:nvSpPr>
        <p:spPr>
          <a:xfrm>
            <a:off x="5013328" y="1555715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汉语拼音" panose="000B0604020202020204" pitchFamily="34" charset="0"/>
                <a:ea typeface="+mn-ea"/>
                <a:cs typeface="汉语拼音" panose="000B0604020202020204" pitchFamily="34" charset="0"/>
              </a:rPr>
              <a:t>xǐ</a:t>
            </a:r>
          </a:p>
        </p:txBody>
      </p:sp>
      <p:sp>
        <p:nvSpPr>
          <p:cNvPr id="12" name="矩形 11"/>
          <p:cNvSpPr/>
          <p:nvPr/>
        </p:nvSpPr>
        <p:spPr>
          <a:xfrm>
            <a:off x="7067866" y="1555715"/>
            <a:ext cx="8851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汉语拼音" panose="000B0604020202020204" pitchFamily="34" charset="0"/>
                <a:ea typeface="+mn-ea"/>
                <a:cs typeface="汉语拼音" panose="000B0604020202020204" pitchFamily="34" charset="0"/>
              </a:rPr>
              <a:t>tuán</a:t>
            </a:r>
          </a:p>
        </p:txBody>
      </p:sp>
      <p:sp>
        <p:nvSpPr>
          <p:cNvPr id="13" name="矩形 12"/>
          <p:cNvSpPr/>
          <p:nvPr/>
        </p:nvSpPr>
        <p:spPr>
          <a:xfrm>
            <a:off x="971104" y="1555715"/>
            <a:ext cx="9845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汉语拼音" panose="000B0604020202020204" pitchFamily="34" charset="0"/>
                <a:ea typeface="+mn-ea"/>
                <a:cs typeface="汉语拼音" panose="000B0604020202020204" pitchFamily="34" charset="0"/>
              </a:rPr>
              <a:t>mínɡ</a:t>
            </a:r>
          </a:p>
        </p:txBody>
      </p:sp>
      <p:sp>
        <p:nvSpPr>
          <p:cNvPr id="14" name="矩形 13"/>
          <p:cNvSpPr/>
          <p:nvPr/>
        </p:nvSpPr>
        <p:spPr>
          <a:xfrm>
            <a:off x="7092280" y="2463738"/>
            <a:ext cx="7857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汉语拼音" panose="000B0604020202020204" pitchFamily="34" charset="0"/>
                <a:ea typeface="+mn-ea"/>
                <a:cs typeface="汉语拼音" panose="000B0604020202020204" pitchFamily="34" charset="0"/>
              </a:rPr>
              <a:t>háo</a:t>
            </a:r>
          </a:p>
        </p:txBody>
      </p:sp>
      <p:sp>
        <p:nvSpPr>
          <p:cNvPr id="16" name="矩形 15"/>
          <p:cNvSpPr/>
          <p:nvPr/>
        </p:nvSpPr>
        <p:spPr>
          <a:xfrm>
            <a:off x="481082" y="3400600"/>
            <a:ext cx="7649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汉语拼音" panose="000B0604020202020204" pitchFamily="34" charset="0"/>
                <a:ea typeface="+mn-ea"/>
                <a:cs typeface="汉语拼音" panose="000B0604020202020204" pitchFamily="34" charset="0"/>
              </a:rPr>
              <a:t>tiáo</a:t>
            </a:r>
          </a:p>
        </p:txBody>
      </p:sp>
      <p:sp>
        <p:nvSpPr>
          <p:cNvPr id="122" name="矩形 121"/>
          <p:cNvSpPr/>
          <p:nvPr/>
        </p:nvSpPr>
        <p:spPr>
          <a:xfrm>
            <a:off x="1091234" y="2463738"/>
            <a:ext cx="6447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汉语拼音" panose="000B0604020202020204" pitchFamily="34" charset="0"/>
                <a:ea typeface="+mn-ea"/>
                <a:cs typeface="汉语拼音" panose="000B0604020202020204" pitchFamily="34" charset="0"/>
              </a:rPr>
              <a:t>xié</a:t>
            </a:r>
          </a:p>
        </p:txBody>
      </p:sp>
      <p:sp>
        <p:nvSpPr>
          <p:cNvPr id="123" name="矩形 122"/>
          <p:cNvSpPr/>
          <p:nvPr/>
        </p:nvSpPr>
        <p:spPr>
          <a:xfrm>
            <a:off x="3460585" y="2463738"/>
            <a:ext cx="4651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汉语拼音" panose="000B0604020202020204" pitchFamily="34" charset="0"/>
                <a:ea typeface="+mn-ea"/>
                <a:cs typeface="汉语拼音" panose="000B0604020202020204" pitchFamily="34" charset="0"/>
              </a:rPr>
              <a:t>āi</a:t>
            </a:r>
          </a:p>
        </p:txBody>
      </p:sp>
      <p:sp>
        <p:nvSpPr>
          <p:cNvPr id="124" name="矩形 123"/>
          <p:cNvSpPr/>
          <p:nvPr/>
        </p:nvSpPr>
        <p:spPr>
          <a:xfrm>
            <a:off x="2812796" y="3400600"/>
            <a:ext cx="7649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汉语拼音" panose="000B0604020202020204" pitchFamily="34" charset="0"/>
                <a:ea typeface="+mn-ea"/>
                <a:cs typeface="汉语拼音" panose="000B0604020202020204" pitchFamily="34" charset="0"/>
              </a:rPr>
              <a:t>xún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012161" y="2463738"/>
            <a:ext cx="5645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dirty="0" err="1">
                <a:latin typeface="汉语拼音" panose="000B0604020202020204" pitchFamily="34" charset="0"/>
                <a:cs typeface="汉语拼音" panose="000B0604020202020204" pitchFamily="34" charset="0"/>
                <a:sym typeface="+mn-ea"/>
              </a:rPr>
              <a:t>yé</a:t>
            </a:r>
            <a:endParaRPr lang="en-US" altLang="zh-CN" sz="2800" dirty="0">
              <a:latin typeface="汉语拼音" panose="000B0604020202020204" pitchFamily="34" charset="0"/>
              <a:cs typeface="汉语拼音" panose="000B0604020202020204" pitchFamily="34" charset="0"/>
              <a:sym typeface="+mn-ea"/>
            </a:endParaRPr>
          </a:p>
        </p:txBody>
      </p:sp>
      <p:grpSp>
        <p:nvGrpSpPr>
          <p:cNvPr id="22" name="组合 2"/>
          <p:cNvGrpSpPr/>
          <p:nvPr/>
        </p:nvGrpSpPr>
        <p:grpSpPr bwMode="auto">
          <a:xfrm>
            <a:off x="482283" y="1059656"/>
            <a:ext cx="1497012" cy="643766"/>
            <a:chOff x="718820" y="598488"/>
            <a:chExt cx="1497013" cy="858353"/>
          </a:xfrm>
        </p:grpSpPr>
        <p:sp>
          <p:nvSpPr>
            <p:cNvPr id="23" name="圆角矩形 22"/>
            <p:cNvSpPr/>
            <p:nvPr/>
          </p:nvSpPr>
          <p:spPr>
            <a:xfrm rot="20326116">
              <a:off x="1746251" y="719138"/>
              <a:ext cx="442912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24" name="圆角矩形 23"/>
            <p:cNvSpPr/>
            <p:nvPr/>
          </p:nvSpPr>
          <p:spPr>
            <a:xfrm rot="319204">
              <a:off x="1258887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25" name="圆角矩形 24"/>
            <p:cNvSpPr/>
            <p:nvPr/>
          </p:nvSpPr>
          <p:spPr>
            <a:xfrm rot="21148334">
              <a:off x="787400" y="730251"/>
              <a:ext cx="441325" cy="420686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26" name="矩形 1"/>
            <p:cNvSpPr>
              <a:spLocks noChangeArrowheads="1"/>
            </p:cNvSpPr>
            <p:nvPr/>
          </p:nvSpPr>
          <p:spPr bwMode="auto">
            <a:xfrm>
              <a:off x="718820" y="598488"/>
              <a:ext cx="1497013" cy="858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dist" eaLnBrk="0" hangingPunct="0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读一读</a:t>
              </a:r>
            </a:p>
          </p:txBody>
        </p:sp>
      </p:grpSp>
      <p:grpSp>
        <p:nvGrpSpPr>
          <p:cNvPr id="27" name="组合 55"/>
          <p:cNvGrpSpPr/>
          <p:nvPr/>
        </p:nvGrpSpPr>
        <p:grpSpPr bwMode="auto">
          <a:xfrm>
            <a:off x="-3175" y="627459"/>
            <a:ext cx="2006600" cy="523082"/>
            <a:chOff x="70" y="-63"/>
            <a:chExt cx="3161" cy="1097"/>
          </a:xfrm>
        </p:grpSpPr>
        <p:sp>
          <p:nvSpPr>
            <p:cNvPr id="2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10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预习检查</a:t>
              </a:r>
            </a:p>
          </p:txBody>
        </p:sp>
        <p:cxnSp>
          <p:nvCxnSpPr>
            <p:cNvPr id="29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菱形 29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  <p:bldP spid="13" grpId="0"/>
      <p:bldP spid="14" grpId="0"/>
      <p:bldP spid="16" grpId="0"/>
      <p:bldP spid="122" grpId="0"/>
      <p:bldP spid="123" grpId="0"/>
      <p:bldP spid="124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timgsa.baidu.com/timg?image&amp;quality=80&amp;size=b9999_10000&amp;sec=1564563408598&amp;di=4a39d0ead58aef882b90a86c1d0e613d&amp;imgtype=0&amp;src=http%3A%2F%2Fa1.att.hudong.com%2F83%2F62%2F01300544243541154453629600248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6" y="640080"/>
            <a:ext cx="9142095" cy="3864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48"/>
          <p:cNvSpPr txBox="1"/>
          <p:nvPr/>
        </p:nvSpPr>
        <p:spPr>
          <a:xfrm>
            <a:off x="784778" y="1515472"/>
            <a:ext cx="1050919" cy="3208571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Tx/>
              <a:buNone/>
              <a:defRPr/>
            </a:pPr>
            <a:r>
              <a:rPr lang="zh-CN" altLang="en-US" sz="51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Kaiti SC"/>
              </a:rPr>
              <a:t>北</a:t>
            </a:r>
            <a:endParaRPr lang="en-US" altLang="zh-CN" sz="5100" b="1" dirty="0" smtClean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cs typeface="Kaiti SC"/>
            </a:endParaRPr>
          </a:p>
          <a:p>
            <a:pPr algn="ctr">
              <a:buFontTx/>
              <a:buNone/>
              <a:defRPr/>
            </a:pPr>
            <a:r>
              <a:rPr lang="zh-CN" altLang="en-US" sz="51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Kaiti SC"/>
              </a:rPr>
              <a:t>冥</a:t>
            </a:r>
            <a:endParaRPr lang="en-US" altLang="zh-CN" sz="5100" b="1" dirty="0" smtClean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cs typeface="Kaiti SC"/>
            </a:endParaRPr>
          </a:p>
          <a:p>
            <a:pPr algn="ctr">
              <a:buFontTx/>
              <a:buNone/>
              <a:defRPr/>
            </a:pPr>
            <a:r>
              <a:rPr lang="zh-CN" altLang="en-US" sz="51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Kaiti SC"/>
              </a:rPr>
              <a:t>有</a:t>
            </a:r>
            <a:endParaRPr lang="en-US" altLang="zh-CN" sz="5100" b="1" dirty="0" smtClean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cs typeface="Kaiti SC"/>
            </a:endParaRPr>
          </a:p>
          <a:p>
            <a:pPr algn="ctr">
              <a:buFontTx/>
              <a:buNone/>
              <a:defRPr/>
            </a:pPr>
            <a:r>
              <a:rPr lang="zh-CN" altLang="en-US" sz="51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Kaiti SC"/>
              </a:rPr>
              <a:t>鱼</a:t>
            </a:r>
            <a:endParaRPr lang="zh-CN" altLang="en-US" sz="5100" b="1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cs typeface="Kaiti SC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TextBox 7"/>
          <p:cNvSpPr txBox="1"/>
          <p:nvPr/>
        </p:nvSpPr>
        <p:spPr>
          <a:xfrm>
            <a:off x="385958" y="1653779"/>
            <a:ext cx="8492417" cy="32316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sz="2400" b="1" dirty="0" err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北冥有鱼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sz="2400" b="1" dirty="0" err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其名为鲲。鲲之大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sz="2400" b="1" dirty="0" err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不知</a:t>
            </a:r>
            <a:r>
              <a:rPr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sz="2400" b="1" dirty="0" err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其几千里也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；</a:t>
            </a:r>
            <a:r>
              <a:rPr sz="2400" b="1" dirty="0" err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化而为鸟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sz="2400" b="1" dirty="0" err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其名为鹏</a:t>
            </a:r>
            <a:r>
              <a:rPr sz="2400" b="1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r>
              <a:rPr sz="2400" b="1" dirty="0" err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鹏之背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sz="2400" b="1" dirty="0" err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不知</a:t>
            </a:r>
            <a:r>
              <a:rPr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sz="2400" b="1" dirty="0" err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其几千里也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；</a:t>
            </a:r>
            <a:r>
              <a:rPr sz="2400" b="1" dirty="0" err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怒而飞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sz="2400" b="1" dirty="0" err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其翼</a:t>
            </a:r>
            <a:r>
              <a:rPr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sz="2400" b="1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若垂天之云。</a:t>
            </a:r>
            <a:r>
              <a:rPr sz="2400" b="1" dirty="0" err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是鸟也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sz="2400" b="1" dirty="0" err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海运</a:t>
            </a:r>
            <a:r>
              <a:rPr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则</a:t>
            </a:r>
            <a:r>
              <a:rPr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sz="2400" b="1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将徙于南冥。</a:t>
            </a:r>
            <a:r>
              <a:rPr sz="2400" b="1" dirty="0" err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南冥者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sz="2400" b="1" dirty="0" err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天池也</a:t>
            </a:r>
            <a:r>
              <a:rPr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sz="2400" b="1" dirty="0" err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齐谐</a:t>
            </a:r>
            <a:r>
              <a:rPr lang="en-US" altLang="zh-CN" sz="2400" b="1" dirty="0" err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sz="2400" b="1" dirty="0" err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者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sz="2400" b="1" dirty="0" err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志怪者也</a:t>
            </a:r>
            <a:r>
              <a:rPr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sz="2400" b="1" dirty="0" err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谐</a:t>
            </a:r>
            <a:r>
              <a:rPr lang="en-US" altLang="zh-CN" sz="2400" b="1" dirty="0" err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sz="2400" b="1" dirty="0" err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之言曰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</a:t>
            </a:r>
            <a:r>
              <a:rPr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鹏</a:t>
            </a:r>
            <a:r>
              <a:rPr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sz="2400" b="1" dirty="0" err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之徙于南冥也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sz="2400" b="1" dirty="0" err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水击三千里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sz="2400" b="1" dirty="0" err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抟扶摇而上者</a:t>
            </a:r>
            <a:r>
              <a:rPr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sz="2400" b="1" dirty="0" err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九万里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去</a:t>
            </a:r>
            <a:r>
              <a:rPr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以六月息者也。”</a:t>
            </a:r>
            <a:r>
              <a:rPr sz="2400" b="1" dirty="0" err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野马也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sz="2400" b="1" dirty="0" err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尘埃也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sz="2400" b="1" dirty="0" err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生物</a:t>
            </a:r>
            <a:r>
              <a:rPr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sz="2400" b="1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之以息相吹也。</a:t>
            </a:r>
            <a:r>
              <a:rPr sz="2400" b="1" dirty="0" err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天之苍苍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sz="2400" b="1" dirty="0" err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其正色邪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？</a:t>
            </a:r>
            <a:r>
              <a:rPr sz="2400" b="1" dirty="0" err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其远</a:t>
            </a:r>
            <a:r>
              <a:rPr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sz="2400" b="1" dirty="0" err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而无所至极邪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？</a:t>
            </a:r>
            <a:r>
              <a:rPr sz="2400" b="1" dirty="0" err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其视下也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sz="2400" b="1" dirty="0" err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亦若是</a:t>
            </a:r>
            <a:r>
              <a:rPr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sz="2400" b="1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则已矣</a:t>
            </a:r>
            <a:r>
              <a:rPr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en-US" altLang="zh-CN" sz="2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圆角矩形标注 1"/>
          <p:cNvSpPr/>
          <p:nvPr/>
        </p:nvSpPr>
        <p:spPr>
          <a:xfrm>
            <a:off x="6876415" y="1329691"/>
            <a:ext cx="1871980" cy="648176"/>
          </a:xfrm>
          <a:prstGeom prst="wedgeRoundRectCallout">
            <a:avLst>
              <a:gd name="adj1" fmla="val -65943"/>
              <a:gd name="adj2" fmla="val 75936"/>
              <a:gd name="adj3" fmla="val 16667"/>
            </a:avLst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8"/>
          <p:cNvGrpSpPr/>
          <p:nvPr/>
        </p:nvGrpSpPr>
        <p:grpSpPr bwMode="auto">
          <a:xfrm>
            <a:off x="0" y="627459"/>
            <a:ext cx="2006600" cy="523082"/>
            <a:chOff x="70" y="-63"/>
            <a:chExt cx="3161" cy="1097"/>
          </a:xfrm>
        </p:grpSpPr>
        <p:sp>
          <p:nvSpPr>
            <p:cNvPr id="11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10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整体感知</a:t>
              </a:r>
            </a:p>
          </p:txBody>
        </p:sp>
        <p:cxnSp>
          <p:nvCxnSpPr>
            <p:cNvPr id="12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菱形 12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395289" y="1059656"/>
            <a:ext cx="626427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有感情地朗读课文，注意节奏和停顿。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6747</Words>
  <Application>Microsoft Office PowerPoint</Application>
  <PresentationFormat>全屏显示(16:9)</PresentationFormat>
  <Paragraphs>403</Paragraphs>
  <Slides>62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62</vt:i4>
      </vt:variant>
    </vt:vector>
  </HeadingPairs>
  <TitlesOfParts>
    <vt:vector size="64" baseType="lpstr">
      <vt:lpstr>第一PPT模板网-WWW.1PPT.COM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59</cp:revision>
  <dcterms:created xsi:type="dcterms:W3CDTF">2017-03-15T04:23:00Z</dcterms:created>
  <dcterms:modified xsi:type="dcterms:W3CDTF">2020-01-02T03:26:01Z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2052-11.1.0.9175</vt:lpwstr>
  </property>
</Properties>
</file>