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</p:sldMasterIdLst>
  <p:notesMasterIdLst>
    <p:notesMasterId r:id="rId34"/>
  </p:notesMasterIdLst>
  <p:sldIdLst>
    <p:sldId id="268" r:id="rId3"/>
    <p:sldId id="261" r:id="rId4"/>
    <p:sldId id="269" r:id="rId5"/>
    <p:sldId id="271" r:id="rId6"/>
    <p:sldId id="291" r:id="rId7"/>
    <p:sldId id="292" r:id="rId8"/>
    <p:sldId id="293" r:id="rId9"/>
    <p:sldId id="294" r:id="rId10"/>
    <p:sldId id="296" r:id="rId11"/>
    <p:sldId id="297" r:id="rId12"/>
    <p:sldId id="263" r:id="rId13"/>
    <p:sldId id="298" r:id="rId14"/>
    <p:sldId id="299" r:id="rId15"/>
    <p:sldId id="300" r:id="rId16"/>
    <p:sldId id="257" r:id="rId17"/>
    <p:sldId id="277" r:id="rId18"/>
    <p:sldId id="256" r:id="rId19"/>
    <p:sldId id="258" r:id="rId20"/>
    <p:sldId id="285" r:id="rId21"/>
    <p:sldId id="286" r:id="rId22"/>
    <p:sldId id="306" r:id="rId23"/>
    <p:sldId id="307" r:id="rId24"/>
    <p:sldId id="304" r:id="rId25"/>
    <p:sldId id="305" r:id="rId26"/>
    <p:sldId id="265" r:id="rId27"/>
    <p:sldId id="266" r:id="rId28"/>
    <p:sldId id="273" r:id="rId29"/>
    <p:sldId id="272" r:id="rId30"/>
    <p:sldId id="308" r:id="rId31"/>
    <p:sldId id="288" r:id="rId32"/>
    <p:sldId id="309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66FF"/>
    <a:srgbClr val="660066"/>
    <a:srgbClr val="FF6600"/>
    <a:srgbClr val="FF99FF"/>
    <a:srgbClr val="FFCCFF"/>
    <a:srgbClr val="FF00FF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24" autoAdjust="0"/>
    <p:restoredTop sz="95895" autoAdjust="0"/>
  </p:normalViewPr>
  <p:slideViewPr>
    <p:cSldViewPr>
      <p:cViewPr>
        <p:scale>
          <a:sx n="100" d="100"/>
          <a:sy n="100" d="100"/>
        </p:scale>
        <p:origin x="-30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868D8-2D22-485D-B58D-E8BA5A6F9B3F}" type="datetimeFigureOut">
              <a:rPr lang="zh-CN" altLang="en-US" smtClean="0"/>
              <a:t>2019/5/22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7212C7-7D10-44AC-B365-B06A22B6C9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615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212C7-7D10-44AC-B365-B06A22B6C9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624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0B549-30DF-4D7C-844C-CB025A4D78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8330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81F0E-549C-49D9-9EC5-496ED76E4B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2391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ABAFA-2D45-420A-B7FB-3921CB48FA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2104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807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892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218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7300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668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27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0007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878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1E378-EC24-4652-B1F2-C74FCF7B79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5367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303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405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112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927C5-1647-4C1A-A327-DC05304112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9229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1FE05-ED56-4F6D-8D69-65F17F8E9E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4257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F9E99-5BD8-4F06-9B23-97382DCC39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4186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08D57-1B9E-4FDA-8E8F-4354EE01B6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5212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B59F2-88AE-4430-9459-891C0CB3A5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1183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D8AC6-60D7-49B4-B1DC-977DCBA4D9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7504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57DEC-2168-4881-9300-1573FCF0FA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2183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E6AFB212-6826-4461-B223-E3B5BCC104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0084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2400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kern="10" dirty="0" smtClean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Lesson 5</a:t>
            </a:r>
          </a:p>
          <a:p>
            <a:pPr algn="ctr"/>
            <a:r>
              <a:rPr lang="en-US" altLang="zh-CN" sz="6600" b="1" kern="10" dirty="0" smtClean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Jane's Lucky Life</a:t>
            </a:r>
            <a:endParaRPr lang="zh-CN" altLang="en-US" sz="6600" b="1" kern="10" dirty="0">
              <a:ln w="12700">
                <a:noFill/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78982" y="5410199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381000" y="228600"/>
            <a:ext cx="8305800" cy="651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11. focus </a:t>
            </a:r>
            <a:r>
              <a:rPr lang="en-US" altLang="zh-CN" sz="3200" b="1" i="1">
                <a:latin typeface="Times New Roman" pitchFamily="18" charset="0"/>
              </a:rPr>
              <a:t>v.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集中；聚集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              </a:t>
            </a:r>
            <a:r>
              <a:rPr lang="en-US" altLang="zh-CN" sz="3200" b="1" i="1">
                <a:latin typeface="Times New Roman" pitchFamily="18" charset="0"/>
              </a:rPr>
              <a:t>n.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焦点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</a:t>
            </a:r>
            <a:r>
              <a:rPr lang="en-US" altLang="zh-CN" sz="3200" b="1">
                <a:latin typeface="Times New Roman" pitchFamily="18" charset="0"/>
              </a:rPr>
              <a:t>e.g. The discussion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focused on</a:t>
            </a:r>
            <a:r>
              <a:rPr lang="en-US" altLang="zh-CN" sz="3200" b="1">
                <a:latin typeface="Times New Roman" pitchFamily="18" charset="0"/>
              </a:rPr>
              <a:t> three main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 problems.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 </a:t>
            </a:r>
            <a:r>
              <a:rPr lang="zh-CN" altLang="en-US" sz="3200" b="1">
                <a:latin typeface="Times New Roman" pitchFamily="18" charset="0"/>
              </a:rPr>
              <a:t>讨论集中在三个主要问题上。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      </a:t>
            </a:r>
            <a:r>
              <a:rPr lang="en-US" altLang="zh-CN" sz="3200" b="1">
                <a:latin typeface="Times New Roman" pitchFamily="18" charset="0"/>
              </a:rPr>
              <a:t>It was the main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focus</a:t>
            </a:r>
            <a:r>
              <a:rPr lang="en-US" altLang="zh-CN" sz="3200" b="1">
                <a:latin typeface="Times New Roman" pitchFamily="18" charset="0"/>
              </a:rPr>
              <a:t> of attention at the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 meeting.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 </a:t>
            </a:r>
            <a:r>
              <a:rPr lang="zh-CN" altLang="en-US" sz="3200" b="1">
                <a:latin typeface="Times New Roman" pitchFamily="18" charset="0"/>
              </a:rPr>
              <a:t>这是会议上关注的主要焦点。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12. pity </a:t>
            </a:r>
            <a:r>
              <a:rPr lang="en-US" altLang="zh-CN" sz="3200" b="1" i="1">
                <a:latin typeface="Times New Roman" pitchFamily="18" charset="0"/>
              </a:rPr>
              <a:t>n.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同情；怜悯；遗憾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</a:t>
            </a:r>
            <a:r>
              <a:rPr lang="en-US" altLang="zh-CN" sz="3200" b="1">
                <a:latin typeface="Times New Roman" pitchFamily="18" charset="0"/>
              </a:rPr>
              <a:t>e.g. I took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pity</a:t>
            </a:r>
            <a:r>
              <a:rPr lang="en-US" altLang="zh-CN" sz="3200" b="1">
                <a:latin typeface="Times New Roman" pitchFamily="18" charset="0"/>
              </a:rPr>
              <a:t> on her and lent her the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  money. </a:t>
            </a:r>
            <a:r>
              <a:rPr lang="zh-CN" altLang="en-US" sz="3200" b="1">
                <a:latin typeface="Times New Roman" pitchFamily="18" charset="0"/>
              </a:rPr>
              <a:t>我同情她，就把钱借给了她。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573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3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3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573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573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381000" y="1447800"/>
            <a:ext cx="87630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200" b="1" dirty="0">
                <a:solidFill>
                  <a:srgbClr val="FF3300"/>
                </a:solidFill>
              </a:rPr>
              <a:t>Read the lesson and answer the questions.</a:t>
            </a:r>
          </a:p>
        </p:txBody>
      </p:sp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457200" y="2133600"/>
            <a:ext cx="78486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1. What happened to Jane when she was ten years old?</a:t>
            </a:r>
            <a:endParaRPr lang="en-US" altLang="zh-CN" sz="3200" b="1" dirty="0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12292" name="WordArt 8"/>
          <p:cNvSpPr>
            <a:spLocks noChangeArrowheads="1" noChangeShapeType="1" noTextEdit="1"/>
          </p:cNvSpPr>
          <p:nvPr/>
        </p:nvSpPr>
        <p:spPr bwMode="auto">
          <a:xfrm>
            <a:off x="2819400" y="609600"/>
            <a:ext cx="3124200" cy="947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Reading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990600" y="3429000"/>
            <a:ext cx="739140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When she was ten years old, she became ill with a terrible disease. The disease damaged her body. She couldn’t mover her arms or legs.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57200" y="914400"/>
            <a:ext cx="784860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2. How does Jane move around?</a:t>
            </a:r>
          </a:p>
          <a:p>
            <a:pPr marL="539750" indent="-539750">
              <a:lnSpc>
                <a:spcPct val="120000"/>
              </a:lnSpc>
            </a:pPr>
            <a:endParaRPr lang="en-US" altLang="zh-CN" sz="3200" b="1" dirty="0">
              <a:latin typeface="Times New Roman" pitchFamily="18" charset="0"/>
            </a:endParaRPr>
          </a:p>
          <a:p>
            <a:pPr marL="539750" indent="-539750">
              <a:lnSpc>
                <a:spcPct val="120000"/>
              </a:lnSpc>
            </a:pPr>
            <a:endParaRPr lang="en-US" altLang="zh-CN" sz="3200" b="1" dirty="0">
              <a:latin typeface="Times New Roman" pitchFamily="18" charset="0"/>
            </a:endParaRP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3. What special thing does Jane have?</a:t>
            </a:r>
            <a:endParaRPr lang="en-US" altLang="zh-CN" sz="3200" b="1" dirty="0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838200" y="1447800"/>
            <a:ext cx="7924800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She moves around with a wheelchair which she controls with her mouth.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914400" y="3352800"/>
            <a:ext cx="79248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She has a special computer and telephone.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57200" y="4114800"/>
            <a:ext cx="8229600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539750" indent="-539750">
              <a:lnSpc>
                <a:spcPct val="130000"/>
              </a:lnSpc>
            </a:pPr>
            <a:r>
              <a:rPr lang="en-US" altLang="zh-CN" sz="3200" b="1" dirty="0">
                <a:latin typeface="Times New Roman" pitchFamily="18" charset="0"/>
              </a:rPr>
              <a:t>4. Who does Jane think is really disabled?</a:t>
            </a:r>
            <a:endParaRPr lang="en-US" altLang="zh-CN" sz="3200" b="1" dirty="0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914400" y="4876800"/>
            <a:ext cx="77724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Those who don’t know how lucky they are.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762000" y="228600"/>
            <a:ext cx="7620000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200" b="1" dirty="0">
                <a:solidFill>
                  <a:srgbClr val="FF3300"/>
                </a:solidFill>
              </a:rPr>
              <a:t>Complete the sentences with the clues given and do the crossword on the book.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685800" y="1981200"/>
            <a:ext cx="8229600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1. The traffic lights are _________ by a central computer.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2. The ___________ rang,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</a:rPr>
              <a:t>and Peter answered it.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3. These are not her gloves. _____ are on the table.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4800600" y="2057400"/>
            <a:ext cx="2438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controlled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1981200" y="3200400"/>
            <a:ext cx="2438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telephone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5486400" y="4419600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Hers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  <p:bldP spid="59398" grpId="0"/>
      <p:bldP spid="5939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533400" y="1219200"/>
            <a:ext cx="82296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539750" indent="-539750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4. Let’s go to see the basketball game and ______ for our team.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5. The boy is _______ a ball in the yard.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6. What a ____ it is that you missed the concert!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1143000" y="1828800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cheer</a:t>
            </a: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2895600" y="2438400"/>
            <a:ext cx="1676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kicking</a:t>
            </a: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2362200" y="3048000"/>
            <a:ext cx="99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pity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/>
      <p:bldP spid="604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85800" y="2895600"/>
            <a:ext cx="77724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779463" indent="-77946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 live a …life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过着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的生活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e.g. He is a great scientist, but 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lives a simple life</a:t>
            </a:r>
            <a:r>
              <a:rPr lang="en-US" altLang="zh-CN" sz="3200" b="1" dirty="0">
                <a:latin typeface="Times New Roman" pitchFamily="18" charset="0"/>
              </a:rPr>
              <a:t>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 </a:t>
            </a:r>
            <a:r>
              <a:rPr lang="zh-CN" altLang="en-US" sz="3200" b="1" dirty="0">
                <a:latin typeface="Times New Roman" pitchFamily="18" charset="0"/>
              </a:rPr>
              <a:t>他是个伟大的科学家，但是却过着简单的生活。</a:t>
            </a: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533400" y="1651000"/>
            <a:ext cx="84582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altLang="zh-CN" sz="3200" b="1" dirty="0">
                <a:latin typeface="Times New Roman" pitchFamily="18" charset="0"/>
              </a:rPr>
              <a:t>Can disabled people 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live a happy life</a:t>
            </a:r>
            <a:r>
              <a:rPr lang="en-US" altLang="zh-CN" sz="3200" b="1" dirty="0">
                <a:latin typeface="Times New Roman" pitchFamily="18" charset="0"/>
              </a:rPr>
              <a:t>?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</a:t>
            </a:r>
            <a:r>
              <a:rPr lang="zh-CN" altLang="en-US" sz="3200" b="1" dirty="0">
                <a:latin typeface="Times New Roman" pitchFamily="18" charset="0"/>
              </a:rPr>
              <a:t>残疾人能过上幸福的生活吗</a:t>
            </a:r>
            <a:r>
              <a:rPr lang="en-US" altLang="zh-CN" sz="3200" b="1" dirty="0">
                <a:latin typeface="Times New Roman" pitchFamily="18" charset="0"/>
              </a:rPr>
              <a:t>?</a:t>
            </a:r>
          </a:p>
        </p:txBody>
      </p:sp>
      <p:sp>
        <p:nvSpPr>
          <p:cNvPr id="16388" name="WordArt 10"/>
          <p:cNvSpPr>
            <a:spLocks noChangeArrowheads="1" noChangeShapeType="1" noTextEdit="1"/>
          </p:cNvSpPr>
          <p:nvPr/>
        </p:nvSpPr>
        <p:spPr bwMode="auto">
          <a:xfrm>
            <a:off x="1981200" y="609600"/>
            <a:ext cx="4724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Language points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457200" y="533400"/>
            <a:ext cx="8305800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41325" indent="-441325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2. When Jane was ten years old, she </a:t>
            </a:r>
            <a:r>
              <a:rPr lang="en-US" altLang="zh-CN" sz="3200" b="1" u="sng" dirty="0">
                <a:latin typeface="Times New Roman" pitchFamily="18" charset="0"/>
              </a:rPr>
              <a:t>became ill</a:t>
            </a:r>
            <a:r>
              <a:rPr lang="en-US" altLang="zh-CN" sz="3200" b="1" dirty="0">
                <a:latin typeface="Times New Roman" pitchFamily="18" charset="0"/>
              </a:rPr>
              <a:t> </a:t>
            </a:r>
            <a:r>
              <a:rPr lang="en-US" altLang="zh-CN" sz="3200" b="1" u="sng" dirty="0">
                <a:latin typeface="Times New Roman" pitchFamily="18" charset="0"/>
              </a:rPr>
              <a:t>with</a:t>
            </a:r>
            <a:r>
              <a:rPr lang="en-US" altLang="zh-CN" sz="3200" b="1" dirty="0">
                <a:latin typeface="Times New Roman" pitchFamily="18" charset="0"/>
              </a:rPr>
              <a:t> a kind of disease. </a:t>
            </a:r>
          </a:p>
          <a:p>
            <a:pPr marL="441325" indent="-441325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</a:t>
            </a:r>
            <a:r>
              <a:rPr lang="zh-CN" altLang="en-US" sz="3200" b="1" dirty="0">
                <a:latin typeface="Times New Roman" pitchFamily="18" charset="0"/>
              </a:rPr>
              <a:t>在简十岁的时候，她由于一种疾病生病了。</a:t>
            </a:r>
          </a:p>
          <a:p>
            <a:pPr marL="441325" indent="-441325"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became ill</a:t>
            </a:r>
            <a:r>
              <a:rPr lang="zh-CN" altLang="en-US" sz="3200" b="1" dirty="0">
                <a:latin typeface="Times New Roman" pitchFamily="18" charset="0"/>
              </a:rPr>
              <a:t>是</a:t>
            </a:r>
            <a:r>
              <a:rPr lang="zh-CN" altLang="en-US" sz="3200" b="1" dirty="0">
                <a:solidFill>
                  <a:srgbClr val="3333FF"/>
                </a:solidFill>
                <a:latin typeface="Times New Roman" pitchFamily="18" charset="0"/>
              </a:rPr>
              <a:t>系表结构</a:t>
            </a:r>
            <a:r>
              <a:rPr lang="zh-CN" altLang="en-US" sz="3200" b="1" dirty="0">
                <a:latin typeface="Times New Roman" pitchFamily="18" charset="0"/>
              </a:rPr>
              <a:t>，意为“</a:t>
            </a:r>
            <a:r>
              <a:rPr lang="zh-CN" altLang="en-US" sz="3200" b="1" dirty="0">
                <a:solidFill>
                  <a:srgbClr val="3333FF"/>
                </a:solidFill>
                <a:latin typeface="Times New Roman" pitchFamily="18" charset="0"/>
              </a:rPr>
              <a:t>生病了</a:t>
            </a:r>
            <a:r>
              <a:rPr lang="zh-CN" altLang="en-US" sz="3200" b="1" dirty="0">
                <a:latin typeface="Times New Roman" pitchFamily="18" charset="0"/>
              </a:rPr>
              <a:t>”。</a:t>
            </a:r>
          </a:p>
          <a:p>
            <a:pPr marL="441325" indent="-441325"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     </a:t>
            </a:r>
            <a:r>
              <a:rPr lang="en-US" altLang="zh-CN" sz="3200" b="1" dirty="0">
                <a:latin typeface="Times New Roman" pitchFamily="18" charset="0"/>
              </a:rPr>
              <a:t>e.g. My sister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became ill</a:t>
            </a:r>
            <a:r>
              <a:rPr lang="en-US" altLang="zh-CN" sz="3200" b="1" dirty="0">
                <a:latin typeface="Times New Roman" pitchFamily="18" charset="0"/>
              </a:rPr>
              <a:t> yesterday. </a:t>
            </a:r>
          </a:p>
          <a:p>
            <a:pPr marL="441325" indent="-441325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      </a:t>
            </a:r>
            <a:r>
              <a:rPr lang="zh-CN" altLang="en-US" sz="3200" b="1" dirty="0">
                <a:latin typeface="Times New Roman" pitchFamily="18" charset="0"/>
              </a:rPr>
              <a:t>昨天我妹妹生病了。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28600" y="4038600"/>
            <a:ext cx="8610600" cy="250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41325" indent="-441325">
              <a:lnSpc>
                <a:spcPct val="120000"/>
              </a:lnSpc>
            </a:pPr>
            <a:r>
              <a:rPr lang="en-US" altLang="zh-CN" sz="3200" b="1" dirty="0">
                <a:solidFill>
                  <a:srgbClr val="FF6600"/>
                </a:solidFill>
                <a:latin typeface="Times New Roman" pitchFamily="18" charset="0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with</a:t>
            </a:r>
            <a:r>
              <a:rPr lang="zh-CN" altLang="en-US" sz="3200" b="1" dirty="0">
                <a:latin typeface="Times New Roman" pitchFamily="18" charset="0"/>
              </a:rPr>
              <a:t>是介词，意为“</a:t>
            </a:r>
            <a:r>
              <a:rPr lang="zh-CN" altLang="en-US" sz="3200" b="1" dirty="0">
                <a:solidFill>
                  <a:srgbClr val="3333FF"/>
                </a:solidFill>
                <a:latin typeface="Times New Roman" pitchFamily="18" charset="0"/>
              </a:rPr>
              <a:t>由于</a:t>
            </a:r>
            <a:r>
              <a:rPr lang="zh-CN" altLang="en-US" sz="3200" b="1" dirty="0">
                <a:latin typeface="Times New Roman" pitchFamily="18" charset="0"/>
              </a:rPr>
              <a:t>”，表示原因，相当于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because of</a:t>
            </a:r>
            <a:r>
              <a:rPr lang="zh-CN" altLang="en-US" sz="3200" b="1" dirty="0">
                <a:latin typeface="Times New Roman" pitchFamily="18" charset="0"/>
              </a:rPr>
              <a:t>。</a:t>
            </a:r>
          </a:p>
          <a:p>
            <a:pPr marL="441325" indent="-441325"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    </a:t>
            </a:r>
            <a:r>
              <a:rPr lang="en-US" altLang="zh-CN" sz="3200" b="1" dirty="0">
                <a:latin typeface="Times New Roman" pitchFamily="18" charset="0"/>
              </a:rPr>
              <a:t>e.g. Tom jumped 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with (=because of)</a:t>
            </a:r>
            <a:r>
              <a:rPr lang="en-US" altLang="zh-CN" sz="3200" b="1" dirty="0">
                <a:latin typeface="Times New Roman" pitchFamily="18" charset="0"/>
              </a:rPr>
              <a:t> joy. </a:t>
            </a:r>
          </a:p>
          <a:p>
            <a:pPr marL="441325" indent="-441325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     </a:t>
            </a:r>
            <a:r>
              <a:rPr lang="zh-CN" altLang="en-US" sz="3200" b="1" dirty="0">
                <a:latin typeface="Times New Roman" pitchFamily="18" charset="0"/>
              </a:rPr>
              <a:t>汤姆高兴得跳了起来。</a:t>
            </a:r>
            <a:r>
              <a:rPr lang="zh-CN" altLang="en-US" sz="3600" b="1" dirty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81000" y="381000"/>
            <a:ext cx="8763000" cy="625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830263" indent="-83026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en-US" altLang="zh-CN" sz="3200" b="1" dirty="0">
                <a:latin typeface="Times New Roman" pitchFamily="18" charset="0"/>
              </a:rPr>
              <a:t>3. Jane is </a:t>
            </a:r>
            <a:r>
              <a:rPr lang="en-US" altLang="zh-CN" sz="3200" b="1" u="sng" dirty="0">
                <a:latin typeface="Times New Roman" pitchFamily="18" charset="0"/>
              </a:rPr>
              <a:t>married</a:t>
            </a:r>
            <a:r>
              <a:rPr lang="en-US" altLang="zh-CN" sz="3200" b="1" dirty="0">
                <a:latin typeface="Times New Roman" pitchFamily="18" charset="0"/>
              </a:rPr>
              <a:t> and has two children.</a:t>
            </a:r>
          </a:p>
          <a:p>
            <a:pPr eaLnBrk="1" hangingPunct="1">
              <a:lnSpc>
                <a:spcPct val="115000"/>
              </a:lnSpc>
            </a:pPr>
            <a:r>
              <a:rPr lang="en-US" altLang="zh-CN" sz="3200" b="1" dirty="0">
                <a:latin typeface="Times New Roman" pitchFamily="18" charset="0"/>
              </a:rPr>
              <a:t>   </a:t>
            </a:r>
            <a:r>
              <a:rPr lang="zh-CN" altLang="en-US" sz="3200" b="1" dirty="0">
                <a:latin typeface="Times New Roman" pitchFamily="18" charset="0"/>
              </a:rPr>
              <a:t>简结婚了并且有了两个孩子。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Times New Roman" pitchFamily="18" charset="0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marry 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</a:rPr>
              <a:t>v.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结婚，娶，嫁</a:t>
            </a:r>
          </a:p>
          <a:p>
            <a:pPr eaLnBrk="1" hangingPunct="1">
              <a:lnSpc>
                <a:spcPct val="115000"/>
              </a:lnSpc>
            </a:pPr>
            <a:r>
              <a:rPr lang="en-US" altLang="zh-CN" sz="3200" b="1" dirty="0">
                <a:latin typeface="Times New Roman" pitchFamily="18" charset="0"/>
              </a:rPr>
              <a:t>【</a:t>
            </a:r>
            <a:r>
              <a:rPr lang="zh-CN" altLang="en-US" sz="3200" b="1" dirty="0">
                <a:latin typeface="Times New Roman" pitchFamily="18" charset="0"/>
              </a:rPr>
              <a:t>拓展</a:t>
            </a:r>
            <a:r>
              <a:rPr lang="en-US" altLang="zh-CN" sz="3200" b="1" dirty="0">
                <a:latin typeface="Times New Roman" pitchFamily="18" charset="0"/>
              </a:rPr>
              <a:t>】</a:t>
            </a:r>
          </a:p>
          <a:p>
            <a:pPr eaLnBrk="1" hangingPunct="1">
              <a:lnSpc>
                <a:spcPct val="115000"/>
              </a:lnSpc>
            </a:pPr>
            <a:r>
              <a:rPr lang="en-US" altLang="zh-CN" sz="3200" b="1" dirty="0">
                <a:latin typeface="Times New Roman" pitchFamily="18" charset="0"/>
              </a:rPr>
              <a:t>  get married</a:t>
            </a:r>
            <a:r>
              <a:rPr lang="zh-CN" altLang="en-US" sz="3200" b="1" dirty="0">
                <a:latin typeface="Times New Roman" pitchFamily="18" charset="0"/>
              </a:rPr>
              <a:t>是固定词组，意为“结婚”。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Times New Roman" pitchFamily="18" charset="0"/>
              </a:rPr>
              <a:t>  </a:t>
            </a:r>
            <a:r>
              <a:rPr lang="en-US" altLang="zh-CN" sz="3200" b="1" dirty="0">
                <a:latin typeface="Times New Roman" pitchFamily="18" charset="0"/>
              </a:rPr>
              <a:t>e.g. Her two daughters got married in the same year.</a:t>
            </a:r>
          </a:p>
          <a:p>
            <a:pPr eaLnBrk="1" hangingPunct="1">
              <a:lnSpc>
                <a:spcPct val="115000"/>
              </a:lnSpc>
            </a:pPr>
            <a:r>
              <a:rPr lang="en-US" altLang="zh-CN" sz="3200" b="1" dirty="0">
                <a:latin typeface="Times New Roman" pitchFamily="18" charset="0"/>
              </a:rPr>
              <a:t>  marry</a:t>
            </a:r>
            <a:r>
              <a:rPr lang="zh-CN" altLang="en-US" sz="3200" b="1" dirty="0">
                <a:latin typeface="Times New Roman" pitchFamily="18" charset="0"/>
              </a:rPr>
              <a:t>与</a:t>
            </a:r>
            <a:r>
              <a:rPr lang="en-US" altLang="zh-CN" sz="3200" b="1" dirty="0">
                <a:latin typeface="Times New Roman" pitchFamily="18" charset="0"/>
              </a:rPr>
              <a:t>get married</a:t>
            </a:r>
            <a:r>
              <a:rPr lang="zh-CN" altLang="en-US" sz="3200" b="1" dirty="0">
                <a:latin typeface="Times New Roman" pitchFamily="18" charset="0"/>
              </a:rPr>
              <a:t>是非延续性的词，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Times New Roman" pitchFamily="18" charset="0"/>
              </a:rPr>
              <a:t>  不能与表段时间的状语连用。如果想表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Times New Roman" pitchFamily="18" charset="0"/>
              </a:rPr>
              <a:t>  示结婚已有一段时间应用</a:t>
            </a:r>
            <a:r>
              <a:rPr lang="en-US" altLang="zh-CN" sz="3200" b="1" dirty="0">
                <a:latin typeface="Times New Roman" pitchFamily="18" charset="0"/>
              </a:rPr>
              <a:t>be married</a:t>
            </a:r>
            <a:r>
              <a:rPr lang="zh-CN" altLang="en-US" sz="3200" b="1" dirty="0">
                <a:latin typeface="Times New Roman" pitchFamily="18" charset="0"/>
              </a:rPr>
              <a:t>。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Times New Roman" pitchFamily="18" charset="0"/>
              </a:rPr>
              <a:t>  </a:t>
            </a:r>
            <a:r>
              <a:rPr lang="en-US" altLang="zh-CN" sz="3200" b="1" dirty="0">
                <a:latin typeface="Times New Roman" pitchFamily="18" charset="0"/>
              </a:rPr>
              <a:t>e.g. My parents 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have been married</a:t>
            </a:r>
            <a:r>
              <a:rPr lang="en-US" altLang="zh-CN" sz="3200" b="1" dirty="0">
                <a:latin typeface="Times New Roman" pitchFamily="18" charset="0"/>
              </a:rPr>
              <a:t> </a:t>
            </a:r>
            <a:r>
              <a:rPr lang="en-US" altLang="zh-CN" sz="3200" b="1" dirty="0">
                <a:solidFill>
                  <a:srgbClr val="FF6600"/>
                </a:solidFill>
                <a:latin typeface="Times New Roman" pitchFamily="18" charset="0"/>
              </a:rPr>
              <a:t>for 30 years</a:t>
            </a:r>
            <a:r>
              <a:rPr lang="en-US" altLang="zh-CN" sz="3200" b="1" dirty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457200" y="685800"/>
            <a:ext cx="8305800" cy="559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Times New Roman" pitchFamily="18" charset="0"/>
              </a:rPr>
              <a:t>4. She likes to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watch her eleven-  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    year-old son playing</a:t>
            </a:r>
            <a:r>
              <a:rPr lang="en-US" altLang="zh-CN" sz="3200" b="1">
                <a:latin typeface="Times New Roman" pitchFamily="18" charset="0"/>
              </a:rPr>
              <a:t> soccer.  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Times New Roman" pitchFamily="18" charset="0"/>
              </a:rPr>
              <a:t>    </a:t>
            </a:r>
            <a:r>
              <a:rPr lang="zh-CN" altLang="en-US" sz="3200" b="1">
                <a:latin typeface="Times New Roman" pitchFamily="18" charset="0"/>
              </a:rPr>
              <a:t>她喜欢看她十一岁的儿子踢足球。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</a:rPr>
              <a:t>    句中的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watch 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sb.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 doing 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sth.</a:t>
            </a:r>
            <a:r>
              <a:rPr lang="zh-CN" altLang="en-US" sz="3200" b="1">
                <a:latin typeface="Times New Roman" pitchFamily="18" charset="0"/>
              </a:rPr>
              <a:t>表示  “</a:t>
            </a: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</a:rPr>
              <a:t>观看某人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</a:rPr>
              <a:t>    正在做某事</a:t>
            </a:r>
            <a:r>
              <a:rPr lang="zh-CN" altLang="en-US" sz="3200" b="1">
                <a:latin typeface="Times New Roman" pitchFamily="18" charset="0"/>
              </a:rPr>
              <a:t>”，强调动作正在进行；而   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altLang="zh-CN" sz="3200" b="1">
                <a:solidFill>
                  <a:srgbClr val="FF6600"/>
                </a:solidFill>
                <a:latin typeface="Times New Roman" pitchFamily="18" charset="0"/>
              </a:rPr>
              <a:t>watch </a:t>
            </a:r>
            <a:r>
              <a:rPr lang="en-US" altLang="zh-CN" sz="3200" b="1" i="1">
                <a:solidFill>
                  <a:srgbClr val="FF6600"/>
                </a:solidFill>
                <a:latin typeface="Times New Roman" pitchFamily="18" charset="0"/>
              </a:rPr>
              <a:t>sb.</a:t>
            </a:r>
            <a:r>
              <a:rPr lang="en-US" altLang="zh-CN" sz="3200" b="1">
                <a:solidFill>
                  <a:srgbClr val="FF6600"/>
                </a:solidFill>
                <a:latin typeface="Times New Roman" pitchFamily="18" charset="0"/>
              </a:rPr>
              <a:t> </a:t>
            </a:r>
            <a:r>
              <a:rPr lang="en-US" altLang="zh-CN" sz="3200" b="1" i="1">
                <a:solidFill>
                  <a:srgbClr val="FF6600"/>
                </a:solidFill>
                <a:latin typeface="Times New Roman" pitchFamily="18" charset="0"/>
              </a:rPr>
              <a:t>do</a:t>
            </a:r>
            <a:r>
              <a:rPr lang="en-US" altLang="zh-CN" sz="3200" b="1">
                <a:solidFill>
                  <a:srgbClr val="FF6600"/>
                </a:solidFill>
                <a:latin typeface="Times New Roman" pitchFamily="18" charset="0"/>
              </a:rPr>
              <a:t> sth.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表示“</a:t>
            </a: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</a:rPr>
              <a:t>观看某人做了某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</a:rPr>
              <a:t>   事</a:t>
            </a:r>
            <a:r>
              <a:rPr lang="zh-CN" altLang="en-US" sz="3200" b="1">
                <a:latin typeface="Times New Roman" pitchFamily="18" charset="0"/>
              </a:rPr>
              <a:t>”，强调动作的全过程。有</a:t>
            </a:r>
            <a:r>
              <a:rPr lang="zh-CN" altLang="en-US" sz="3200" b="1">
                <a:solidFill>
                  <a:srgbClr val="FF00FF"/>
                </a:solidFill>
                <a:latin typeface="Times New Roman" pitchFamily="18" charset="0"/>
              </a:rPr>
              <a:t>类似用法的感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Times New Roman" pitchFamily="18" charset="0"/>
              </a:rPr>
              <a:t>   官动词</a:t>
            </a:r>
            <a:r>
              <a:rPr lang="zh-CN" altLang="en-US" sz="3200" b="1">
                <a:latin typeface="Times New Roman" pitchFamily="18" charset="0"/>
              </a:rPr>
              <a:t>还有：</a:t>
            </a:r>
            <a:r>
              <a:rPr lang="en-US" altLang="zh-CN" sz="3200" b="1">
                <a:solidFill>
                  <a:srgbClr val="FF00FF"/>
                </a:solidFill>
                <a:latin typeface="Times New Roman" pitchFamily="18" charset="0"/>
              </a:rPr>
              <a:t>see, hear, notice, feel</a:t>
            </a:r>
            <a:r>
              <a:rPr lang="zh-CN" altLang="en-US" sz="3200" b="1">
                <a:latin typeface="Times New Roman" pitchFamily="18" charset="0"/>
              </a:rPr>
              <a:t>等。如：</a:t>
            </a:r>
          </a:p>
          <a:p>
            <a:pPr>
              <a:lnSpc>
                <a:spcPct val="130000"/>
              </a:lnSpc>
            </a:pPr>
            <a:endParaRPr lang="en-US" altLang="zh-CN" sz="3200" b="1">
              <a:latin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990600" y="1447800"/>
            <a:ext cx="7239000" cy="262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Times New Roman" pitchFamily="18" charset="0"/>
              </a:rPr>
              <a:t>I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saw him get on</a:t>
            </a:r>
            <a:r>
              <a:rPr lang="en-US" altLang="zh-CN" sz="3200" b="1">
                <a:latin typeface="Times New Roman" pitchFamily="18" charset="0"/>
              </a:rPr>
              <a:t> the bus.  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</a:rPr>
              <a:t>我看见他上了公共汽车。 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Times New Roman" pitchFamily="18" charset="0"/>
              </a:rPr>
              <a:t>I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heard a girl singing</a:t>
            </a:r>
            <a:r>
              <a:rPr lang="en-US" altLang="zh-CN" sz="3200" b="1">
                <a:latin typeface="Times New Roman" pitchFamily="18" charset="0"/>
              </a:rPr>
              <a:t> in the room.  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</a:rPr>
              <a:t>我听见一个女孩正在房间里唱歌。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969963" y="5181600"/>
            <a:ext cx="7640637" cy="1260475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Can disabled people live a happy life? Why or why not?</a:t>
            </a:r>
          </a:p>
        </p:txBody>
      </p:sp>
      <p:pic>
        <p:nvPicPr>
          <p:cNvPr id="3075" name="Picture 15" descr="86620740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6275" y="1582738"/>
            <a:ext cx="5292725" cy="3522662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WordArt 16"/>
          <p:cNvSpPr>
            <a:spLocks noChangeArrowheads="1" noChangeShapeType="1" noTextEdit="1"/>
          </p:cNvSpPr>
          <p:nvPr/>
        </p:nvSpPr>
        <p:spPr bwMode="auto">
          <a:xfrm>
            <a:off x="2209800" y="609600"/>
            <a:ext cx="4495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Talking about it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0" y="152400"/>
            <a:ext cx="9144000" cy="653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200" b="1">
                <a:latin typeface="Times New Roman" pitchFamily="18" charset="0"/>
              </a:rPr>
              <a:t>5. From her wheelchair, Jane cheers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as</a:t>
            </a:r>
            <a:r>
              <a:rPr lang="en-US" altLang="zh-CN" sz="3200" b="1">
                <a:latin typeface="Times New Roman" pitchFamily="18" charset="0"/>
              </a:rPr>
              <a:t> her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3200" b="1">
                <a:latin typeface="Times New Roman" pitchFamily="18" charset="0"/>
              </a:rPr>
              <a:t>    son runs and kicks the ball.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3200" b="1">
                <a:latin typeface="Times New Roman" pitchFamily="18" charset="0"/>
              </a:rPr>
              <a:t>   </a:t>
            </a:r>
            <a:r>
              <a:rPr lang="zh-CN" altLang="en-US" sz="3200" b="1">
                <a:latin typeface="Times New Roman" pitchFamily="18" charset="0"/>
              </a:rPr>
              <a:t>当她的儿子跑着踢球时，简就坐在轮椅上欢呼。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Times New Roman" pitchFamily="18" charset="0"/>
              </a:rPr>
              <a:t>    句中的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as</a:t>
            </a:r>
            <a:r>
              <a:rPr lang="zh-CN" altLang="en-US" sz="3200" b="1">
                <a:latin typeface="Times New Roman" pitchFamily="18" charset="0"/>
              </a:rPr>
              <a:t>用作连词，引导时间状语从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Times New Roman" pitchFamily="18" charset="0"/>
              </a:rPr>
              <a:t>    句，意为“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当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的时候</a:t>
            </a:r>
            <a:r>
              <a:rPr lang="zh-CN" altLang="en-US" sz="3200" b="1">
                <a:latin typeface="Times New Roman" pitchFamily="18" charset="0"/>
              </a:rPr>
              <a:t>”，强调两件事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Times New Roman" pitchFamily="18" charset="0"/>
              </a:rPr>
              <a:t>    情同时发生。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as</a:t>
            </a:r>
            <a:r>
              <a:rPr lang="zh-CN" altLang="en-US" sz="3200" b="1">
                <a:latin typeface="Times New Roman" pitchFamily="18" charset="0"/>
              </a:rPr>
              <a:t>还可 表示“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一边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，一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    边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……</a:t>
            </a:r>
            <a:r>
              <a:rPr lang="en-US" altLang="zh-CN" sz="3200" b="1">
                <a:latin typeface="Times New Roman" pitchFamily="18" charset="0"/>
              </a:rPr>
              <a:t>”</a:t>
            </a:r>
            <a:r>
              <a:rPr lang="zh-CN" altLang="en-US" sz="3200" b="1">
                <a:latin typeface="Times New Roman" pitchFamily="18" charset="0"/>
              </a:rPr>
              <a:t>。 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altLang="zh-CN" sz="3200" b="1">
                <a:latin typeface="Times New Roman" pitchFamily="18" charset="0"/>
              </a:rPr>
              <a:t>e.g.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As</a:t>
            </a:r>
            <a:r>
              <a:rPr lang="en-US" altLang="zh-CN" sz="3200" b="1">
                <a:latin typeface="Times New Roman" pitchFamily="18" charset="0"/>
              </a:rPr>
              <a:t> you leave, please take a raincoat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3200" b="1">
                <a:latin typeface="Times New Roman" pitchFamily="18" charset="0"/>
              </a:rPr>
              <a:t>          with you.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3200" b="1">
                <a:latin typeface="Times New Roman" pitchFamily="18" charset="0"/>
              </a:rPr>
              <a:t>         </a:t>
            </a:r>
            <a:r>
              <a:rPr lang="zh-CN" altLang="en-US" sz="3200" b="1">
                <a:latin typeface="Times New Roman" pitchFamily="18" charset="0"/>
              </a:rPr>
              <a:t>当你离开的时候，请随身带件雨衣。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Times New Roman" pitchFamily="18" charset="0"/>
              </a:rPr>
              <a:t>         </a:t>
            </a:r>
            <a:r>
              <a:rPr lang="en-US" altLang="zh-CN" sz="3200" b="1">
                <a:latin typeface="Times New Roman" pitchFamily="18" charset="0"/>
              </a:rPr>
              <a:t>She dances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as</a:t>
            </a:r>
            <a:r>
              <a:rPr lang="en-US" altLang="zh-CN" sz="3200" b="1">
                <a:latin typeface="Times New Roman" pitchFamily="18" charset="0"/>
              </a:rPr>
              <a:t> she sings.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3200" b="1">
                <a:latin typeface="Times New Roman" pitchFamily="18" charset="0"/>
              </a:rPr>
              <a:t>         </a:t>
            </a:r>
            <a:r>
              <a:rPr lang="zh-CN" altLang="en-US" sz="3200" b="1">
                <a:latin typeface="Times New Roman" pitchFamily="18" charset="0"/>
              </a:rPr>
              <a:t>她一边跳一边唱。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3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3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30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430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30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30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30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30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610600" cy="651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6.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as a result of+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原因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e.g. She died 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as a result of</a:t>
            </a:r>
            <a:r>
              <a:rPr lang="en-US" altLang="zh-CN" sz="3200" b="1" dirty="0">
                <a:latin typeface="Times New Roman" pitchFamily="18" charset="0"/>
              </a:rPr>
              <a:t> her injuries.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 </a:t>
            </a:r>
            <a:r>
              <a:rPr lang="zh-CN" altLang="en-US" sz="3200" b="1" dirty="0">
                <a:latin typeface="Times New Roman" pitchFamily="18" charset="0"/>
              </a:rPr>
              <a:t>她因伤死亡。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    </a:t>
            </a:r>
            <a:r>
              <a:rPr lang="en-US" altLang="zh-CN" sz="3200" b="1" dirty="0">
                <a:latin typeface="Times New Roman" pitchFamily="18" charset="0"/>
              </a:rPr>
              <a:t>as a result</a:t>
            </a:r>
            <a:r>
              <a:rPr lang="zh-CN" altLang="en-US" sz="3200" b="1" dirty="0">
                <a:latin typeface="Times New Roman" pitchFamily="18" charset="0"/>
              </a:rPr>
              <a:t>因此，结果，表示后面句子与前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    面句子所表达的内容构成因果关系，前面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    是因后面是果。它与</a:t>
            </a:r>
            <a:r>
              <a:rPr lang="en-US" altLang="zh-CN" sz="3200" b="1" dirty="0">
                <a:latin typeface="Times New Roman" pitchFamily="18" charset="0"/>
              </a:rPr>
              <a:t>so</a:t>
            </a:r>
            <a:r>
              <a:rPr lang="zh-CN" altLang="en-US" sz="3200" b="1" dirty="0">
                <a:latin typeface="Times New Roman" pitchFamily="18" charset="0"/>
              </a:rPr>
              <a:t>可以进行转换。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e.g. Tony got up late that morning.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 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As a result</a:t>
            </a:r>
            <a:r>
              <a:rPr lang="en-US" altLang="zh-CN" sz="3200" b="1" dirty="0">
                <a:latin typeface="Times New Roman" pitchFamily="18" charset="0"/>
              </a:rPr>
              <a:t>, he didn’t catch the first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 bus.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</a:t>
            </a:r>
            <a:r>
              <a:rPr lang="zh-CN" altLang="en-US" sz="3200" b="1" dirty="0">
                <a:latin typeface="Times New Roman" pitchFamily="18" charset="0"/>
              </a:rPr>
              <a:t>托尼那天早晨起晚了。结果他没有赶上第一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      班车。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6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65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6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65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65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65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457200" y="838200"/>
            <a:ext cx="8305800" cy="476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7.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be full of 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充满，装满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  它的人称和时态的变化体现在</a:t>
            </a:r>
            <a:r>
              <a:rPr lang="en-US" altLang="zh-CN" sz="3200" b="1">
                <a:latin typeface="Times New Roman" pitchFamily="18" charset="0"/>
              </a:rPr>
              <a:t>be </a:t>
            </a:r>
            <a:r>
              <a:rPr lang="zh-CN" altLang="en-US" sz="3200" b="1">
                <a:latin typeface="Times New Roman" pitchFamily="18" charset="0"/>
              </a:rPr>
              <a:t>动词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  上，</a:t>
            </a:r>
            <a:r>
              <a:rPr lang="en-US" altLang="zh-CN" sz="3200" b="1">
                <a:latin typeface="Times New Roman" pitchFamily="18" charset="0"/>
              </a:rPr>
              <a:t>of </a:t>
            </a:r>
            <a:r>
              <a:rPr lang="zh-CN" altLang="en-US" sz="3200" b="1">
                <a:latin typeface="Times New Roman" pitchFamily="18" charset="0"/>
              </a:rPr>
              <a:t>后既可接可数名词的复数形式，也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  可接不可数名词。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e.g. The room is full of people.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</a:t>
            </a:r>
            <a:r>
              <a:rPr lang="zh-CN" altLang="en-US" sz="3200" b="1">
                <a:latin typeface="Times New Roman" pitchFamily="18" charset="0"/>
              </a:rPr>
              <a:t>这个房间全是人。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       </a:t>
            </a:r>
            <a:r>
              <a:rPr lang="en-US" altLang="zh-CN" sz="3200" b="1">
                <a:latin typeface="Times New Roman" pitchFamily="18" charset="0"/>
              </a:rPr>
              <a:t>These students are full of wisdom.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</a:t>
            </a:r>
            <a:r>
              <a:rPr lang="zh-CN" altLang="en-US" sz="3200" b="1">
                <a:latin typeface="Times New Roman" pitchFamily="18" charset="0"/>
              </a:rPr>
              <a:t>这些学生充满了智慧。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7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7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75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533400" y="304800"/>
            <a:ext cx="7620000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200" b="1" dirty="0">
                <a:solidFill>
                  <a:srgbClr val="FF3300"/>
                </a:solidFill>
              </a:rPr>
              <a:t>Make sentences using the given information.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04800" y="1524000"/>
            <a:ext cx="8610600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Example A: millions of people die/smoking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Millions of people die as a result of smoking.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1. thousands of people lost their homes/ the fire.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___________________________________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___________________________________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2. he lost his job/ his big mistake.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__________________________________</a:t>
            </a: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304800" y="2514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304800" y="3657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990600" y="3276600"/>
            <a:ext cx="72390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Thousands of people lost their homes as a result of the fire.</a:t>
            </a: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838200" y="5029200"/>
            <a:ext cx="7092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He lost his as a result of his big mistake.</a:t>
            </a:r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>
            <a:off x="304800" y="5334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/>
      <p:bldP spid="645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533400" y="990600"/>
            <a:ext cx="8610600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Example B: my life/ good things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My life is full of good things. 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1. his room/ history books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__________________________________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2. Danny’s mind/ funny ideas</a:t>
            </a:r>
          </a:p>
          <a:p>
            <a:pPr marL="539750" indent="-539750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__________________________________</a:t>
            </a:r>
          </a:p>
        </p:txBody>
      </p:sp>
      <p:sp>
        <p:nvSpPr>
          <p:cNvPr id="25603" name="Line 4"/>
          <p:cNvSpPr>
            <a:spLocks noChangeShapeType="1"/>
          </p:cNvSpPr>
          <p:nvPr/>
        </p:nvSpPr>
        <p:spPr bwMode="auto">
          <a:xfrm>
            <a:off x="533400" y="1981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Line 5"/>
          <p:cNvSpPr>
            <a:spLocks noChangeShapeType="1"/>
          </p:cNvSpPr>
          <p:nvPr/>
        </p:nvSpPr>
        <p:spPr bwMode="auto">
          <a:xfrm>
            <a:off x="457200" y="3048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Line 6"/>
          <p:cNvSpPr>
            <a:spLocks noChangeShapeType="1"/>
          </p:cNvSpPr>
          <p:nvPr/>
        </p:nvSpPr>
        <p:spPr bwMode="auto">
          <a:xfrm>
            <a:off x="533400" y="4267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1143000" y="2743200"/>
            <a:ext cx="5838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His room is full of history books.</a:t>
            </a:r>
          </a:p>
        </p:txBody>
      </p:sp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1143000" y="3962400"/>
            <a:ext cx="63325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Danny’s mind is full of funny ideas.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5" grpId="0"/>
      <p:bldP spid="655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3200400" y="304800"/>
            <a:ext cx="2514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</a:rPr>
              <a:t>课堂测评</a:t>
            </a: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685800" y="1219200"/>
            <a:ext cx="7386638" cy="476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989013" indent="-98901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1. The disabled girl can’t move her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legs ____ arms.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A. and     B. or    C. so     D. but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2. Mary ____ a handsome man yesterday.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A. married            B. marry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C. married with    D. marry with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3. She plays ____ piano everyday.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A. a            B. an       C. /       D. the</a:t>
            </a:r>
          </a:p>
        </p:txBody>
      </p:sp>
      <p:pic>
        <p:nvPicPr>
          <p:cNvPr id="18441" name="Picture 9" descr="asd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1450" y="2408238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12" descr="asd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850" y="3551238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Picture 13" descr="asd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52578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609600" y="381000"/>
            <a:ext cx="7848600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169988" indent="-1169988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4. I have an _____ grandma.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A. 80 years old      B. 80-years-old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C. 80-year-old       D. 80 year old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5. The people ___ don’t know their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happiness are really disabled.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A. which   B. who   C. what  D. whose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6. The children like ____ football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after school.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A. to play               B. play 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C. played                D. playing  </a:t>
            </a:r>
          </a:p>
        </p:txBody>
      </p:sp>
      <p:pic>
        <p:nvPicPr>
          <p:cNvPr id="19463" name="Picture 7" descr="asd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9400" y="32766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0" descr="asd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4953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1" descr="asd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533400" y="457200"/>
            <a:ext cx="8188325" cy="5349875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61963" indent="-461963">
              <a:lnSpc>
                <a:spcPct val="120000"/>
              </a:lnSpc>
            </a:pPr>
            <a:r>
              <a:rPr lang="zh-CN" altLang="en-US" sz="3200" b="1" dirty="0">
                <a:solidFill>
                  <a:srgbClr val="3333FF"/>
                </a:solidFill>
                <a:latin typeface="Times New Roman" pitchFamily="18" charset="0"/>
              </a:rPr>
              <a:t>请根据句意，用适当的介词填空。</a:t>
            </a:r>
          </a:p>
          <a:p>
            <a:pPr marL="461963" indent="-461963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1. Some were ______ the plan, but most people agreed to it at the meeting. </a:t>
            </a:r>
          </a:p>
          <a:p>
            <a:pPr marL="461963" indent="-461963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2. He cried ____ a pain in his back.</a:t>
            </a:r>
          </a:p>
          <a:p>
            <a:pPr marL="461963" indent="-461963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3. She works __ an English teacher and she likes her job.</a:t>
            </a:r>
          </a:p>
          <a:p>
            <a:pPr marL="461963" indent="-461963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4. Smoking is bad ___ your health.</a:t>
            </a:r>
          </a:p>
          <a:p>
            <a:pPr marL="461963" indent="-461963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5. The man learns English __ listening to the radio.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5105400" y="4648200"/>
            <a:ext cx="7143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  <a:latin typeface="Times New Roman" pitchFamily="18" charset="0"/>
              </a:rPr>
              <a:t>by 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95600" y="1066800"/>
            <a:ext cx="1425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  <a:latin typeface="Times New Roman" pitchFamily="18" charset="0"/>
              </a:rPr>
              <a:t>against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2590800" y="2286000"/>
            <a:ext cx="9509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  <a:latin typeface="Times New Roman" pitchFamily="18" charset="0"/>
              </a:rPr>
              <a:t>with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2819400" y="2819400"/>
            <a:ext cx="546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  <a:latin typeface="Times New Roman" pitchFamily="18" charset="0"/>
              </a:rPr>
              <a:t>as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3657600" y="3962400"/>
            <a:ext cx="7032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  <a:latin typeface="Times New Roman" pitchFamily="18" charset="0"/>
              </a:rPr>
              <a:t>for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/>
      <p:bldP spid="28679" grpId="0"/>
      <p:bldP spid="28680" grpId="0"/>
      <p:bldP spid="2868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 descr="Img22219423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3505200"/>
            <a:ext cx="4044950" cy="3011488"/>
          </a:xfrm>
          <a:prstGeom prst="rect">
            <a:avLst/>
          </a:prstGeom>
          <a:noFill/>
          <a:ln w="4445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Text Box 6"/>
          <p:cNvSpPr txBox="1">
            <a:spLocks noChangeArrowheads="1"/>
          </p:cNvSpPr>
          <p:nvPr/>
        </p:nvSpPr>
        <p:spPr bwMode="auto">
          <a:xfrm>
            <a:off x="381000" y="838200"/>
            <a:ext cx="8513763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Think about the difficulties the disabled people have in their lives. Maybe you can learn something from them. Remember to be brave and happy in your everyday life.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609600" y="2209800"/>
            <a:ext cx="800100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Which of these things do you think is the most important: money, family, a good job, health, good looks or friends? Why? Write a short passage about your choices.</a:t>
            </a:r>
          </a:p>
        </p:txBody>
      </p:sp>
      <p:sp>
        <p:nvSpPr>
          <p:cNvPr id="30723" name="WordArt 5"/>
          <p:cNvSpPr>
            <a:spLocks noChangeArrowheads="1" noChangeShapeType="1" noTextEdit="1"/>
          </p:cNvSpPr>
          <p:nvPr/>
        </p:nvSpPr>
        <p:spPr bwMode="auto">
          <a:xfrm>
            <a:off x="2971800" y="1143000"/>
            <a:ext cx="2819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Homework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6ba380df741f9161b8d56353a0ea149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533400"/>
            <a:ext cx="3733800" cy="2800350"/>
          </a:xfrm>
          <a:prstGeom prst="rect">
            <a:avLst/>
          </a:prstGeom>
          <a:noFill/>
          <a:ln w="44450">
            <a:solidFill>
              <a:srgbClr val="00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10" descr="Img22530965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3495675"/>
            <a:ext cx="4191000" cy="2905125"/>
          </a:xfrm>
          <a:prstGeom prst="rect">
            <a:avLst/>
          </a:prstGeom>
          <a:noFill/>
          <a:ln w="44450">
            <a:solidFill>
              <a:srgbClr val="00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876800" y="990600"/>
            <a:ext cx="35814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What can we learn from them?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838200" y="4157663"/>
            <a:ext cx="32766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They are brave and happy.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/>
      <p:bldP spid="2356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044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914400" y="1676400"/>
            <a:ext cx="7467600" cy="262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Do you have some disabled friends? What do you know about their life? Do you think what we healthy people can do for them?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7800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2895600" y="838200"/>
            <a:ext cx="3290888" cy="795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New words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762000" y="2057400"/>
            <a:ext cx="8001000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1. damage </a:t>
            </a:r>
            <a:r>
              <a:rPr lang="en-US" altLang="zh-CN" sz="3200" b="1" i="1" dirty="0">
                <a:latin typeface="Times New Roman" pitchFamily="18" charset="0"/>
              </a:rPr>
              <a:t>v. </a:t>
            </a:r>
            <a:r>
              <a:rPr lang="zh-CN" altLang="en-US" sz="3200" b="1" dirty="0">
                <a:latin typeface="Times New Roman" pitchFamily="18" charset="0"/>
              </a:rPr>
              <a:t>损害；损坏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e.g. Smoking seriously 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damages</a:t>
            </a:r>
            <a:r>
              <a:rPr lang="en-US" altLang="zh-CN" sz="3200" b="1" dirty="0">
                <a:latin typeface="Times New Roman" pitchFamily="18" charset="0"/>
              </a:rPr>
              <a:t> your health.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 </a:t>
            </a:r>
            <a:r>
              <a:rPr lang="zh-CN" altLang="en-US" sz="3200" b="1" dirty="0">
                <a:latin typeface="Times New Roman" pitchFamily="18" charset="0"/>
              </a:rPr>
              <a:t>吸烟严重损害人体健康。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2. unable </a:t>
            </a:r>
            <a:r>
              <a:rPr lang="en-US" altLang="zh-CN" sz="3200" b="1" i="1" dirty="0">
                <a:latin typeface="Times New Roman" pitchFamily="18" charset="0"/>
              </a:rPr>
              <a:t>adj. </a:t>
            </a:r>
            <a:r>
              <a:rPr lang="zh-CN" altLang="en-US" sz="3200" b="1" dirty="0">
                <a:latin typeface="Times New Roman" pitchFamily="18" charset="0"/>
              </a:rPr>
              <a:t>不能的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e.g. He lay there, 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unable</a:t>
            </a:r>
            <a:r>
              <a:rPr lang="en-US" altLang="zh-CN" sz="3200" b="1" dirty="0">
                <a:latin typeface="Times New Roman" pitchFamily="18" charset="0"/>
              </a:rPr>
              <a:t> to move.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 </a:t>
            </a:r>
            <a:r>
              <a:rPr lang="zh-CN" altLang="en-US" sz="3200" b="1" dirty="0">
                <a:latin typeface="Times New Roman" pitchFamily="18" charset="0"/>
              </a:rPr>
              <a:t>他躺在那里动弹不得。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533400" y="990600"/>
            <a:ext cx="815340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3. dare </a:t>
            </a:r>
            <a:r>
              <a:rPr lang="en-US" altLang="zh-CN" sz="3200" b="1" i="1" dirty="0">
                <a:latin typeface="Times New Roman" pitchFamily="18" charset="0"/>
              </a:rPr>
              <a:t>v.</a:t>
            </a:r>
            <a:r>
              <a:rPr lang="en-US" altLang="zh-CN" sz="3200" b="1" dirty="0">
                <a:latin typeface="Times New Roman" pitchFamily="18" charset="0"/>
              </a:rPr>
              <a:t> </a:t>
            </a:r>
            <a:r>
              <a:rPr lang="zh-CN" altLang="en-US" sz="3200" b="1" dirty="0">
                <a:latin typeface="Times New Roman" pitchFamily="18" charset="0"/>
              </a:rPr>
              <a:t>敢；敢于；挑战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    </a:t>
            </a:r>
            <a:r>
              <a:rPr lang="en-US" altLang="zh-CN" sz="3200" b="1" dirty="0">
                <a:latin typeface="Times New Roman" pitchFamily="18" charset="0"/>
              </a:rPr>
              <a:t>e.g. They 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daren’t</a:t>
            </a:r>
            <a:r>
              <a:rPr lang="en-US" altLang="zh-CN" sz="3200" b="1" dirty="0">
                <a:latin typeface="Times New Roman" pitchFamily="18" charset="0"/>
              </a:rPr>
              <a:t> ask for any more money.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     </a:t>
            </a:r>
            <a:r>
              <a:rPr lang="zh-CN" altLang="en-US" sz="3200" b="1" dirty="0">
                <a:latin typeface="Times New Roman" pitchFamily="18" charset="0"/>
              </a:rPr>
              <a:t>他们不敢再要钱了。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4. wheelchair </a:t>
            </a:r>
            <a:r>
              <a:rPr lang="en-US" altLang="zh-CN" sz="3200" b="1" i="1" dirty="0">
                <a:latin typeface="Times New Roman" pitchFamily="18" charset="0"/>
              </a:rPr>
              <a:t>n.</a:t>
            </a:r>
            <a:r>
              <a:rPr lang="en-US" altLang="zh-CN" sz="3200" b="1" dirty="0">
                <a:latin typeface="Times New Roman" pitchFamily="18" charset="0"/>
              </a:rPr>
              <a:t> </a:t>
            </a:r>
            <a:r>
              <a:rPr lang="zh-CN" altLang="en-US" sz="3200" b="1" dirty="0">
                <a:latin typeface="Times New Roman" pitchFamily="18" charset="0"/>
              </a:rPr>
              <a:t>轮椅</a:t>
            </a:r>
          </a:p>
        </p:txBody>
      </p:sp>
      <p:pic>
        <p:nvPicPr>
          <p:cNvPr id="49156" name="Picture 4" descr="wheelchair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3810000"/>
            <a:ext cx="26035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533400" y="838200"/>
            <a:ext cx="8001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5. control </a:t>
            </a:r>
            <a:r>
              <a:rPr lang="en-US" altLang="zh-CN" sz="3200" b="1" i="1" dirty="0">
                <a:latin typeface="Times New Roman" pitchFamily="18" charset="0"/>
              </a:rPr>
              <a:t>v.</a:t>
            </a:r>
            <a:r>
              <a:rPr lang="en-US" altLang="zh-CN" sz="3200" b="1" dirty="0">
                <a:latin typeface="Times New Roman" pitchFamily="18" charset="0"/>
              </a:rPr>
              <a:t> </a:t>
            </a:r>
            <a:r>
              <a:rPr lang="zh-CN" altLang="en-US" sz="3200" b="1" dirty="0">
                <a:latin typeface="Times New Roman" pitchFamily="18" charset="0"/>
              </a:rPr>
              <a:t>控制；管理；支配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    </a:t>
            </a:r>
            <a:r>
              <a:rPr lang="en-US" altLang="zh-CN" sz="3200" b="1" dirty="0">
                <a:latin typeface="Times New Roman" pitchFamily="18" charset="0"/>
              </a:rPr>
              <a:t>e.g. By the age of 21 he </a:t>
            </a:r>
            <a:r>
              <a:rPr lang="en-US" altLang="zh-CN" sz="3200" b="1" dirty="0">
                <a:solidFill>
                  <a:srgbClr val="3333FF"/>
                </a:solidFill>
                <a:latin typeface="Times New Roman" pitchFamily="18" charset="0"/>
              </a:rPr>
              <a:t>controlled</a:t>
            </a:r>
            <a:r>
              <a:rPr lang="en-US" altLang="zh-CN" sz="3200" b="1" dirty="0">
                <a:latin typeface="Times New Roman" pitchFamily="18" charset="0"/>
              </a:rPr>
              <a:t> the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     company.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           </a:t>
            </a:r>
            <a:r>
              <a:rPr lang="zh-CN" altLang="en-US" sz="3200" b="1" dirty="0">
                <a:latin typeface="Times New Roman" pitchFamily="18" charset="0"/>
              </a:rPr>
              <a:t>他</a:t>
            </a:r>
            <a:r>
              <a:rPr lang="en-US" altLang="zh-CN" sz="3200" b="1" dirty="0">
                <a:latin typeface="Times New Roman" pitchFamily="18" charset="0"/>
              </a:rPr>
              <a:t>21</a:t>
            </a:r>
            <a:r>
              <a:rPr lang="zh-CN" altLang="en-US" sz="3200" b="1" dirty="0">
                <a:latin typeface="Times New Roman" pitchFamily="18" charset="0"/>
              </a:rPr>
              <a:t>岁就掌控了公司。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</a:rPr>
              <a:t>6. telephone </a:t>
            </a:r>
            <a:r>
              <a:rPr lang="en-US" altLang="zh-CN" sz="3200" b="1" i="1" dirty="0">
                <a:latin typeface="Times New Roman" pitchFamily="18" charset="0"/>
              </a:rPr>
              <a:t>n.</a:t>
            </a:r>
            <a:r>
              <a:rPr lang="en-US" altLang="zh-CN" sz="3200" b="1" dirty="0">
                <a:latin typeface="Times New Roman" pitchFamily="18" charset="0"/>
              </a:rPr>
              <a:t> </a:t>
            </a:r>
            <a:r>
              <a:rPr lang="zh-CN" altLang="en-US" sz="3200" b="1" dirty="0">
                <a:latin typeface="Times New Roman" pitchFamily="18" charset="0"/>
              </a:rPr>
              <a:t>电话；电话机</a:t>
            </a:r>
          </a:p>
        </p:txBody>
      </p:sp>
      <p:pic>
        <p:nvPicPr>
          <p:cNvPr id="50180" name="Picture 4" descr="d01373f082025aaf44ee4420faedab64024f1a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285750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533400" y="609600"/>
            <a:ext cx="8153400" cy="534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7. hers </a:t>
            </a:r>
            <a:r>
              <a:rPr lang="en-US" altLang="zh-CN" sz="3200" b="1" i="1">
                <a:latin typeface="Times New Roman" pitchFamily="18" charset="0"/>
              </a:rPr>
              <a:t>pron.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她的（名词性物主代词）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8. cheer </a:t>
            </a:r>
            <a:r>
              <a:rPr lang="en-US" altLang="zh-CN" sz="3200" b="1" i="1">
                <a:latin typeface="Times New Roman" pitchFamily="18" charset="0"/>
              </a:rPr>
              <a:t>v.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欢呼；喝彩；加油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            </a:t>
            </a:r>
            <a:r>
              <a:rPr lang="en-US" altLang="zh-CN" sz="3200" b="1" i="1">
                <a:latin typeface="Times New Roman" pitchFamily="18" charset="0"/>
              </a:rPr>
              <a:t>n.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欢呼声；喝彩声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altLang="zh-CN" sz="3200" b="1">
                <a:latin typeface="Times New Roman" pitchFamily="18" charset="0"/>
              </a:rPr>
              <a:t>e.g. A great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cheer</a:t>
            </a:r>
            <a:r>
              <a:rPr lang="en-US" altLang="zh-CN" sz="3200" b="1">
                <a:latin typeface="Times New Roman" pitchFamily="18" charset="0"/>
              </a:rPr>
              <a:t> went up from the 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    crowd.   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    </a:t>
            </a:r>
            <a:r>
              <a:rPr lang="zh-CN" altLang="en-US" sz="3200" b="1">
                <a:latin typeface="Times New Roman" pitchFamily="18" charset="0"/>
              </a:rPr>
              <a:t>观众爆发出一阵热烈的欢呼声。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         </a:t>
            </a:r>
            <a:r>
              <a:rPr lang="en-US" altLang="zh-CN" sz="3200" b="1">
                <a:latin typeface="Times New Roman" pitchFamily="18" charset="0"/>
              </a:rPr>
              <a:t>We all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cheered</a:t>
            </a:r>
            <a:r>
              <a:rPr lang="en-US" altLang="zh-CN" sz="3200" b="1">
                <a:latin typeface="Times New Roman" pitchFamily="18" charset="0"/>
              </a:rPr>
              <a:t> as the team came                    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    on to the field.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    </a:t>
            </a:r>
            <a:r>
              <a:rPr lang="zh-CN" altLang="en-US" sz="3200" b="1">
                <a:latin typeface="Times New Roman" pitchFamily="18" charset="0"/>
              </a:rPr>
              <a:t>球队入场时我们都为之欢呼。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5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1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51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51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512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685800" y="1143000"/>
            <a:ext cx="7924800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9. kick </a:t>
            </a:r>
            <a:r>
              <a:rPr lang="en-US" altLang="zh-CN" sz="3200" b="1" i="1">
                <a:latin typeface="Times New Roman" pitchFamily="18" charset="0"/>
              </a:rPr>
              <a:t>v.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踢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altLang="zh-CN" sz="3200" b="1">
                <a:latin typeface="Times New Roman" pitchFamily="18" charset="0"/>
              </a:rPr>
              <a:t>e.g. The boys were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kicking</a:t>
            </a:r>
            <a:r>
              <a:rPr lang="en-US" altLang="zh-CN" sz="3200" b="1">
                <a:latin typeface="Times New Roman" pitchFamily="18" charset="0"/>
              </a:rPr>
              <a:t> a ball around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    in the yard.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    </a:t>
            </a:r>
            <a:r>
              <a:rPr lang="zh-CN" altLang="en-US" sz="3200" b="1">
                <a:latin typeface="Times New Roman" pitchFamily="18" charset="0"/>
              </a:rPr>
              <a:t>男孩们在院子里踢球。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10. disabled </a:t>
            </a:r>
            <a:r>
              <a:rPr lang="en-US" altLang="zh-CN" sz="3200" b="1" i="1">
                <a:latin typeface="Times New Roman" pitchFamily="18" charset="0"/>
              </a:rPr>
              <a:t>adj.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肢体有残疾的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e.g. He was born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disabled</a:t>
            </a:r>
            <a:r>
              <a:rPr lang="en-US" altLang="zh-CN" sz="3200" b="1">
                <a:latin typeface="Times New Roman" pitchFamily="18" charset="0"/>
              </a:rPr>
              <a:t>.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</a:t>
            </a:r>
            <a:r>
              <a:rPr lang="zh-CN" altLang="en-US" sz="3200" b="1">
                <a:latin typeface="Times New Roman" pitchFamily="18" charset="0"/>
              </a:rPr>
              <a:t>他天生残疾。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6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563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2309</TotalTime>
  <Words>2407</Words>
  <Application>Microsoft Office PowerPoint</Application>
  <PresentationFormat>全屏显示(4:3)</PresentationFormat>
  <Paragraphs>232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7" baseType="lpstr">
      <vt:lpstr>Arial</vt:lpstr>
      <vt:lpstr>宋体</vt:lpstr>
      <vt:lpstr>Calibri</vt:lpstr>
      <vt:lpstr>Times New Roman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92</cp:revision>
  <cp:lastPrinted>1601-01-01T00:00:00Z</cp:lastPrinted>
  <dcterms:created xsi:type="dcterms:W3CDTF">1601-01-01T00:00:00Z</dcterms:created>
  <dcterms:modified xsi:type="dcterms:W3CDTF">2019-05-22T06:27:08Z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