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3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  <a:pPr/>
              <a:t>2019/5/9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626BCD8-3C1A-4606-A9B6-B0C72867F5B1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5535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6BCD8-3C1A-4606-A9B6-B0C72867F5B1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8439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438400"/>
            <a:ext cx="7772400" cy="1162050"/>
          </a:xfrm>
        </p:spPr>
        <p:txBody>
          <a:bodyPr/>
          <a:lstStyle>
            <a:lvl1pPr algn="ctr">
              <a:defRPr b="1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710919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61975"/>
            <a:ext cx="2057400" cy="55641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61975"/>
            <a:ext cx="6019800" cy="55641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31048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155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187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892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229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2525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12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06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70056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916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535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645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30379300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386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4449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75327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61557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033758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04337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9833623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34972698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61975"/>
            <a:ext cx="822960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229600" cy="444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r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2019/5/9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909032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3"/>
          <p:cNvSpPr txBox="1">
            <a:spLocks noChangeArrowheads="1"/>
          </p:cNvSpPr>
          <p:nvPr/>
        </p:nvSpPr>
        <p:spPr bwMode="auto">
          <a:xfrm>
            <a:off x="0" y="981075"/>
            <a:ext cx="9144000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buFontTx/>
              <a:buNone/>
            </a:pPr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 pitchFamily="34" charset="-122"/>
              </a:rPr>
              <a:t>Unit </a:t>
            </a:r>
            <a:r>
              <a:rPr lang="en-US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 pitchFamily="34" charset="-122"/>
              </a:rPr>
              <a:t>8 Celebrating </a:t>
            </a:r>
            <a:r>
              <a:rPr lang="en-US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 pitchFamily="34" charset="-122"/>
              </a:rPr>
              <a:t>Me!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 pitchFamily="34" charset="-122"/>
            </a:endParaRPr>
          </a:p>
        </p:txBody>
      </p:sp>
      <p:sp>
        <p:nvSpPr>
          <p:cNvPr id="4100" name="文本框 3"/>
          <p:cNvSpPr txBox="1">
            <a:spLocks noChangeArrowheads="1"/>
          </p:cNvSpPr>
          <p:nvPr/>
        </p:nvSpPr>
        <p:spPr bwMode="auto">
          <a:xfrm>
            <a:off x="0" y="2667020"/>
            <a:ext cx="9144000" cy="1084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3429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6858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0287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371600" defTabSz="6858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8288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2860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7432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200400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0" hangingPunct="0">
              <a:buFontTx/>
              <a:buNone/>
            </a:pPr>
            <a:r>
              <a:rPr lang="en-US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 pitchFamily="34" charset="-122"/>
              </a:rPr>
              <a:t>Be </a:t>
            </a:r>
            <a:r>
              <a:rPr lang="en-US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 pitchFamily="34" charset="-122"/>
              </a:rPr>
              <a:t>Yourself!</a:t>
            </a:r>
          </a:p>
        </p:txBody>
      </p:sp>
      <p:sp>
        <p:nvSpPr>
          <p:cNvPr id="5" name="矩形 4"/>
          <p:cNvSpPr/>
          <p:nvPr/>
        </p:nvSpPr>
        <p:spPr>
          <a:xfrm>
            <a:off x="1978982" y="571494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64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0825" y="0"/>
            <a:ext cx="8640763" cy="682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◆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I get average grades in all of my subjects except English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but sometimes I make stupid mistakes.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除了英语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我其他学科的成绩很平常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但是有时我会犯愚蠢的错误。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(1)except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常用于肯定句中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but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常用于否定句中。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eg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Everyone is here except Jenny.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除了詹妮都来了。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There is nothing but a card.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除了卡片什么也没有。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【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拓展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】besides 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也是介词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意思是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除</a:t>
            </a:r>
            <a:r>
              <a:rPr lang="en-US" altLang="zh-CN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……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之外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尚有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)</a:t>
            </a:r>
            <a:r>
              <a:rPr lang="en-US" altLang="zh-CN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包括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besides 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之后的内容。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eg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He also knows Japanese besides English.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除了英语他也懂日语。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Two other boys are on duty besides you.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除了你还有两名男孩今天值日。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(2)make mistakes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表示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犯错误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还可以说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make a mistake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7624" y="31956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23850" y="512763"/>
            <a:ext cx="8640763" cy="560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(3)【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辨析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】stupid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foolish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silly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stupid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指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智力差的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反应迟钝的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foolish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指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无头脑的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缺乏常识的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silly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指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头脑简单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不懂事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傻头傻脑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foolish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很少用于口语。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stupid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silly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在口气上最侮辱的口气是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stupid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最轻、最常用的是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silly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</a:t>
            </a:r>
            <a:endParaRPr lang="zh-CN" altLang="en-US" sz="2000" dirty="0">
              <a:solidFill>
                <a:srgbClr val="000000"/>
              </a:solidFill>
              <a:latin typeface="宋体" pitchFamily="2" charset="-122"/>
              <a:ea typeface="楷体_GB231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楷体_GB2312" charset="-122"/>
              </a:rPr>
              <a:t>◆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We all have our strong points and weak points.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我们每个人都有强项和弱项。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weak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作形容词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在本句中表示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“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能力弱的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”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后接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at/in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sth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。同义词组是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be bad at/in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反义词组是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be good at/in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eg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He was weak in math</a:t>
            </a:r>
            <a:r>
              <a:rPr lang="zh-CN" altLang="en-US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but good at English.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ea typeface="楷体_GB2312" charset="-122"/>
              </a:rPr>
              <a:t>他数学差但英语好。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ea typeface="楷体_GB231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23850" y="817563"/>
            <a:ext cx="8640763" cy="499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◆</a:t>
            </a: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The important thing is to learn from your mistakes.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最重要的事情是要从错误当中有所得。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learn from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意思是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“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向</a:t>
            </a:r>
            <a:r>
              <a:rPr lang="en-US" altLang="zh-CN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……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学习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”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。</a:t>
            </a:r>
            <a:endParaRPr lang="zh-CN" altLang="en-US" sz="2000">
              <a:solidFill>
                <a:srgbClr val="000000"/>
              </a:solidFill>
              <a:latin typeface="宋体" pitchFamily="2" charset="-122"/>
              <a:ea typeface="楷体_GB2312" charset="-122"/>
              <a:cs typeface="Times New Roman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◆</a:t>
            </a: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Look in the mirror and smile at yourself every day.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每天看着镜子对自己微笑。</a:t>
            </a:r>
            <a:endParaRPr lang="zh-CN" altLang="en-US" sz="2000">
              <a:solidFill>
                <a:srgbClr val="000000"/>
              </a:solidFill>
              <a:latin typeface="宋体" pitchFamily="2" charset="-122"/>
              <a:ea typeface="楷体_GB2312" charset="-122"/>
              <a:cs typeface="Times New Roman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◆</a:t>
            </a:r>
            <a:r>
              <a:rPr lang="en-US" altLang="zh-CN" sz="2000" b="1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You are a special person and unique in your own way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！你是个特别的人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你有自己的特点。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in one's own way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意思是</a:t>
            </a:r>
            <a:r>
              <a:rPr lang="zh-CN" altLang="en-US" sz="2000">
                <a:solidFill>
                  <a:srgbClr val="000000"/>
                </a:solidFill>
                <a:latin typeface="楷体_GB2312"/>
                <a:ea typeface="楷体_GB2312" charset="-122"/>
                <a:cs typeface="Times New Roman" pitchFamily="18" charset="0"/>
              </a:rPr>
              <a:t>“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用某人自己的方法；有自己的特征</a:t>
            </a:r>
            <a:r>
              <a:rPr lang="zh-CN" altLang="en-US" sz="2000">
                <a:solidFill>
                  <a:srgbClr val="000000"/>
                </a:solidFill>
                <a:latin typeface="楷体_GB2312"/>
                <a:ea typeface="楷体_GB2312" charset="-122"/>
                <a:cs typeface="Times New Roman" pitchFamily="18" charset="0"/>
              </a:rPr>
              <a:t>”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。</a:t>
            </a:r>
            <a:r>
              <a:rPr lang="zh-CN" altLang="en-US" sz="2000">
                <a:solidFill>
                  <a:srgbClr val="000000"/>
                </a:solidFill>
                <a:latin typeface="宋体" pitchFamily="2" charset="-122"/>
                <a:ea typeface="楷体_GB2312" charset="-122"/>
                <a:cs typeface="Times New Roman" pitchFamily="18" charset="0"/>
              </a:rPr>
              <a:t>　　　</a:t>
            </a:r>
            <a:r>
              <a:rPr lang="zh-CN" altLang="en-US" sz="2000">
                <a:solidFill>
                  <a:srgbClr val="000000"/>
                </a:solidFill>
                <a:latin typeface="Times New Roman" pitchFamily="18" charset="0"/>
                <a:ea typeface="楷体_GB2312" charset="-122"/>
                <a:cs typeface="Times New Roman" pitchFamily="18" charset="0"/>
              </a:rPr>
              <a:t> </a:t>
            </a:r>
            <a:endParaRPr lang="en-US" altLang="zh-CN" sz="2000">
              <a:solidFill>
                <a:srgbClr val="000000"/>
              </a:solidFill>
              <a:latin typeface="Times New Roman" pitchFamily="18" charset="0"/>
              <a:ea typeface="楷体_GB2312" charset="-122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23850" y="1425575"/>
            <a:ext cx="8640763" cy="377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一、根据句意及汉语提示填写单词。</a:t>
            </a:r>
            <a:endParaRPr lang="zh-CN" altLang="en-US" sz="2000" b="1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Nothing is ______________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不可能的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if you try your best.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was always __________(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弱的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in the science subjects.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She isn't a ____________(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傻的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girl.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Whales are very ___________(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聪明的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animals.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 get ______________(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平均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grades in all of my subjects except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Maths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484438" y="2084388"/>
            <a:ext cx="1323975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impossible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700338" y="2662238"/>
            <a:ext cx="7493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weak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627313" y="3236913"/>
            <a:ext cx="8604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stupid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3059113" y="4005263"/>
            <a:ext cx="81756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smart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2051050" y="4483100"/>
            <a:ext cx="103028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average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4" grpId="0"/>
      <p:bldP spid="10245" grpId="0"/>
      <p:bldP spid="10246" grpId="0"/>
      <p:bldP spid="102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23850" y="1425575"/>
            <a:ext cx="8640763" cy="377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二、根据句意</a:t>
            </a:r>
            <a:r>
              <a:rPr lang="zh-CN" altLang="zh-CN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zh-CN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用所给单词的适当形式填空。</a:t>
            </a:r>
            <a:endParaRPr lang="zh-CN" altLang="en-US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It is 4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m.Now.It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is ______________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(possible) for me to finish the work before 4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By the way, what do you like about ______________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(you)?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The most important thing for us is _______________(keep) healthy.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Making speeches is one of his strong _______________(point)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067175" y="2084388"/>
            <a:ext cx="1323975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impossible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435600" y="3332163"/>
            <a:ext cx="105727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yourself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148263" y="3908425"/>
            <a:ext cx="966787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to keep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435600" y="4581525"/>
            <a:ext cx="846138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Times New Roman" pitchFamily="18" charset="0"/>
              </a:rPr>
              <a:t>points</a:t>
            </a:r>
            <a:endParaRPr lang="zh-CN" altLang="en-US" sz="2000" b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23850" y="565062"/>
            <a:ext cx="8640763" cy="621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三、单项选择。</a:t>
            </a:r>
            <a:endParaRPr lang="zh-CN" altLang="en-US" sz="2000" dirty="0">
              <a:solidFill>
                <a:srgbClr val="000000"/>
              </a:solidFill>
              <a:latin typeface="Times New Roman" pitchFamily="18" charset="0"/>
              <a:ea typeface="黑体" pitchFamily="49" charset="-122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          )1.I ________many mistakes in the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maths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 test.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made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took 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gave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got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)2.When I was a child, I was not confident and I often felt bad ________myself.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at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about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 )3.We should learn ________the most knowledgeable teacher.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 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by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from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  )4.Look________the mirror and you can see a beautiful girl.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for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through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900113" y="1387387"/>
            <a:ext cx="354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042988" y="2538324"/>
            <a:ext cx="354012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71550" y="4457612"/>
            <a:ext cx="368300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042988" y="5608549"/>
            <a:ext cx="354012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323850" y="914466"/>
            <a:ext cx="8640763" cy="560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)5.________Tom, Jack and Mike went there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too.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阿凡题　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1074864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)</a:t>
            </a:r>
            <a:endParaRPr lang="en-US" altLang="zh-CN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Except   B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With   C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Besides   D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Beside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)6.I ________stay in the library for the whole day.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some time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sometimes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sometime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some times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)7.John doesn't want ________ other students.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like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be like  C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like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 be like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          )8.Look at ________ and smile at ________in the mirror.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yourself, yourself  B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you, you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me  D</a:t>
            </a:r>
            <a:r>
              <a:rPr lang="zh-CN" altLang="en-US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．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your own, yourself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755650" y="1143066"/>
            <a:ext cx="354013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C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827088" y="2295591"/>
            <a:ext cx="354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900113" y="3541778"/>
            <a:ext cx="368300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D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971550" y="4789553"/>
            <a:ext cx="354013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zh-CN" altLang="en-US" sz="2000" b="1" i="1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23850" y="565062"/>
            <a:ext cx="8640763" cy="621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indent="266700" algn="just">
              <a:lnSpc>
                <a:spcPct val="200000"/>
              </a:lnSpc>
            </a:pPr>
            <a:r>
              <a:rPr lang="zh-CN" altLang="zh-CN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四、根据短文内容写单词</a:t>
            </a:r>
            <a:r>
              <a:rPr lang="zh-CN" altLang="zh-CN" sz="2000" dirty="0">
                <a:solidFill>
                  <a:srgbClr val="000000"/>
                </a:solidFill>
                <a:latin typeface="宋体" pitchFamily="2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zh-CN" sz="2000" dirty="0">
                <a:solidFill>
                  <a:srgbClr val="000000"/>
                </a:solidFill>
                <a:latin typeface="宋体" pitchFamily="2" charset="-122"/>
                <a:ea typeface="黑体" pitchFamily="49" charset="-122"/>
                <a:cs typeface="Times New Roman" pitchFamily="18" charset="0"/>
              </a:rPr>
              <a:t>完成短文填空。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20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阿凡题　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1074865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endParaRPr lang="en-US" altLang="zh-CN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Maybe you are more interested in sports than in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history.You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probably think you will never be a top </a:t>
            </a:r>
            <a:r>
              <a:rPr lang="en-US" altLang="zh-CN" sz="20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student.In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b="1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             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anyone can become a better student if he or she wants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to.If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you can use your time well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you may improve your study </a:t>
            </a:r>
            <a:r>
              <a:rPr lang="en-US" altLang="zh-CN" sz="20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                       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much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work.Here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is how.</a:t>
            </a:r>
          </a:p>
          <a:p>
            <a:pPr indent="266700" algn="just">
              <a:lnSpc>
                <a:spcPct val="200000"/>
              </a:lnSpc>
            </a:pP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Plan your time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carefully.When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you plan your week time, you should make a </a:t>
            </a:r>
            <a:r>
              <a:rPr lang="en-US" altLang="zh-CN" sz="20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3.________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of things that you have to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do.First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write down the time for eating</a:t>
            </a:r>
            <a:r>
              <a:rPr lang="zh-CN" altLang="en-US" sz="2000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sleeping, dressing,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etc.Then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decide on a good time </a:t>
            </a:r>
            <a:r>
              <a:rPr lang="en-US" altLang="zh-CN" sz="20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            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studying.Of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course, studying shouldn't take up all of your </a:t>
            </a:r>
            <a:r>
              <a:rPr lang="en-US" altLang="zh-CN" sz="2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time.Don't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forget to leave yourself enough </a:t>
            </a:r>
            <a:r>
              <a:rPr lang="en-US" altLang="zh-CN" sz="2000" u="sng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5._________</a:t>
            </a:r>
            <a:r>
              <a:rPr lang="en-US" altLang="zh-CN" sz="2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for hobbies</a:t>
            </a:r>
            <a:r>
              <a:rPr lang="en-US" altLang="zh-CN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en-US" altLang="zh-CN" sz="2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627562" y="1782762"/>
            <a:ext cx="592138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fact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333500" y="2971812"/>
            <a:ext cx="105886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through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827088" y="4219574"/>
            <a:ext cx="506412" cy="52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list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084888" y="4876762"/>
            <a:ext cx="508000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for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789072" y="6019006"/>
            <a:ext cx="661987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Times New Roman" pitchFamily="18" charset="0"/>
              </a:rPr>
              <a:t>time</a:t>
            </a:r>
            <a:endParaRPr lang="zh-CN" altLang="en-US" sz="20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紫色商务模板 1">
      <a:dk1>
        <a:srgbClr val="0D1259"/>
      </a:dk1>
      <a:lt1>
        <a:srgbClr val="FFFFFF"/>
      </a:lt1>
      <a:dk2>
        <a:srgbClr val="0E4AA2"/>
      </a:dk2>
      <a:lt2>
        <a:srgbClr val="C0C0C0"/>
      </a:lt2>
      <a:accent1>
        <a:srgbClr val="3191D3"/>
      </a:accent1>
      <a:accent2>
        <a:srgbClr val="81CFEB"/>
      </a:accent2>
      <a:accent3>
        <a:srgbClr val="FFFFFF"/>
      </a:accent3>
      <a:accent4>
        <a:srgbClr val="090E4B"/>
      </a:accent4>
      <a:accent5>
        <a:srgbClr val="ADC7E6"/>
      </a:accent5>
      <a:accent6>
        <a:srgbClr val="74BBD5"/>
      </a:accent6>
      <a:hlink>
        <a:srgbClr val="6FB7B7"/>
      </a:hlink>
      <a:folHlink>
        <a:srgbClr val="DCCA42"/>
      </a:folHlink>
    </a:clrScheme>
    <a:fontScheme name="紫色商务模板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紫色商务模板 1">
        <a:dk1>
          <a:srgbClr val="0D1259"/>
        </a:dk1>
        <a:lt1>
          <a:srgbClr val="FFFFFF"/>
        </a:lt1>
        <a:dk2>
          <a:srgbClr val="0E4AA2"/>
        </a:dk2>
        <a:lt2>
          <a:srgbClr val="C0C0C0"/>
        </a:lt2>
        <a:accent1>
          <a:srgbClr val="3191D3"/>
        </a:accent1>
        <a:accent2>
          <a:srgbClr val="81CFEB"/>
        </a:accent2>
        <a:accent3>
          <a:srgbClr val="FFFFFF"/>
        </a:accent3>
        <a:accent4>
          <a:srgbClr val="090E4B"/>
        </a:accent4>
        <a:accent5>
          <a:srgbClr val="ADC7E6"/>
        </a:accent5>
        <a:accent6>
          <a:srgbClr val="74BBD5"/>
        </a:accent6>
        <a:hlink>
          <a:srgbClr val="6FB7B7"/>
        </a:hlink>
        <a:folHlink>
          <a:srgbClr val="DCCA4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商务模板 2">
        <a:dk1>
          <a:srgbClr val="542F81"/>
        </a:dk1>
        <a:lt1>
          <a:srgbClr val="FFFFFF"/>
        </a:lt1>
        <a:dk2>
          <a:srgbClr val="0E4AA2"/>
        </a:dk2>
        <a:lt2>
          <a:srgbClr val="C0C0C0"/>
        </a:lt2>
        <a:accent1>
          <a:srgbClr val="2B59D9"/>
        </a:accent1>
        <a:accent2>
          <a:srgbClr val="EFA441"/>
        </a:accent2>
        <a:accent3>
          <a:srgbClr val="FFFFFF"/>
        </a:accent3>
        <a:accent4>
          <a:srgbClr val="46276D"/>
        </a:accent4>
        <a:accent5>
          <a:srgbClr val="ACB5E9"/>
        </a:accent5>
        <a:accent6>
          <a:srgbClr val="D9943A"/>
        </a:accent6>
        <a:hlink>
          <a:srgbClr val="63C398"/>
        </a:hlink>
        <a:folHlink>
          <a:srgbClr val="AAC85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紫色商务模板 3">
        <a:dk1>
          <a:srgbClr val="0E3558"/>
        </a:dk1>
        <a:lt1>
          <a:srgbClr val="FFFFFF"/>
        </a:lt1>
        <a:dk2>
          <a:srgbClr val="006666"/>
        </a:dk2>
        <a:lt2>
          <a:srgbClr val="969696"/>
        </a:lt2>
        <a:accent1>
          <a:srgbClr val="E3BE05"/>
        </a:accent1>
        <a:accent2>
          <a:srgbClr val="4BC77A"/>
        </a:accent2>
        <a:accent3>
          <a:srgbClr val="FFFFFF"/>
        </a:accent3>
        <a:accent4>
          <a:srgbClr val="0A2C4A"/>
        </a:accent4>
        <a:accent5>
          <a:srgbClr val="EFDBAA"/>
        </a:accent5>
        <a:accent6>
          <a:srgbClr val="43B46E"/>
        </a:accent6>
        <a:hlink>
          <a:srgbClr val="CC33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1355</Words>
  <Application>Microsoft Office PowerPoint</Application>
  <PresentationFormat>全屏显示(4:3)</PresentationFormat>
  <Paragraphs>113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Calibri</vt:lpstr>
      <vt:lpstr>Times New Roman</vt:lpstr>
      <vt:lpstr>微软雅黑</vt:lpstr>
      <vt:lpstr>华文新魏</vt:lpstr>
      <vt:lpstr>楷体_GB2312</vt:lpstr>
      <vt:lpstr>Courier New</vt:lpstr>
      <vt:lpstr>MingLiU_HKSCS</vt:lpstr>
      <vt:lpstr>黑体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10</cp:revision>
  <dcterms:created xsi:type="dcterms:W3CDTF">2016-08-11T01:00:37Z</dcterms:created>
  <dcterms:modified xsi:type="dcterms:W3CDTF">2019-05-09T05:49:30Z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2052-10.1.0.7400</vt:lpwstr>
  </property>
</Properties>
</file>