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8" r:id="rId2"/>
  </p:sldMasterIdLst>
  <p:notesMasterIdLst>
    <p:notesMasterId r:id="rId19"/>
  </p:notesMasterIdLst>
  <p:sldIdLst>
    <p:sldId id="273" r:id="rId3"/>
    <p:sldId id="258" r:id="rId4"/>
    <p:sldId id="260" r:id="rId5"/>
    <p:sldId id="275" r:id="rId6"/>
    <p:sldId id="262" r:id="rId7"/>
    <p:sldId id="263" r:id="rId8"/>
    <p:sldId id="274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6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88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3" d="100"/>
        <a:sy n="12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D0FC5-7B1F-4E7A-8E7C-F555D110B1D4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04530-7405-4E6D-80BD-0B0A507B5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9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04530-7405-4E6D-80BD-0B0A507B5B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76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3E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" name="副标题 6"/>
          <p:cNvSpPr>
            <a:spLocks noChangeArrowheads="1"/>
          </p:cNvSpPr>
          <p:nvPr/>
        </p:nvSpPr>
        <p:spPr bwMode="auto">
          <a:xfrm>
            <a:off x="1730375" y="4633913"/>
            <a:ext cx="3544888" cy="46672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10000"/>
              </a:lnSpc>
              <a:spcBef>
                <a:spcPts val="1015"/>
              </a:spcBef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endParaRPr lang="en-US" altLang="zh-CN" sz="2000">
              <a:solidFill>
                <a:schemeClr val="bg1"/>
              </a:solidFill>
              <a:latin typeface="微软雅黑" pitchFamily="34" charset="-122"/>
              <a:ea typeface="宋体" pitchFamily="2" charset="-122"/>
            </a:endParaRPr>
          </a:p>
        </p:txBody>
      </p:sp>
      <p:sp>
        <p:nvSpPr>
          <p:cNvPr id="6" name="椭圆形标注 10"/>
          <p:cNvSpPr/>
          <p:nvPr/>
        </p:nvSpPr>
        <p:spPr>
          <a:xfrm>
            <a:off x="2211388" y="819150"/>
            <a:ext cx="4567237" cy="3536950"/>
          </a:xfrm>
          <a:custGeom>
            <a:avLst/>
            <a:gdLst>
              <a:gd name="connsiteX0" fmla="*/ 1926833 w 6606208"/>
              <a:gd name="connsiteY0" fmla="*/ 3265004 h 2902226"/>
              <a:gd name="connsiteX1" fmla="*/ 1679857 w 6606208"/>
              <a:gd name="connsiteY1" fmla="*/ 2714911 h 2902226"/>
              <a:gd name="connsiteX2" fmla="*/ 1903766 w 6606208"/>
              <a:gd name="connsiteY2" fmla="*/ 136652 h 2902226"/>
              <a:gd name="connsiteX3" fmla="*/ 4251979 w 6606208"/>
              <a:gd name="connsiteY3" fmla="*/ 61163 h 2902226"/>
              <a:gd name="connsiteX4" fmla="*/ 5544588 w 6606208"/>
              <a:gd name="connsiteY4" fmla="*/ 2516967 h 2902226"/>
              <a:gd name="connsiteX5" fmla="*/ 2875697 w 6606208"/>
              <a:gd name="connsiteY5" fmla="*/ 2890025 h 2902226"/>
              <a:gd name="connsiteX6" fmla="*/ 1926833 w 6606208"/>
              <a:gd name="connsiteY6" fmla="*/ 3265004 h 2902226"/>
              <a:gd name="connsiteX0-1" fmla="*/ 1926893 w 6607890"/>
              <a:gd name="connsiteY0-2" fmla="*/ 3265005 h 3265005"/>
              <a:gd name="connsiteX1-3" fmla="*/ 1679917 w 6607890"/>
              <a:gd name="connsiteY1-4" fmla="*/ 2714912 h 3265005"/>
              <a:gd name="connsiteX2-5" fmla="*/ 1903826 w 6607890"/>
              <a:gd name="connsiteY2-6" fmla="*/ 136653 h 3265005"/>
              <a:gd name="connsiteX3-7" fmla="*/ 4252039 w 6607890"/>
              <a:gd name="connsiteY3-8" fmla="*/ 61164 h 3265005"/>
              <a:gd name="connsiteX4-9" fmla="*/ 5544648 w 6607890"/>
              <a:gd name="connsiteY4-10" fmla="*/ 2516968 h 3265005"/>
              <a:gd name="connsiteX5-11" fmla="*/ 2199896 w 6607890"/>
              <a:gd name="connsiteY5-12" fmla="*/ 2810513 h 3265005"/>
              <a:gd name="connsiteX6-13" fmla="*/ 1926893 w 6607890"/>
              <a:gd name="connsiteY6-14" fmla="*/ 3265005 h 3265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6607890" h="3265005">
                <a:moveTo>
                  <a:pt x="1926893" y="3265005"/>
                </a:moveTo>
                <a:lnTo>
                  <a:pt x="1679917" y="2714912"/>
                </a:lnTo>
                <a:cubicBezTo>
                  <a:pt x="-659081" y="2135090"/>
                  <a:pt x="-528936" y="636495"/>
                  <a:pt x="1903826" y="136653"/>
                </a:cubicBezTo>
                <a:cubicBezTo>
                  <a:pt x="2638883" y="-14374"/>
                  <a:pt x="3474767" y="-41245"/>
                  <a:pt x="4252039" y="61164"/>
                </a:cubicBezTo>
                <a:cubicBezTo>
                  <a:pt x="6701635" y="383911"/>
                  <a:pt x="7423072" y="1754557"/>
                  <a:pt x="5544648" y="2516968"/>
                </a:cubicBezTo>
                <a:cubicBezTo>
                  <a:pt x="4824990" y="2809061"/>
                  <a:pt x="3171440" y="2866210"/>
                  <a:pt x="2199896" y="2810513"/>
                </a:cubicBezTo>
                <a:lnTo>
                  <a:pt x="1926893" y="3265005"/>
                </a:lnTo>
                <a:close/>
              </a:path>
            </a:pathLst>
          </a:cu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6078538" y="3589338"/>
            <a:ext cx="1239837" cy="966787"/>
          </a:xfrm>
          <a:prstGeom prst="wedgeEllipseCallou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6284913" y="3865563"/>
            <a:ext cx="989012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>
                <a:ea typeface="微软雅黑" pitchFamily="34" charset="-122"/>
              </a:rPr>
              <a:t>``````</a:t>
            </a:r>
            <a:endParaRPr lang="zh-CN" altLang="en-US" sz="3000">
              <a:ea typeface="微软雅黑" pitchFamily="34" charset="-122"/>
            </a:endParaRPr>
          </a:p>
        </p:txBody>
      </p:sp>
      <p:sp>
        <p:nvSpPr>
          <p:cNvPr id="13316" name="KSO_BT1"/>
          <p:cNvSpPr>
            <a:spLocks noGrp="1"/>
          </p:cNvSpPr>
          <p:nvPr>
            <p:ph type="ctrTitle"/>
          </p:nvPr>
        </p:nvSpPr>
        <p:spPr>
          <a:xfrm rot="-60000">
            <a:off x="2400300" y="1512888"/>
            <a:ext cx="4221163" cy="17303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sz="36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13320" name="KSO_BC1"/>
          <p:cNvSpPr>
            <a:spLocks noGrp="1"/>
          </p:cNvSpPr>
          <p:nvPr>
            <p:ph type="subTitle" idx="1"/>
          </p:nvPr>
        </p:nvSpPr>
        <p:spPr>
          <a:xfrm>
            <a:off x="1676400" y="4635500"/>
            <a:ext cx="3657600" cy="4445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2000" kern="1200">
                <a:solidFill>
                  <a:schemeClr val="bg1"/>
                </a:solidFill>
              </a:defRPr>
            </a:lvl1pPr>
            <a:lvl2pPr marL="0" lvl="1" indent="0" algn="ctr">
              <a:buNone/>
              <a:defRPr sz="2000" kern="1200">
                <a:solidFill>
                  <a:schemeClr val="bg1"/>
                </a:solidFill>
              </a:defRPr>
            </a:lvl2pPr>
            <a:lvl3pPr marL="514350" lvl="2" indent="-514350" algn="ctr">
              <a:buNone/>
              <a:defRPr sz="2000" kern="1200">
                <a:solidFill>
                  <a:schemeClr val="bg1"/>
                </a:solidFill>
              </a:defRPr>
            </a:lvl3pPr>
            <a:lvl4pPr marL="771525" lvl="3" indent="-771525" algn="ctr">
              <a:buNone/>
              <a:defRPr sz="2000" kern="1200">
                <a:solidFill>
                  <a:schemeClr val="bg1"/>
                </a:solidFill>
              </a:defRPr>
            </a:lvl4pPr>
            <a:lvl5pPr marL="1028700" lvl="4" indent="-1028700" algn="ctr">
              <a:buNone/>
              <a:defRPr sz="2000" kern="12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KSO_FD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KSO_FT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1" name="KSO_FN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66EDA8-B392-4716-86D4-B79EB41BA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206229"/>
      </p:ext>
    </p:extLst>
  </p:cSld>
  <p:clrMapOvr>
    <a:masterClrMapping/>
  </p:clrMapOvr>
  <p:transition advClick="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00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682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95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960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099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191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90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0602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44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E8A92-0D77-430F-B6E3-66FA84CBE3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39569"/>
      </p:ext>
    </p:extLst>
  </p:cSld>
  <p:clrMapOvr>
    <a:masterClrMapping/>
  </p:clrMapOvr>
  <p:transition advClick="0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28650" y="1423991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468284" y="1423991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DA65D-D002-460C-8644-192E0F0F1B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56311"/>
      </p:ext>
    </p:extLst>
  </p:cSld>
  <p:clrMapOvr>
    <a:masterClrMapping/>
  </p:clrMapOvr>
  <p:transition advClick="0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015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7" y="13763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015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7" y="22002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18841-018C-4E78-918B-BD694D234A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498136"/>
      </p:ext>
    </p:extLst>
  </p:cSld>
  <p:clrMapOvr>
    <a:masterClrMapping/>
  </p:clrMapOvr>
  <p:transition advClick="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6E4AA-8AD8-4072-A160-D05B3D2B66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031772"/>
      </p:ext>
    </p:extLst>
  </p:cSld>
  <p:clrMapOvr>
    <a:masterClrMapping/>
  </p:clrMapOvr>
  <p:transition advClick="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5F556-C467-4658-8B59-FC04856977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01167"/>
      </p:ext>
    </p:extLst>
  </p:cSld>
  <p:clrMapOvr>
    <a:masterClrMapping/>
  </p:clrMapOvr>
  <p:transition advClick="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1BBFB-973A-4D8A-8D1A-AF34071281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292623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03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18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3E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5656653">
            <a:off x="3620293" y="-3382168"/>
            <a:ext cx="1795463" cy="8331200"/>
          </a:xfrm>
          <a:custGeom>
            <a:avLst/>
            <a:gdLst>
              <a:gd name="connsiteX0" fmla="*/ 809602 w 1863002"/>
              <a:gd name="connsiteY0" fmla="*/ 11195397 h 11526835"/>
              <a:gd name="connsiteX1" fmla="*/ 1014 w 1863002"/>
              <a:gd name="connsiteY1" fmla="*/ 384863 h 11526835"/>
              <a:gd name="connsiteX2" fmla="*/ 331438 w 1863002"/>
              <a:gd name="connsiteY2" fmla="*/ 1014 h 11526835"/>
              <a:gd name="connsiteX3" fmla="*/ 715287 w 1863002"/>
              <a:gd name="connsiteY3" fmla="*/ 331438 h 11526835"/>
              <a:gd name="connsiteX4" fmla="*/ 1395550 w 1863002"/>
              <a:gd name="connsiteY4" fmla="*/ 9426309 h 11526835"/>
              <a:gd name="connsiteX5" fmla="*/ 1863002 w 1863002"/>
              <a:gd name="connsiteY5" fmla="*/ 10007099 h 11526835"/>
              <a:gd name="connsiteX6" fmla="*/ 1438991 w 1863002"/>
              <a:gd name="connsiteY6" fmla="*/ 10007099 h 11526835"/>
              <a:gd name="connsiteX7" fmla="*/ 1523875 w 1863002"/>
              <a:gd name="connsiteY7" fmla="*/ 11141972 h 11526835"/>
              <a:gd name="connsiteX8" fmla="*/ 1193451 w 1863002"/>
              <a:gd name="connsiteY8" fmla="*/ 11525821 h 11526835"/>
              <a:gd name="connsiteX9" fmla="*/ 809602 w 1863002"/>
              <a:gd name="connsiteY9" fmla="*/ 11195397 h 1152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3002" h="11526835">
                <a:moveTo>
                  <a:pt x="809602" y="11195397"/>
                </a:moveTo>
                <a:lnTo>
                  <a:pt x="1014" y="384863"/>
                </a:lnTo>
                <a:cubicBezTo>
                  <a:pt x="-13739" y="187621"/>
                  <a:pt x="134197" y="15767"/>
                  <a:pt x="331438" y="1014"/>
                </a:cubicBezTo>
                <a:cubicBezTo>
                  <a:pt x="528679" y="-13739"/>
                  <a:pt x="700534" y="134196"/>
                  <a:pt x="715287" y="331438"/>
                </a:cubicBezTo>
                <a:lnTo>
                  <a:pt x="1395550" y="9426309"/>
                </a:lnTo>
                <a:lnTo>
                  <a:pt x="1863002" y="10007099"/>
                </a:lnTo>
                <a:lnTo>
                  <a:pt x="1438991" y="10007099"/>
                </a:lnTo>
                <a:lnTo>
                  <a:pt x="1523875" y="11141972"/>
                </a:lnTo>
                <a:cubicBezTo>
                  <a:pt x="1538628" y="11339213"/>
                  <a:pt x="1390692" y="11511068"/>
                  <a:pt x="1193451" y="11525821"/>
                </a:cubicBezTo>
                <a:cubicBezTo>
                  <a:pt x="996210" y="11540574"/>
                  <a:pt x="824355" y="11392638"/>
                  <a:pt x="809602" y="11195397"/>
                </a:cubicBezTo>
                <a:close/>
              </a:path>
            </a:pathLst>
          </a:custGeom>
          <a:solidFill>
            <a:srgbClr val="92D050"/>
          </a:solidFill>
        </p:spPr>
        <p:txBody>
          <a:bodyPr lIns="68580" tIns="34290" rIns="68580" bIns="34290" anchor="ctr"/>
          <a:lstStyle/>
          <a:p>
            <a:pPr algn="ctr" defTabSz="514350">
              <a:lnSpc>
                <a:spcPct val="110000"/>
              </a:lnSpc>
              <a:spcBef>
                <a:spcPts val="1015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/>
            </a:pPr>
            <a:endParaRPr lang="zh-CN" altLang="en-US" sz="13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8" name="KSO_BT1"/>
          <p:cNvSpPr>
            <a:spLocks noGrp="1" noChangeArrowheads="1"/>
          </p:cNvSpPr>
          <p:nvPr>
            <p:ph type="title" idx="4294967295"/>
          </p:nvPr>
        </p:nvSpPr>
        <p:spPr bwMode="auto">
          <a:xfrm rot="-60000">
            <a:off x="530225" y="280988"/>
            <a:ext cx="808355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 typeface="Arial" pitchFamily="34" charset="0"/>
              <a:buNone/>
              <a:defRPr sz="1000" noProof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itchFamily="34" charset="0"/>
              <a:buNone/>
              <a:defRPr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chemeClr val="bg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4D41AA6F-84D3-493B-B38A-6E1B5E3CF0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2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19100" y="1468438"/>
            <a:ext cx="8291513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</p:sldLayoutIdLst>
  <p:transition advClick="0"/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ea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00025" indent="-200025" algn="just" defTabSz="514350" rtl="0" eaLnBrk="0" fontAlgn="base" hangingPunct="0">
        <a:lnSpc>
          <a:spcPct val="110000"/>
        </a:lnSpc>
        <a:spcBef>
          <a:spcPts val="1013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2400" kern="1200">
          <a:solidFill>
            <a:srgbClr val="54782E"/>
          </a:solidFill>
          <a:latin typeface="+mj-ea"/>
          <a:ea typeface="+mj-ea"/>
          <a:cs typeface="+mn-cs"/>
        </a:defRPr>
      </a:lvl1pPr>
      <a:lvl2pPr marL="200025" indent="-200025" algn="just" defTabSz="514350" rtl="0" eaLnBrk="0" fontAlgn="base" hangingPunct="0">
        <a:lnSpc>
          <a:spcPct val="150000"/>
        </a:lnSpc>
        <a:spcBef>
          <a:spcPct val="0"/>
        </a:spcBef>
        <a:spcAft>
          <a:spcPts val="338"/>
        </a:spcAft>
        <a:buClr>
          <a:srgbClr val="80B493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642938" indent="-128588" algn="l" defTabSz="514350" rtl="0" eaLnBrk="0" fontAlgn="base" hangingPunct="0">
        <a:lnSpc>
          <a:spcPct val="90000"/>
        </a:lnSpc>
        <a:spcBef>
          <a:spcPts val="275"/>
        </a:spcBef>
        <a:spcAft>
          <a:spcPts val="338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lnSpc>
          <a:spcPct val="90000"/>
        </a:lnSpc>
        <a:spcBef>
          <a:spcPts val="275"/>
        </a:spcBef>
        <a:spcAft>
          <a:spcPts val="338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lnSpc>
          <a:spcPct val="90000"/>
        </a:lnSpc>
        <a:spcBef>
          <a:spcPts val="275"/>
        </a:spcBef>
        <a:spcAft>
          <a:spcPts val="338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2019/4/12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4534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4"/>
          <p:cNvSpPr txBox="1">
            <a:spLocks noChangeArrowheads="1"/>
          </p:cNvSpPr>
          <p:nvPr/>
        </p:nvSpPr>
        <p:spPr bwMode="auto">
          <a:xfrm>
            <a:off x="539552" y="2780928"/>
            <a:ext cx="8208912" cy="12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b="1" dirty="0" smtClean="0">
                <a:solidFill>
                  <a:schemeClr val="accent2">
                    <a:lumMod val="50000"/>
                  </a:schemeClr>
                </a:solidFill>
                <a:ea typeface="微软雅黑" pitchFamily="34" charset="-122"/>
              </a:rPr>
              <a:t>A </a:t>
            </a:r>
            <a:r>
              <a:rPr lang="zh-CN" altLang="en-US" sz="6600" b="1" dirty="0">
                <a:solidFill>
                  <a:schemeClr val="accent2">
                    <a:lumMod val="50000"/>
                  </a:schemeClr>
                </a:solidFill>
                <a:ea typeface="微软雅黑" pitchFamily="34" charset="-122"/>
              </a:rPr>
              <a:t>Family Picnic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340768"/>
            <a:ext cx="9144769" cy="1135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Unit 5  Family and Home</a:t>
            </a:r>
            <a:endParaRPr lang="en-US" altLang="zh-CN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366" y="566124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3"/>
          <p:cNvSpPr>
            <a:spLocks noGrp="1" noChangeArrowheads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640763" cy="5327650"/>
          </a:xfrm>
        </p:spPr>
        <p:txBody>
          <a:bodyPr/>
          <a:lstStyle/>
          <a:p>
            <a:pPr marL="0" indent="0" algn="l" eaLnBrk="1" hangingPunct="1">
              <a:buFont typeface="Wingdings 2" pitchFamily="18" charset="2"/>
              <a:buNone/>
            </a:pP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⑶ a lot of = lots of +可数名词复数 / 不可数名词</a:t>
            </a:r>
            <a:b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</a:b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Eg.I have </a:t>
            </a:r>
            <a:r>
              <a:rPr lang="zh-CN" altLang="en-US" sz="3200" b="1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 </a:t>
            </a:r>
            <a:r>
              <a:rPr lang="zh-CN" altLang="en-US" sz="3200" b="1" u="sng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                     </a:t>
            </a: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(许多字典)</a:t>
            </a:r>
            <a:b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</a:b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⑷ It is sunny today.今天天气晴朗。</a:t>
            </a:r>
            <a:b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</a:b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   </a:t>
            </a:r>
            <a:r>
              <a:rPr lang="en-US" altLang="zh-CN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s</a:t>
            </a: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un n.---sunny adj.</a:t>
            </a:r>
            <a:b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</a:b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   表示天气的形容词还有那些;windy,      cloudy, rainy, snowy, foggy, hot, warm , cool, cold</a:t>
            </a:r>
            <a:b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</a:br>
            <a:r>
              <a:rPr lang="zh-CN" altLang="en-US" sz="3200" smtClean="0">
                <a:latin typeface="新宋体" pitchFamily="49" charset="-122"/>
                <a:ea typeface="新宋体" pitchFamily="49" charset="-122"/>
                <a:sym typeface="Arial" pitchFamily="34" charset="0"/>
              </a:rPr>
              <a:t>*总结规律：</a:t>
            </a:r>
            <a:endParaRPr lang="zh-CN" altLang="en-US" sz="3200" smtClean="0">
              <a:latin typeface="新宋体" pitchFamily="49" charset="-122"/>
              <a:ea typeface="新宋体" pitchFamily="49" charset="-122"/>
            </a:endParaRPr>
          </a:p>
          <a:p>
            <a:pPr marL="0" indent="0" algn="l" eaLnBrk="1" hangingPunct="1">
              <a:buFont typeface="Wingdings 2" pitchFamily="18" charset="2"/>
              <a:buNone/>
            </a:pPr>
            <a:endParaRPr lang="zh-CN" altLang="en-US" sz="3200" smtClean="0">
              <a:latin typeface="新宋体" pitchFamily="49" charset="-122"/>
              <a:ea typeface="新宋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38" y="1768475"/>
            <a:ext cx="4929187" cy="663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  <a:sym typeface="Arial" charset="0"/>
              </a:rPr>
              <a:t>a lot of dictionaries</a:t>
            </a:r>
            <a:r>
              <a:rPr lang="en-US" altLang="zh-CN" sz="3200" dirty="0">
                <a:solidFill>
                  <a:srgbClr val="FF0000"/>
                </a:solidFill>
                <a:latin typeface="Arial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313" y="5127625"/>
            <a:ext cx="6429375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  <a:sym typeface="Arial" charset="0"/>
              </a:rPr>
              <a:t>一般在n.+ y \ 双写末尾辅音字母+y</a:t>
            </a:r>
            <a:r>
              <a:rPr lang="en-US" altLang="zh-CN" sz="3200" b="1" dirty="0">
                <a:solidFill>
                  <a:srgbClr val="FF0000"/>
                </a:solidFill>
                <a:latin typeface="Arial" charset="0"/>
              </a:rPr>
              <a:t>.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rgbClr val="FF0000"/>
                </a:solidFill>
              </a:rPr>
              <a:t>Ⅵ   </a:t>
            </a:r>
            <a:r>
              <a:rPr lang="zh-CN" altLang="en-US" smtClean="0">
                <a:solidFill>
                  <a:srgbClr val="FF0000"/>
                </a:solidFill>
              </a:rPr>
              <a:t> </a:t>
            </a:r>
            <a:r>
              <a:rPr lang="zh-CN" altLang="en-US" sz="4000" smtClean="0">
                <a:solidFill>
                  <a:srgbClr val="FF0000"/>
                </a:solidFill>
              </a:rPr>
              <a:t>基础达标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365125" y="1412875"/>
            <a:ext cx="8415338" cy="44227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000" smtClean="0"/>
              <a:t>（</a:t>
            </a:r>
            <a:r>
              <a:rPr lang="en-US" altLang="zh-CN" sz="4000" smtClean="0"/>
              <a:t>1</a:t>
            </a:r>
            <a:r>
              <a:rPr lang="zh-CN" altLang="en-US" sz="4000" smtClean="0"/>
              <a:t>）用现在进行时完成下列句子。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en-US" sz="3600" smtClean="0"/>
              <a:t> 1</a:t>
            </a:r>
            <a:r>
              <a:rPr lang="zh-CN" altLang="en-US" sz="3600" smtClean="0"/>
              <a:t>. What _</a:t>
            </a:r>
            <a:r>
              <a:rPr lang="en-US" altLang="zh-CN" sz="3600" u="sng" smtClean="0"/>
              <a:t> </a:t>
            </a:r>
            <a:r>
              <a:rPr lang="zh-CN" altLang="en-US" sz="3600" smtClean="0"/>
              <a:t>___(be) he doing?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3600" smtClean="0"/>
              <a:t> 2</a:t>
            </a:r>
            <a:r>
              <a:rPr lang="zh-CN" altLang="en-US" sz="3600" smtClean="0"/>
              <a:t>. She ___</a:t>
            </a:r>
            <a:r>
              <a:rPr lang="en-US" altLang="zh-CN" sz="3600" u="sng" smtClean="0"/>
              <a:t>   </a:t>
            </a:r>
            <a:r>
              <a:rPr lang="zh-CN" altLang="en-US" sz="3600" smtClean="0"/>
              <a:t>__ (be) crying.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3600" smtClean="0"/>
              <a:t> 3</a:t>
            </a:r>
            <a:r>
              <a:rPr lang="zh-CN" altLang="en-US" sz="3600" smtClean="0"/>
              <a:t>. They __</a:t>
            </a:r>
            <a:r>
              <a:rPr lang="en-US" altLang="zh-CN" sz="3600" u="sng" smtClean="0"/>
              <a:t>    </a:t>
            </a:r>
            <a:r>
              <a:rPr lang="zh-CN" altLang="en-US" sz="3600" smtClean="0"/>
              <a:t>__ (be) working.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smtClean="0"/>
              <a:t> 4. We are _</a:t>
            </a:r>
            <a:r>
              <a:rPr lang="en-US" altLang="zh-CN" sz="3600" u="sng" smtClean="0"/>
              <a:t>    </a:t>
            </a:r>
            <a:r>
              <a:rPr lang="zh-CN" altLang="en-US" sz="3600" smtClean="0"/>
              <a:t>_____(make) salad.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smtClean="0"/>
              <a:t> 5. What are you </a:t>
            </a:r>
            <a:r>
              <a:rPr lang="en-US" altLang="zh-CN" sz="3600" u="sng" smtClean="0"/>
              <a:t>             </a:t>
            </a:r>
            <a:r>
              <a:rPr lang="zh-CN" altLang="en-US" sz="3600" smtClean="0"/>
              <a:t>_ (do)?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28875" y="2000250"/>
            <a:ext cx="6429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is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28875" y="2857500"/>
            <a:ext cx="6429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is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71750" y="3643313"/>
            <a:ext cx="135731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are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857500" y="4286250"/>
            <a:ext cx="164306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making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86250" y="5072063"/>
            <a:ext cx="1643063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doing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395288" y="836712"/>
            <a:ext cx="8289925" cy="5672138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400" dirty="0" smtClean="0"/>
              <a:t>（2）按要求改写句子</a:t>
            </a:r>
            <a:r>
              <a:rPr lang="zh-CN" altLang="en-US" dirty="0" smtClean="0"/>
              <a:t>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dirty="0" smtClean="0"/>
              <a:t>1.She is singing. (改为否定句）</a:t>
            </a:r>
            <a:r>
              <a:rPr lang="zh-CN" altLang="en-US" sz="3600" u="sng" dirty="0" smtClean="0"/>
              <a:t>__        _                    ___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dirty="0" smtClean="0"/>
              <a:t>2. We are making dumplings. (一般疑问句)	   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u="sng" dirty="0" smtClean="0"/>
              <a:t>__                                  _____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dirty="0" smtClean="0"/>
              <a:t>3. Lily is </a:t>
            </a:r>
            <a:r>
              <a:rPr lang="en-US" altLang="zh-CN" sz="3600" dirty="0" smtClean="0"/>
              <a:t>_</a:t>
            </a:r>
            <a:r>
              <a:rPr lang="zh-CN" altLang="en-US" sz="3600" dirty="0" smtClean="0">
                <a:sym typeface="Arial" pitchFamily="34" charset="0"/>
              </a:rPr>
              <a:t>laughing</a:t>
            </a:r>
            <a:r>
              <a:rPr lang="en-US" altLang="zh-CN" sz="3600" dirty="0" smtClean="0"/>
              <a:t>_</a:t>
            </a:r>
            <a:r>
              <a:rPr lang="zh-CN" altLang="en-US" sz="3600" dirty="0" smtClean="0"/>
              <a:t>.(对划线部分提问  </a:t>
            </a:r>
            <a:r>
              <a:rPr lang="en-US" altLang="zh-CN" sz="3600" u="sng" dirty="0" smtClean="0"/>
              <a:t>_                         _</a:t>
            </a:r>
            <a:r>
              <a:rPr lang="zh-CN" altLang="en-US" sz="3600" dirty="0" smtClean="0"/>
              <a:t>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2287687"/>
            <a:ext cx="37861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She isn`t singing.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" y="4199037"/>
            <a:ext cx="60721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Are  you making  dumpings?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5645250"/>
            <a:ext cx="371475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What is Lily doing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1842883" y="1014339"/>
            <a:ext cx="3859213" cy="857250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solidFill>
                  <a:schemeClr val="accent3">
                    <a:lumMod val="50000"/>
                  </a:schemeClr>
                </a:solidFill>
              </a:rPr>
              <a:t>               </a:t>
            </a:r>
            <a:r>
              <a:rPr lang="en-US" altLang="zh-CN" sz="4400" dirty="0" smtClean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Summary</a:t>
            </a:r>
          </a:p>
        </p:txBody>
      </p:sp>
      <p:sp>
        <p:nvSpPr>
          <p:cNvPr id="4" name="矩形 3"/>
          <p:cNvSpPr/>
          <p:nvPr/>
        </p:nvSpPr>
        <p:spPr>
          <a:xfrm>
            <a:off x="551814" y="2971800"/>
            <a:ext cx="824456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华文琥珀" pitchFamily="2" charset="-122"/>
                <a:ea typeface="华文琥珀" pitchFamily="2" charset="-122"/>
                <a:cs typeface="+mn-ea"/>
              </a:rPr>
              <a:t>what do you learn today ?</a:t>
            </a:r>
            <a:endParaRPr lang="en-US" altLang="zh-CN" sz="54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txBody>
          <a:bodyPr/>
          <a:lstStyle/>
          <a:p>
            <a:pPr eaLnBrk="1" hangingPunct="1"/>
            <a:r>
              <a:rPr lang="en-US" altLang="zh-CN" sz="4800" dirty="0" smtClean="0"/>
              <a:t>Homework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339850"/>
            <a:ext cx="8013700" cy="458787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zh-CN" altLang="en-US" sz="3200" b="1" dirty="0" smtClean="0">
                <a:solidFill>
                  <a:srgbClr val="434647"/>
                </a:solidFill>
              </a:rPr>
              <a:t>Make up a dialogue like the following:</a:t>
            </a:r>
          </a:p>
          <a:p>
            <a:pPr marL="0" indent="0" eaLnBrk="1" hangingPunct="1">
              <a:defRPr/>
            </a:pPr>
            <a:r>
              <a:rPr lang="zh-CN" altLang="en-US" sz="3200" dirty="0" smtClean="0">
                <a:solidFill>
                  <a:srgbClr val="434647"/>
                </a:solidFill>
              </a:rPr>
              <a:t>A: What are you doing?</a:t>
            </a:r>
          </a:p>
          <a:p>
            <a:pPr marL="0" indent="0" eaLnBrk="1" hangingPunct="1">
              <a:defRPr/>
            </a:pPr>
            <a:r>
              <a:rPr lang="zh-CN" altLang="en-US" sz="3200" dirty="0" smtClean="0">
                <a:solidFill>
                  <a:srgbClr val="434647"/>
                </a:solidFill>
              </a:rPr>
              <a:t>B: I am +V-ing .</a:t>
            </a:r>
          </a:p>
          <a:p>
            <a:pPr marL="0" indent="0" eaLnBrk="1" hangingPunct="1">
              <a:defRPr/>
            </a:pPr>
            <a:r>
              <a:rPr lang="zh-CN" altLang="en-US" sz="3200" dirty="0" smtClean="0">
                <a:solidFill>
                  <a:srgbClr val="434647"/>
                </a:solidFill>
              </a:rPr>
              <a:t>A：What is he/she doing?</a:t>
            </a:r>
          </a:p>
          <a:p>
            <a:pPr marL="0" indent="0" eaLnBrk="1" hangingPunct="1">
              <a:defRPr/>
            </a:pPr>
            <a:r>
              <a:rPr lang="zh-CN" altLang="en-US" sz="3200" dirty="0" smtClean="0">
                <a:solidFill>
                  <a:srgbClr val="434647"/>
                </a:solidFill>
              </a:rPr>
              <a:t>B: He/She is + V-ing</a:t>
            </a:r>
            <a:r>
              <a:rPr lang="en-US" altLang="zh-CN" sz="3200" dirty="0" smtClean="0">
                <a:solidFill>
                  <a:srgbClr val="434647"/>
                </a:solidFill>
              </a:rPr>
              <a:t>.</a:t>
            </a:r>
          </a:p>
          <a:p>
            <a:pPr marL="0" indent="0" eaLnBrk="1" hangingPunct="1">
              <a:defRPr/>
            </a:pPr>
            <a:r>
              <a:rPr lang="zh-CN" altLang="en-US" sz="3200" dirty="0" smtClean="0">
                <a:solidFill>
                  <a:srgbClr val="434647"/>
                </a:solidFill>
              </a:rPr>
              <a:t>A: What </a:t>
            </a:r>
            <a:r>
              <a:rPr lang="en-US" altLang="zh-CN" sz="3200" dirty="0" smtClean="0">
                <a:solidFill>
                  <a:srgbClr val="434647"/>
                </a:solidFill>
              </a:rPr>
              <a:t>are they</a:t>
            </a:r>
            <a:r>
              <a:rPr lang="zh-CN" altLang="en-US" sz="3200" dirty="0" smtClean="0">
                <a:solidFill>
                  <a:srgbClr val="434647"/>
                </a:solidFill>
              </a:rPr>
              <a:t> doing?</a:t>
            </a:r>
          </a:p>
          <a:p>
            <a:pPr marL="0" indent="0" eaLnBrk="1" hangingPunct="1">
              <a:defRPr/>
            </a:pPr>
            <a:r>
              <a:rPr lang="zh-CN" altLang="en-US" sz="3200" dirty="0" smtClean="0">
                <a:solidFill>
                  <a:srgbClr val="434647"/>
                </a:solidFill>
              </a:rPr>
              <a:t>B:They are + V-ing</a:t>
            </a:r>
            <a:r>
              <a:rPr lang="en-US" altLang="zh-CN" sz="3200" dirty="0" smtClean="0">
                <a:solidFill>
                  <a:srgbClr val="434647"/>
                </a:solidFill>
              </a:rPr>
              <a:t>. </a:t>
            </a:r>
            <a:endParaRPr lang="zh-CN" altLang="zh-CN" dirty="0" smtClean="0">
              <a:solidFill>
                <a:srgbClr val="43464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0880000">
            <a:off x="899794" y="2971800"/>
            <a:ext cx="7760335" cy="155447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9600" b="1" noProof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charset="0"/>
                <a:ea typeface="宋体" charset="-122"/>
                <a:cs typeface="+mn-ea"/>
              </a:rPr>
              <a:t>GOODBYE</a:t>
            </a:r>
            <a:endParaRPr lang="zh-CN" altLang="en-US" sz="9600" b="1" noProof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84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txBody>
          <a:bodyPr/>
          <a:lstStyle/>
          <a:p>
            <a:pPr eaLnBrk="1" hangingPunct="1"/>
            <a:r>
              <a:rPr lang="en-US" altLang="zh-CN" sz="4400" dirty="0" smtClean="0"/>
              <a:t>               </a:t>
            </a:r>
            <a:r>
              <a:rPr lang="en-US" altLang="zh-CN" sz="4400" dirty="0" smtClean="0">
                <a:solidFill>
                  <a:srgbClr val="FF0000"/>
                </a:solidFill>
              </a:rPr>
              <a:t> </a:t>
            </a:r>
            <a:r>
              <a:rPr lang="zh-CN" altLang="en-US" sz="4400" dirty="0" smtClean="0">
                <a:solidFill>
                  <a:srgbClr val="FF0000"/>
                </a:solidFill>
              </a:rPr>
              <a:t>温故互查</a:t>
            </a:r>
          </a:p>
        </p:txBody>
      </p:sp>
      <p:sp>
        <p:nvSpPr>
          <p:cNvPr id="4099" name="内容占位符 2"/>
          <p:cNvSpPr>
            <a:spLocks noGrp="1" noChangeArrowheads="1"/>
          </p:cNvSpPr>
          <p:nvPr>
            <p:ph idx="1"/>
          </p:nvPr>
        </p:nvSpPr>
        <p:spPr>
          <a:xfrm>
            <a:off x="252413" y="1268413"/>
            <a:ext cx="8821737" cy="4927600"/>
          </a:xfrm>
        </p:spPr>
        <p:txBody>
          <a:bodyPr/>
          <a:lstStyle/>
          <a:p>
            <a:pPr marL="0" indent="0" algn="l" eaLnBrk="1" hangingPunct="1">
              <a:buFont typeface="Wingdings 2" pitchFamily="18" charset="2"/>
              <a:buNone/>
            </a:pPr>
            <a:r>
              <a:rPr lang="zh-CN" altLang="en-US" sz="3600" dirty="0" smtClean="0">
                <a:solidFill>
                  <a:srgbClr val="54782E"/>
                </a:solidFill>
              </a:rPr>
              <a:t>Make up a dialogue like the following: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rgbClr val="54782E"/>
                </a:solidFill>
              </a:rPr>
              <a:t>A : What are you doing?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rgbClr val="54782E"/>
                </a:solidFill>
              </a:rPr>
              <a:t>B :  I am +V-ing 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3200" dirty="0" smtClean="0">
                <a:solidFill>
                  <a:srgbClr val="54782E"/>
                </a:solidFill>
              </a:rPr>
              <a:t>A:  </a:t>
            </a:r>
            <a:r>
              <a:rPr lang="zh-CN" altLang="en-US" sz="3200" dirty="0" smtClean="0">
                <a:solidFill>
                  <a:srgbClr val="54782E"/>
                </a:solidFill>
              </a:rPr>
              <a:t>What is he/she doing?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rgbClr val="54782E"/>
                </a:solidFill>
              </a:rPr>
              <a:t>B:  He/She is + V-ing.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rgbClr val="54782E"/>
                </a:solidFill>
              </a:rPr>
              <a:t>A:  What </a:t>
            </a:r>
            <a:r>
              <a:rPr lang="en-US" altLang="zh-CN" sz="3200" dirty="0" smtClean="0">
                <a:solidFill>
                  <a:srgbClr val="54782E"/>
                </a:solidFill>
              </a:rPr>
              <a:t>are they</a:t>
            </a:r>
            <a:r>
              <a:rPr lang="zh-CN" altLang="en-US" sz="3200" dirty="0" smtClean="0">
                <a:solidFill>
                  <a:srgbClr val="54782E"/>
                </a:solidFill>
              </a:rPr>
              <a:t> doing?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rgbClr val="54782E"/>
                </a:solidFill>
              </a:rPr>
              <a:t>B:  They are + V-ing</a:t>
            </a:r>
            <a:r>
              <a:rPr lang="zh-CN" altLang="en-US" sz="3200" dirty="0" smtClean="0">
                <a:solidFill>
                  <a:srgbClr val="54782E"/>
                </a:solidFill>
              </a:rPr>
              <a:t>.?</a:t>
            </a:r>
            <a:endParaRPr lang="zh-CN" altLang="en-US" sz="3200" dirty="0" smtClean="0">
              <a:solidFill>
                <a:srgbClr val="54782E"/>
              </a:solidFill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>                </a:t>
            </a:r>
            <a:r>
              <a:rPr lang="en-US" altLang="zh-CN" sz="4400" dirty="0" smtClean="0"/>
              <a:t>  </a:t>
            </a:r>
            <a:r>
              <a:rPr lang="zh-CN" altLang="en-US" sz="4400" dirty="0" smtClean="0">
                <a:solidFill>
                  <a:srgbClr val="FF0000"/>
                </a:solidFill>
              </a:rPr>
              <a:t>设问导读 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82625" y="1196975"/>
            <a:ext cx="8067675" cy="5573713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400" dirty="0" smtClean="0">
                <a:solidFill>
                  <a:srgbClr val="FF0000"/>
                </a:solidFill>
              </a:rPr>
              <a:t>Ⅰ </a:t>
            </a:r>
            <a:r>
              <a:rPr lang="en-US" altLang="zh-CN" sz="4400" dirty="0" smtClean="0">
                <a:solidFill>
                  <a:srgbClr val="FF0000"/>
                </a:solidFill>
              </a:rPr>
              <a:t>.</a:t>
            </a:r>
            <a:r>
              <a:rPr lang="zh-CN" altLang="en-US" sz="4400" dirty="0" smtClean="0">
                <a:solidFill>
                  <a:srgbClr val="FF0000"/>
                </a:solidFill>
              </a:rPr>
              <a:t> Lead-in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</a:rPr>
              <a:t>T:  Do you </a:t>
            </a:r>
            <a:r>
              <a:rPr lang="en-US" altLang="zh-CN" sz="4000" dirty="0" smtClean="0">
                <a:solidFill>
                  <a:srgbClr val="FF0000"/>
                </a:solidFill>
              </a:rPr>
              <a:t>go on </a:t>
            </a:r>
            <a:r>
              <a:rPr lang="zh-CN" altLang="en-US" sz="4000" dirty="0" smtClean="0">
                <a:solidFill>
                  <a:srgbClr val="FF0000"/>
                </a:solidFill>
              </a:rPr>
              <a:t> a picnic?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000" dirty="0" smtClean="0">
                <a:solidFill>
                  <a:srgbClr val="FF0000"/>
                </a:solidFill>
              </a:rPr>
              <a:t>S</a:t>
            </a:r>
            <a:r>
              <a:rPr lang="en-US" altLang="zh-CN" sz="4000" dirty="0" smtClean="0">
                <a:solidFill>
                  <a:srgbClr val="FF0000"/>
                </a:solidFill>
              </a:rPr>
              <a:t>1: Yes , I do</a:t>
            </a:r>
            <a:r>
              <a:rPr lang="zh-CN" altLang="en-US" sz="4000" dirty="0" smtClean="0">
                <a:solidFill>
                  <a:srgbClr val="FF0000"/>
                </a:solidFill>
              </a:rPr>
              <a:t>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000" dirty="0" smtClean="0">
                <a:solidFill>
                  <a:srgbClr val="FF0000"/>
                </a:solidFill>
              </a:rPr>
              <a:t> T:  </a:t>
            </a:r>
            <a:r>
              <a:rPr lang="en-US" altLang="zh-CN" sz="4000" dirty="0" smtClean="0">
                <a:solidFill>
                  <a:srgbClr val="FF0000"/>
                </a:solidFill>
              </a:rPr>
              <a:t>What d</a:t>
            </a:r>
            <a:r>
              <a:rPr lang="zh-CN" altLang="en-US" sz="4000" dirty="0" smtClean="0">
                <a:solidFill>
                  <a:srgbClr val="FF0000"/>
                </a:solidFill>
              </a:rPr>
              <a:t>o you want to </a:t>
            </a:r>
            <a:r>
              <a:rPr lang="en-US" altLang="zh-CN" sz="4000" dirty="0" smtClean="0">
                <a:solidFill>
                  <a:srgbClr val="FF0000"/>
                </a:solidFill>
              </a:rPr>
              <a:t>carry?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000" dirty="0" smtClean="0">
                <a:solidFill>
                  <a:srgbClr val="FF0000"/>
                </a:solidFill>
              </a:rPr>
              <a:t> S1: </a:t>
            </a:r>
            <a:r>
              <a:rPr lang="en-US" altLang="zh-CN" sz="4000" dirty="0" smtClean="0">
                <a:solidFill>
                  <a:srgbClr val="FF0000"/>
                </a:solidFill>
              </a:rPr>
              <a:t>I </a:t>
            </a:r>
            <a:r>
              <a:rPr lang="zh-CN" altLang="en-US" sz="4000" dirty="0" smtClean="0">
                <a:solidFill>
                  <a:srgbClr val="FF0000"/>
                </a:solidFill>
              </a:rPr>
              <a:t>want to </a:t>
            </a:r>
            <a:r>
              <a:rPr lang="en-US" altLang="zh-CN" sz="4000" dirty="0" smtClean="0">
                <a:solidFill>
                  <a:srgbClr val="FF0000"/>
                </a:solidFill>
              </a:rPr>
              <a:t>carry….</a:t>
            </a: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55576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7170" name="Picture 3" descr="C:\Users\wlh\Desktop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1428750"/>
            <a:ext cx="4129088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04825" y="355600"/>
            <a:ext cx="8083550" cy="700088"/>
          </a:xfrm>
        </p:spPr>
        <p:txBody>
          <a:bodyPr/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Ⅱ  </a:t>
            </a:r>
            <a:r>
              <a:rPr lang="en-US" altLang="zh-CN" sz="4400" dirty="0" smtClean="0">
                <a:solidFill>
                  <a:srgbClr val="FF0000"/>
                </a:solidFill>
              </a:rPr>
              <a:t>.</a:t>
            </a:r>
            <a:r>
              <a:rPr lang="zh-CN" altLang="en-US" sz="4400" dirty="0" smtClean="0">
                <a:solidFill>
                  <a:srgbClr val="FF0000"/>
                </a:solidFill>
              </a:rPr>
              <a:t>  Learn the new words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1643063"/>
            <a:ext cx="4000500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1500" y="2143125"/>
            <a:ext cx="3071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carry         v.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42938" y="1571625"/>
            <a:ext cx="3071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picnic        n.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1500" y="2786063"/>
            <a:ext cx="3357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basket       n.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1500" y="3571875"/>
            <a:ext cx="3429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Rover         n.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42938" y="4143375"/>
            <a:ext cx="3429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tablecloth        n.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42938" y="4762500"/>
            <a:ext cx="2857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lot        n.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2938" y="5357813"/>
            <a:ext cx="3429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quiet       adj.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39750" y="476250"/>
            <a:ext cx="8083550" cy="700088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solidFill>
                  <a:srgbClr val="FF0000"/>
                </a:solidFill>
              </a:rPr>
              <a:t>Ⅲ</a:t>
            </a:r>
            <a:r>
              <a:rPr lang="en-US" altLang="zh-CN" sz="4000" dirty="0" smtClean="0">
                <a:solidFill>
                  <a:srgbClr val="FF0000"/>
                </a:solidFill>
              </a:rPr>
              <a:t> . </a:t>
            </a:r>
            <a:r>
              <a:rPr lang="zh-CN" altLang="en-US" sz="4000" dirty="0" smtClean="0">
                <a:solidFill>
                  <a:srgbClr val="FF0000"/>
                </a:solidFill>
              </a:rPr>
              <a:t>Listening</a:t>
            </a:r>
            <a:r>
              <a:rPr lang="zh-CN" altLang="en-US" sz="4000" dirty="0" smtClean="0"/>
              <a:t> 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323850" y="1484313"/>
            <a:ext cx="8723313" cy="4819650"/>
          </a:xfrm>
        </p:spPr>
        <p:txBody>
          <a:bodyPr/>
          <a:lstStyle/>
          <a:p>
            <a:pPr marL="0" indent="0" algn="l" eaLnBrk="1" hangingPunct="1">
              <a:buFont typeface="Wingdings 2" pitchFamily="18" charset="2"/>
              <a:buNone/>
            </a:pPr>
            <a:r>
              <a:rPr lang="zh-CN" altLang="en-US" sz="4400" dirty="0" smtClean="0"/>
              <a:t>Listen to the tape and number the pictures on Book P73 </a:t>
            </a: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txBody>
          <a:bodyPr/>
          <a:lstStyle/>
          <a:p>
            <a:pPr eaLnBrk="1" hangingPunct="1"/>
            <a:r>
              <a:rPr lang="zh-CN" altLang="en-US" sz="4400" dirty="0" smtClean="0">
                <a:sym typeface="Arial" pitchFamily="34" charset="0"/>
              </a:rPr>
              <a:t>Ⅳ </a:t>
            </a:r>
            <a:r>
              <a:rPr lang="en-US" altLang="zh-CN" sz="4400" dirty="0" smtClean="0">
                <a:sym typeface="Arial" pitchFamily="34" charset="0"/>
              </a:rPr>
              <a:t>.</a:t>
            </a:r>
            <a:r>
              <a:rPr lang="zh-CN" altLang="en-US" sz="4400" dirty="0" smtClean="0">
                <a:sym typeface="Arial" pitchFamily="34" charset="0"/>
              </a:rPr>
              <a:t> </a:t>
            </a:r>
            <a:r>
              <a:rPr lang="zh-CN" altLang="en-US" sz="4000" dirty="0" smtClean="0">
                <a:sym typeface="Arial" pitchFamily="34" charset="0"/>
              </a:rPr>
              <a:t>Reading</a:t>
            </a:r>
          </a:p>
        </p:txBody>
      </p:sp>
      <p:sp>
        <p:nvSpPr>
          <p:cNvPr id="9220" name="文本占位符 2"/>
          <p:cNvSpPr>
            <a:spLocks noGrp="1"/>
          </p:cNvSpPr>
          <p:nvPr>
            <p:ph type="body" idx="1"/>
          </p:nvPr>
        </p:nvSpPr>
        <p:spPr>
          <a:xfrm>
            <a:off x="168275" y="1135063"/>
            <a:ext cx="8689975" cy="494823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zh-CN" altLang="en-US" sz="3200" noProof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en-US" altLang="zh-CN" sz="3200" noProof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r>
              <a:rPr lang="zh-CN" altLang="en-US" sz="3200" noProof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Read and fill in the blanks.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zh-CN" altLang="en-US" sz="3200" noProof="1" smtClean="0"/>
              <a:t>It </a:t>
            </a:r>
            <a:r>
              <a:rPr lang="zh-CN" altLang="en-US" sz="3200" noProof="1"/>
              <a:t>is _</a:t>
            </a:r>
            <a:r>
              <a:rPr lang="zh-CN" altLang="en-US" sz="3200" u="sng" noProof="1"/>
              <a:t> </a:t>
            </a:r>
            <a:r>
              <a:rPr lang="zh-CN" altLang="en-US" sz="3200" noProof="1"/>
              <a:t>_</a:t>
            </a:r>
            <a:r>
              <a:rPr lang="zh-CN" altLang="en-US" sz="3200" u="sng" noProof="1"/>
              <a:t>    _ </a:t>
            </a:r>
            <a:r>
              <a:rPr lang="zh-CN" altLang="en-US" sz="3200" noProof="1"/>
              <a:t>today. My family and I are going on a </a:t>
            </a:r>
            <a:r>
              <a:rPr lang="zh-CN" altLang="en-US" sz="3200" u="sng" noProof="1"/>
              <a:t> __ __  </a:t>
            </a:r>
            <a:r>
              <a:rPr lang="zh-CN" altLang="en-US" sz="3200" noProof="1"/>
              <a:t>near the lake. Bob is </a:t>
            </a:r>
            <a:r>
              <a:rPr lang="zh-CN" altLang="en-US" sz="3200" u="sng" noProof="1"/>
              <a:t> _       </a:t>
            </a:r>
            <a:r>
              <a:rPr lang="zh-CN" altLang="en-US" sz="3200" noProof="1">
                <a:sym typeface="幼圆" pitchFamily="49" charset="-122"/>
              </a:rPr>
              <a:t>_</a:t>
            </a:r>
            <a:r>
              <a:rPr lang="zh-CN" altLang="en-US" sz="3200" noProof="1"/>
              <a:t> a big </a:t>
            </a:r>
            <a:r>
              <a:rPr lang="zh-CN" altLang="en-US" sz="3200" u="sng" noProof="1"/>
              <a:t>             </a:t>
            </a:r>
            <a:r>
              <a:rPr lang="zh-CN" altLang="en-US" sz="3200" noProof="1"/>
              <a:t> of food. My dog Rover is with us, too. What is my mum doing? She is   </a:t>
            </a:r>
            <a:r>
              <a:rPr lang="zh-CN" altLang="en-US" sz="3200" u="sng" noProof="1"/>
              <a:t>   </a:t>
            </a:r>
            <a:r>
              <a:rPr lang="zh-CN" altLang="en-US" sz="3200" noProof="1"/>
              <a:t>__</a:t>
            </a:r>
            <a:r>
              <a:rPr lang="zh-CN" altLang="en-US" sz="3200" u="sng" noProof="1"/>
              <a:t>      </a:t>
            </a:r>
            <a:r>
              <a:rPr lang="zh-CN" altLang="en-US" sz="3200" noProof="1"/>
              <a:t>____ a salad</a:t>
            </a:r>
            <a:r>
              <a:rPr lang="zh-CN" altLang="en-US" sz="4000" noProof="1"/>
              <a:t>.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4438" y="1643063"/>
            <a:ext cx="12858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</a:rPr>
              <a:t>sunny</a:t>
            </a:r>
            <a:endParaRPr lang="zh-CN" altLang="en-US" sz="3200" dirty="0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2286000"/>
            <a:ext cx="128587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picnic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86563" y="2286000"/>
            <a:ext cx="17145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  <a:sym typeface="幼圆" pitchFamily="49" charset="-122"/>
              </a:rPr>
              <a:t>carrying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2857500"/>
            <a:ext cx="1785937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basket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3929063"/>
            <a:ext cx="1785938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making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285750" y="764704"/>
            <a:ext cx="8623300" cy="5319713"/>
          </a:xfrm>
        </p:spPr>
        <p:txBody>
          <a:bodyPr/>
          <a:lstStyle/>
          <a:p>
            <a:pPr eaLnBrk="1" hangingPunct="1"/>
            <a:r>
              <a:rPr lang="zh-CN" altLang="en-US" sz="4000" dirty="0" smtClean="0"/>
              <a:t>I</a:t>
            </a:r>
            <a:r>
              <a:rPr lang="en-US" altLang="zh-CN" sz="4000" dirty="0" smtClean="0"/>
              <a:t>`</a:t>
            </a:r>
            <a:r>
              <a:rPr lang="zh-CN" altLang="en-US" sz="4000" dirty="0" smtClean="0"/>
              <a:t>m _</a:t>
            </a:r>
            <a:r>
              <a:rPr lang="en-US" altLang="zh-CN" sz="4000" u="sng" dirty="0" smtClean="0"/>
              <a:t>          </a:t>
            </a:r>
            <a:r>
              <a:rPr lang="zh-CN" altLang="en-US" sz="4000" dirty="0" smtClean="0"/>
              <a:t> the food and drinks on a </a:t>
            </a:r>
            <a:r>
              <a:rPr lang="zh-CN" altLang="en-US" sz="4000" u="sng" dirty="0" smtClean="0"/>
              <a:t>_      ___.</a:t>
            </a:r>
            <a:r>
              <a:rPr lang="zh-CN" altLang="en-US" sz="4000" dirty="0" smtClean="0"/>
              <a:t> There are lots of fruits and vegetables for us. I have some </a:t>
            </a:r>
            <a:r>
              <a:rPr lang="zh-CN" altLang="en-US" sz="4000" u="sng" dirty="0" smtClean="0"/>
              <a:t>_       _</a:t>
            </a:r>
            <a:r>
              <a:rPr lang="zh-CN" altLang="en-US" sz="4000" dirty="0" smtClean="0"/>
              <a:t> for Rover, too. My dad is making </a:t>
            </a:r>
            <a:r>
              <a:rPr lang="zh-CN" altLang="en-US" sz="4000" u="sng" dirty="0" smtClean="0"/>
              <a:t>              </a:t>
            </a:r>
            <a:r>
              <a:rPr lang="zh-CN" altLang="en-US" sz="4000" dirty="0" smtClean="0"/>
              <a:t>_. Look out, Dad! Rover is eating the meat. What are Bob and Lynn doing? They are _</a:t>
            </a:r>
            <a:r>
              <a:rPr lang="zh-CN" altLang="en-US" sz="4000" u="sng" dirty="0" smtClean="0"/>
              <a:t>        </a:t>
            </a:r>
            <a:r>
              <a:rPr lang="zh-CN" altLang="en-US" sz="4000" dirty="0" smtClean="0"/>
              <a:t>_. They are </a:t>
            </a:r>
            <a:r>
              <a:rPr lang="zh-CN" altLang="en-US" sz="4000" u="sng" dirty="0" smtClean="0"/>
              <a:t>_      __.</a:t>
            </a:r>
            <a:r>
              <a:rPr lang="zh-CN" altLang="en-US" sz="4000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38" y="798042"/>
            <a:ext cx="1928812" cy="731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putting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88" y="1440979"/>
            <a:ext cx="2143125" cy="66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tablecloth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88" y="2726854"/>
            <a:ext cx="2000250" cy="66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cookies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88" y="3441229"/>
            <a:ext cx="2571750" cy="66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sandwiches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441479"/>
            <a:ext cx="1928813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painting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88" y="6012979"/>
            <a:ext cx="1285875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quiet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标题 1"/>
          <p:cNvSpPr>
            <a:spLocks noGrp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4400" smtClean="0">
                <a:solidFill>
                  <a:srgbClr val="FFFFFF"/>
                </a:solidFill>
              </a:rPr>
              <a:t>Ⅴ</a:t>
            </a:r>
            <a:r>
              <a:rPr lang="zh-CN" altLang="en-US" sz="4800" smtClean="0">
                <a:solidFill>
                  <a:srgbClr val="FFFFFF"/>
                </a:solidFill>
              </a:rPr>
              <a:t>: </a:t>
            </a:r>
            <a:r>
              <a:rPr lang="zh-CN" altLang="en-US" sz="4400" smtClean="0">
                <a:solidFill>
                  <a:srgbClr val="FFFFFF"/>
                </a:solidFill>
              </a:rPr>
              <a:t> 合作探究</a:t>
            </a:r>
          </a:p>
        </p:txBody>
      </p:sp>
      <p:sp>
        <p:nvSpPr>
          <p:cNvPr id="11268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284163" y="1339850"/>
            <a:ext cx="8008937" cy="5205413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4000" smtClean="0"/>
              <a:t>1.	翻译短语。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smtClean="0"/>
              <a:t>⑴天气晴朗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smtClean="0"/>
              <a:t>⑵去野餐</a:t>
            </a:r>
          </a:p>
          <a:p>
            <a:pPr marL="0" indent="0" algn="l" eaLnBrk="1" hangingPunct="1">
              <a:buFont typeface="Wingdings 2" pitchFamily="18" charset="2"/>
              <a:buNone/>
            </a:pPr>
            <a:r>
              <a:rPr lang="zh-CN" altLang="en-US" sz="3600" smtClean="0"/>
              <a:t>⑶在湖边 </a:t>
            </a:r>
            <a:endParaRPr lang="en-US" altLang="zh-CN" sz="3600" smtClean="0"/>
          </a:p>
          <a:p>
            <a:pPr marL="0" indent="0" algn="l" eaLnBrk="1" hangingPunct="1">
              <a:buFont typeface="Wingdings 2" pitchFamily="18" charset="2"/>
              <a:buNone/>
            </a:pPr>
            <a:r>
              <a:rPr lang="zh-CN" altLang="en-US" sz="3600" smtClean="0"/>
              <a:t>⑷一篮子食物</a:t>
            </a:r>
            <a:endParaRPr lang="en-US" altLang="zh-CN" sz="360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smtClean="0"/>
              <a:t>⑸制作沙拉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zh-CN" altLang="en-US" sz="3600" smtClean="0"/>
              <a:t>⑹小心，向外看</a:t>
            </a:r>
            <a:endParaRPr lang="en-US" altLang="zh-CN" sz="3600" smtClean="0"/>
          </a:p>
        </p:txBody>
      </p:sp>
      <p:sp>
        <p:nvSpPr>
          <p:cNvPr id="4" name="TextBox 3"/>
          <p:cNvSpPr txBox="1"/>
          <p:nvPr/>
        </p:nvSpPr>
        <p:spPr>
          <a:xfrm>
            <a:off x="4859461" y="2060848"/>
            <a:ext cx="1928813" cy="66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Arial" charset="0"/>
              </a:rPr>
              <a:t>It`s sunny.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88024" y="2757761"/>
            <a:ext cx="2786062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go on a picnic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59461" y="3489598"/>
            <a:ext cx="264318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near the lake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88024" y="4115073"/>
            <a:ext cx="35718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</a:rPr>
              <a:t>a basket of food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59461" y="4900886"/>
            <a:ext cx="2928938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make salads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59461" y="5677173"/>
            <a:ext cx="19288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幼圆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>
                <a:solidFill>
                  <a:srgbClr val="FF0000"/>
                </a:solidFill>
              </a:rPr>
              <a:t>look out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 rot="21540000">
            <a:off x="530225" y="280988"/>
            <a:ext cx="8083550" cy="700087"/>
          </a:xfr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zh-CN" altLang="en-US" sz="3600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rPr>
              <a:t>2.</a:t>
            </a:r>
            <a:r>
              <a:rPr lang="zh-CN" altLang="en-US" noProof="1">
                <a:solidFill>
                  <a:schemeClr val="accent4"/>
                </a:solidFill>
              </a:rPr>
              <a:t>	</a:t>
            </a:r>
            <a:endParaRPr lang="zh-CN" altLang="en-US" sz="4000" noProof="1">
              <a:solidFill>
                <a:schemeClr val="accent4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6725" y="1341438"/>
            <a:ext cx="8286750" cy="4176712"/>
          </a:xfrm>
        </p:spPr>
        <p:txBody>
          <a:bodyPr/>
          <a:lstStyle/>
          <a:p>
            <a:pPr marL="0" indent="0" eaLnBrk="1" fontAlgn="auto" hangingPunct="1">
              <a:spcBef>
                <a:spcPts val="1015"/>
              </a:spcBef>
              <a:buFont typeface="Wingdings 2" pitchFamily="18" charset="2"/>
              <a:buNone/>
              <a:defRPr/>
            </a:pPr>
            <a:r>
              <a:rPr lang="zh-CN" altLang="en-US" sz="3600" noProof="1"/>
              <a:t>⑴ find the sentences of the continuous tense</a:t>
            </a:r>
          </a:p>
          <a:p>
            <a:pPr marL="0" indent="0" eaLnBrk="1" fontAlgn="auto" hangingPunct="1">
              <a:spcBef>
                <a:spcPts val="1015"/>
              </a:spcBef>
              <a:buFont typeface="Wingdings 2" pitchFamily="18" charset="2"/>
              <a:buNone/>
              <a:defRPr/>
            </a:pPr>
            <a:r>
              <a:rPr lang="zh-CN" altLang="en-US" sz="3600" noProof="1"/>
              <a:t>⑵ tell us the rules and structure of the continuous tense</a:t>
            </a:r>
          </a:p>
          <a:p>
            <a:pPr marL="0" indent="0" eaLnBrk="1" fontAlgn="auto" hangingPunct="1">
              <a:spcBef>
                <a:spcPts val="1015"/>
              </a:spcBef>
              <a:buFont typeface="Wingdings 2" pitchFamily="18" charset="2"/>
              <a:buNone/>
              <a:defRPr/>
            </a:pPr>
            <a:r>
              <a:rPr lang="zh-CN" altLang="en-US" sz="3600" noProof="1"/>
              <a:t> *  be (is, am are)+ v-ing表示正在发生或进行的动作，是现在进行时</a:t>
            </a:r>
            <a:r>
              <a:rPr lang="zh-CN" altLang="en-US" sz="4000" noProof="1"/>
              <a:t>态。</a:t>
            </a:r>
          </a:p>
          <a:p>
            <a:pPr eaLnBrk="1" fontAlgn="auto" hangingPunct="1">
              <a:spcBef>
                <a:spcPts val="1015"/>
              </a:spcBef>
              <a:defRPr/>
            </a:pPr>
            <a:endParaRPr lang="zh-CN" altLang="en-US" sz="4000" noProof="1"/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第一PPT模板网-WWW.1PPT.COM">
  <a:themeElements>
    <a:clrScheme name="自定义 715">
      <a:dk1>
        <a:srgbClr val="434647"/>
      </a:dk1>
      <a:lt1>
        <a:srgbClr val="FFFFFF"/>
      </a:lt1>
      <a:dk2>
        <a:srgbClr val="FFFFFF"/>
      </a:dk2>
      <a:lt2>
        <a:srgbClr val="5F5F5F"/>
      </a:lt2>
      <a:accent1>
        <a:srgbClr val="70A03D"/>
      </a:accent1>
      <a:accent2>
        <a:srgbClr val="406D51"/>
      </a:accent2>
      <a:accent3>
        <a:srgbClr val="6BC2A1"/>
      </a:accent3>
      <a:accent4>
        <a:srgbClr val="79B2C1"/>
      </a:accent4>
      <a:accent5>
        <a:srgbClr val="5B6CAC"/>
      </a:accent5>
      <a:accent6>
        <a:srgbClr val="FF5757"/>
      </a:accent6>
      <a:hlink>
        <a:srgbClr val="54782D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spAutoFit/>
      </a:bodyPr>
      <a:lstStyle>
        <a:defPPr algn="ctr">
          <a:defRPr lang="en-US" altLang="zh-CN" sz="9600" b="1">
            <a:ln w="13462">
              <a:solidFill>
                <a:schemeClr val="bg1"/>
              </a:solidFill>
              <a:prstDash val="solid"/>
            </a:ln>
            <a:solidFill>
              <a:schemeClr val="tx1">
                <a:lumMod val="85000"/>
                <a:lumOff val="15000"/>
              </a:schemeClr>
            </a:solidFill>
            <a:effectLst>
              <a:outerShdw dist="38100" dir="2700000" algn="bl" rotWithShape="0">
                <a:schemeClr val="accent5"/>
              </a:outerShdw>
            </a:effectLst>
          </a:defRPr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1108</Words>
  <Characters>0</Characters>
  <Application>Microsoft Office PowerPoint</Application>
  <DocSecurity>0</DocSecurity>
  <PresentationFormat>全屏显示(4:3)</PresentationFormat>
  <Lines>0</Lines>
  <Paragraphs>132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幼圆</vt:lpstr>
      <vt:lpstr>微软雅黑</vt:lpstr>
      <vt:lpstr>Wingdings 2</vt:lpstr>
      <vt:lpstr>Calibri</vt:lpstr>
      <vt:lpstr>宋体</vt:lpstr>
      <vt:lpstr>新宋体</vt:lpstr>
      <vt:lpstr>第一PPT模板网-WWW.1PPT.COM</vt:lpstr>
      <vt:lpstr>Office 主题</vt:lpstr>
      <vt:lpstr>PowerPoint 演示文稿</vt:lpstr>
      <vt:lpstr>                温故互查</vt:lpstr>
      <vt:lpstr>                  设问导读 </vt:lpstr>
      <vt:lpstr>Ⅱ  .  Learn the new words</vt:lpstr>
      <vt:lpstr>Ⅲ . Listening </vt:lpstr>
      <vt:lpstr>Ⅳ . Reading</vt:lpstr>
      <vt:lpstr>PowerPoint 演示文稿</vt:lpstr>
      <vt:lpstr>Ⅴ:  合作探究</vt:lpstr>
      <vt:lpstr>2. </vt:lpstr>
      <vt:lpstr>PowerPoint 演示文稿</vt:lpstr>
      <vt:lpstr>Ⅵ    基础达标</vt:lpstr>
      <vt:lpstr>PowerPoint 演示文稿</vt:lpstr>
      <vt:lpstr>               Summary</vt:lpstr>
      <vt:lpstr>Homework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49</cp:revision>
  <dcterms:created xsi:type="dcterms:W3CDTF">2015-11-04T11:45:55Z</dcterms:created>
  <dcterms:modified xsi:type="dcterms:W3CDTF">2019-04-12T05:46:25Z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