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3" r:id="rId2"/>
  </p:sldMasterIdLst>
  <p:notesMasterIdLst>
    <p:notesMasterId r:id="rId16"/>
  </p:notesMasterIdLst>
  <p:sldIdLst>
    <p:sldId id="282" r:id="rId3"/>
    <p:sldId id="269" r:id="rId4"/>
    <p:sldId id="283" r:id="rId5"/>
    <p:sldId id="284" r:id="rId6"/>
    <p:sldId id="274" r:id="rId7"/>
    <p:sldId id="285" r:id="rId8"/>
    <p:sldId id="292" r:id="rId9"/>
    <p:sldId id="286" r:id="rId10"/>
    <p:sldId id="276" r:id="rId11"/>
    <p:sldId id="277" r:id="rId12"/>
    <p:sldId id="271" r:id="rId13"/>
    <p:sldId id="291" r:id="rId14"/>
    <p:sldId id="293" r:id="rId15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AD"/>
    <a:srgbClr val="C50023"/>
    <a:srgbClr val="F1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282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2C65E-E8CE-4072-AF34-6C099659A044}" type="datetimeFigureOut">
              <a:rPr lang="zh-CN" altLang="en-US" smtClean="0"/>
              <a:t>2019/4/10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FF8C1-13BD-488D-9C61-682CA2ADB8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171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395288" y="4437064"/>
            <a:ext cx="7772400" cy="9667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>
                <a:solidFill>
                  <a:schemeClr val="bg1"/>
                </a:solidFill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395288" y="5445126"/>
            <a:ext cx="6400800" cy="600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 sz="2400">
                <a:solidFill>
                  <a:schemeClr val="bg1"/>
                </a:solidFill>
                <a:ea typeface="微软雅黑" panose="020B0503020204020204" charset="-122"/>
              </a:defRPr>
            </a:lvl1pPr>
            <a:lvl2pPr marL="457200" lvl="1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914400" lvl="2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371600" lvl="3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1828800" lvl="4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1950" y="117476"/>
            <a:ext cx="2057400" cy="5534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1" y="117476"/>
            <a:ext cx="6052930" cy="5534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2474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3023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863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3234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516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5231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1002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670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1732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7040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979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36846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11188" y="117476"/>
            <a:ext cx="8075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539750" y="1123950"/>
            <a:ext cx="82296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889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26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879795" y="2519160"/>
            <a:ext cx="7391400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单元主题写作</a:t>
            </a:r>
            <a:endParaRPr lang="zh-CN" altLang="en-US" sz="66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180145" y="163491"/>
            <a:ext cx="662514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Unit 3  Body Parts and Feelings</a:t>
            </a:r>
            <a:endParaRPr lang="zh-CN" altLang="en-US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2477" y="5087595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557" name="Rectangle 5"/>
          <p:cNvSpPr/>
          <p:nvPr/>
        </p:nvSpPr>
        <p:spPr>
          <a:xfrm>
            <a:off x="703615" y="83753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单元主题写作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383" y="1451288"/>
            <a:ext cx="63341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9"/>
          <p:cNvSpPr/>
          <p:nvPr/>
        </p:nvSpPr>
        <p:spPr>
          <a:xfrm>
            <a:off x="559832" y="1305653"/>
            <a:ext cx="1500732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A6AD"/>
                </a:solidFill>
              </a:rPr>
              <a:t>名师点评</a:t>
            </a:r>
            <a:r>
              <a:rPr lang="zh-CN" altLang="en-US" sz="2400" b="1" dirty="0" smtClean="0">
                <a:solidFill>
                  <a:srgbClr val="FF6600"/>
                </a:solidFill>
              </a:rPr>
              <a:t> </a:t>
            </a:r>
            <a:endParaRPr lang="zh-CN" altLang="en-US" sz="2400" b="1" dirty="0">
              <a:solidFill>
                <a:srgbClr val="FF66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9162" y="2368385"/>
            <a:ext cx="8612438" cy="335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．短文内容充实，描写具体，作者从身高、外貌、穿着等方面 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介绍了自己的朋友。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．画线句子巧妙用到了本单元所学重点句型。“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 looks nice,…”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为“主语＋系动词＋表语”句式，最后一句表达了作者的希望。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Rectangle 9"/>
          <p:cNvSpPr/>
          <p:nvPr/>
        </p:nvSpPr>
        <p:spPr>
          <a:xfrm>
            <a:off x="559832" y="1437581"/>
            <a:ext cx="1500732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A6AD"/>
                </a:solidFill>
              </a:rPr>
              <a:t>小试身手</a:t>
            </a:r>
            <a:r>
              <a:rPr lang="zh-CN" altLang="en-US" sz="2400" b="1" dirty="0" smtClean="0">
                <a:solidFill>
                  <a:srgbClr val="FF6600"/>
                </a:solidFill>
              </a:rPr>
              <a:t> </a:t>
            </a:r>
            <a:endParaRPr lang="zh-CN" altLang="en-US" sz="2400" b="1" dirty="0">
              <a:solidFill>
                <a:srgbClr val="FF6600"/>
              </a:solidFill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807" y="1572201"/>
            <a:ext cx="63341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Rectangle 5"/>
          <p:cNvSpPr/>
          <p:nvPr/>
        </p:nvSpPr>
        <p:spPr>
          <a:xfrm>
            <a:off x="703615" y="111049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单元主题写作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30211" y="2184972"/>
            <a:ext cx="8400944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每当朋友之间即将分手的时候，耳边常常会响起这首歌“朋友啊朋友！你可曾想起了我，如果你正享受幸福，请你忘记我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。请你以“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Friend”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为题，写一篇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词左右的短文。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Friend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Rectangle 5"/>
          <p:cNvSpPr/>
          <p:nvPr/>
        </p:nvSpPr>
        <p:spPr>
          <a:xfrm>
            <a:off x="703615" y="111049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单元主题写作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57101" y="1131577"/>
            <a:ext cx="8104786" cy="507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possible version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</a:p>
          <a:p>
            <a:pPr algn="ctr">
              <a:lnSpc>
                <a:spcPct val="150000"/>
              </a:lnSpc>
            </a:pP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My Friend</a:t>
            </a:r>
          </a:p>
          <a:p>
            <a:pPr algn="just">
              <a:lnSpc>
                <a:spcPct val="150000"/>
              </a:lnSpc>
            </a:pP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have a good friend in my class. Her name is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Lingling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She is a happy girl.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Lingling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1.5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metres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tall. She is not very tall, but she looks beautiful. She has big black eyes, a small nose and a small mouth. She has long black hair. She likes wearing a blue sweater. She looks nice in it. </a:t>
            </a:r>
          </a:p>
          <a:p>
            <a:pPr algn="just">
              <a:lnSpc>
                <a:spcPct val="150000"/>
              </a:lnSpc>
            </a:pP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Lingling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I are different, but we are good friends. Do you like her?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51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703616" y="110492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单元主题写作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807" y="1504173"/>
            <a:ext cx="63341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9"/>
          <p:cNvSpPr/>
          <p:nvPr/>
        </p:nvSpPr>
        <p:spPr>
          <a:xfrm>
            <a:off x="559832" y="1369554"/>
            <a:ext cx="1500732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A6AD"/>
                </a:solidFill>
              </a:rPr>
              <a:t>话题分析</a:t>
            </a:r>
            <a:r>
              <a:rPr lang="zh-CN" altLang="en-US" sz="2400" b="1" dirty="0" smtClean="0">
                <a:solidFill>
                  <a:srgbClr val="FF6600"/>
                </a:solidFill>
              </a:rPr>
              <a:t> </a:t>
            </a:r>
            <a:endParaRPr lang="zh-CN" altLang="en-US" sz="2400" b="1" dirty="0">
              <a:solidFill>
                <a:srgbClr val="FF6600"/>
              </a:solidFill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61514" y="2138702"/>
            <a:ext cx="8099694" cy="2169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本单元的话题是“</a:t>
            </a: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Body Parts and Feelings”</a:t>
            </a: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，相关的作文有描写人物的长相、身高、情绪、患病感受等。</a:t>
            </a:r>
            <a:endParaRPr lang="zh-CN" alt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557" name="Rectangle 5"/>
          <p:cNvSpPr/>
          <p:nvPr/>
        </p:nvSpPr>
        <p:spPr>
          <a:xfrm>
            <a:off x="703616" y="110492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单元主题写作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807" y="1501376"/>
            <a:ext cx="63341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9"/>
          <p:cNvSpPr/>
          <p:nvPr/>
        </p:nvSpPr>
        <p:spPr>
          <a:xfrm>
            <a:off x="559832" y="1366756"/>
            <a:ext cx="1670650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A6AD"/>
                </a:solidFill>
              </a:rPr>
              <a:t>典 型 例 题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74463" y="1830633"/>
            <a:ext cx="8099694" cy="35548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来到新的班级，你一定结交了不少新朋友吧。请以“</a:t>
            </a: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Friend”</a:t>
            </a: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为题写一篇</a:t>
            </a: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词左右的英文短文，介绍一下你的朋友。</a:t>
            </a:r>
          </a:p>
          <a:p>
            <a:pPr algn="just">
              <a:lnSpc>
                <a:spcPct val="150000"/>
              </a:lnSpc>
            </a:pP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提示：介绍可围绕身高、外貌、穿着等展开描写。</a:t>
            </a:r>
            <a:endParaRPr lang="en-US" altLang="zh-CN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703616" y="110492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单元主题写作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807" y="1203917"/>
            <a:ext cx="63341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9"/>
          <p:cNvSpPr/>
          <p:nvPr/>
        </p:nvSpPr>
        <p:spPr>
          <a:xfrm>
            <a:off x="559832" y="1069297"/>
            <a:ext cx="1670650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A6AD"/>
                </a:solidFill>
              </a:rPr>
              <a:t>思 路 点 拨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8770" y="2019300"/>
            <a:ext cx="6254087" cy="3671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807" y="1389317"/>
            <a:ext cx="63341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Rectangle 9"/>
          <p:cNvSpPr/>
          <p:nvPr/>
        </p:nvSpPr>
        <p:spPr>
          <a:xfrm>
            <a:off x="559832" y="1254698"/>
            <a:ext cx="1500732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A6AD"/>
                </a:solidFill>
              </a:rPr>
              <a:t>素材积累</a:t>
            </a:r>
            <a:r>
              <a:rPr lang="zh-CN" altLang="en-US" sz="2400" b="1" dirty="0" smtClean="0">
                <a:solidFill>
                  <a:srgbClr val="FF6600"/>
                </a:solidFill>
              </a:rPr>
              <a:t> </a:t>
            </a:r>
            <a:endParaRPr lang="zh-CN" altLang="en-US" sz="2400" b="1" dirty="0">
              <a:solidFill>
                <a:srgbClr val="FF66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477" y="2060953"/>
            <a:ext cx="693185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+mn-ea"/>
                <a:cs typeface="Times New Roman" panose="02020603050405020304" pitchFamily="18" charset="0"/>
              </a:rPr>
              <a:t>常用单词：</a:t>
            </a:r>
          </a:p>
          <a:p>
            <a:pPr>
              <a:lnSpc>
                <a:spcPct val="150000"/>
              </a:lnSpc>
            </a:pP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．朋友 </a:t>
            </a: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endParaRPr lang="en-US" altLang="zh-CN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 </a:t>
            </a: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漂亮的 </a:t>
            </a: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．可爱的 </a:t>
            </a: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  </a:t>
            </a:r>
          </a:p>
          <a:p>
            <a:pPr>
              <a:lnSpc>
                <a:spcPct val="150000"/>
              </a:lnSpc>
            </a:pP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  </a:t>
            </a: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高的 </a:t>
            </a: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" name="矩形 15"/>
          <p:cNvSpPr>
            <a:spLocks noChangeArrowheads="1"/>
          </p:cNvSpPr>
          <p:nvPr/>
        </p:nvSpPr>
        <p:spPr bwMode="auto">
          <a:xfrm>
            <a:off x="1928230" y="2939361"/>
            <a:ext cx="129554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　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288467" y="3589461"/>
            <a:ext cx="286091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nice/pretty/beautiful</a:t>
            </a:r>
            <a:endParaRPr lang="en-US" altLang="en-US" sz="2400" b="1" dirty="0" smtClean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266966" y="4287110"/>
            <a:ext cx="189186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lovely/cute</a:t>
            </a:r>
            <a:r>
              <a:rPr lang="zh-CN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400" b="1" dirty="0" smtClean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5"/>
          <p:cNvSpPr/>
          <p:nvPr/>
        </p:nvSpPr>
        <p:spPr>
          <a:xfrm>
            <a:off x="703616" y="110492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单元主题写作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08914" y="4972285"/>
            <a:ext cx="61106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477" y="2060954"/>
            <a:ext cx="693185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．矮的 </a:t>
            </a: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</a:p>
          <a:p>
            <a:pPr>
              <a:lnSpc>
                <a:spcPct val="150000"/>
              </a:lnSpc>
            </a:pP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  </a:t>
            </a: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微笑 </a:t>
            </a: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  <a:p>
            <a:pPr>
              <a:lnSpc>
                <a:spcPct val="150000"/>
              </a:lnSpc>
            </a:pP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．友好的 </a:t>
            </a:r>
            <a:r>
              <a:rPr lang="en-US" altLang="zh-CN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" name="矩形 15"/>
          <p:cNvSpPr>
            <a:spLocks noChangeArrowheads="1"/>
          </p:cNvSpPr>
          <p:nvPr/>
        </p:nvSpPr>
        <p:spPr bwMode="auto">
          <a:xfrm>
            <a:off x="1914789" y="2227047"/>
            <a:ext cx="8691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951919" y="2934370"/>
            <a:ext cx="8675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smile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093892" y="3616676"/>
            <a:ext cx="122661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endParaRPr lang="zh-CN" altLang="en-US" sz="2400" b="1" dirty="0" smtClean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5"/>
          <p:cNvSpPr/>
          <p:nvPr/>
        </p:nvSpPr>
        <p:spPr>
          <a:xfrm>
            <a:off x="703616" y="110492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单元主题写作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005" y="1932196"/>
            <a:ext cx="8159678" cy="2242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常用短语：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．看起来漂亮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可爱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酷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．看起来像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．对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友好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</a:p>
        </p:txBody>
      </p:sp>
      <p:sp>
        <p:nvSpPr>
          <p:cNvPr id="6" name="矩形 15"/>
          <p:cNvSpPr>
            <a:spLocks noChangeArrowheads="1"/>
          </p:cNvSpPr>
          <p:nvPr/>
        </p:nvSpPr>
        <p:spPr bwMode="auto">
          <a:xfrm>
            <a:off x="4422564" y="2552831"/>
            <a:ext cx="382431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nice/cute/cool/different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698713" y="3032263"/>
            <a:ext cx="130356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en-US" sz="2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look like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939821" y="3680890"/>
            <a:ext cx="262924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kind/friendly to</a:t>
            </a:r>
          </a:p>
        </p:txBody>
      </p:sp>
      <p:sp>
        <p:nvSpPr>
          <p:cNvPr id="13" name="Rectangle 5"/>
          <p:cNvSpPr/>
          <p:nvPr/>
        </p:nvSpPr>
        <p:spPr>
          <a:xfrm>
            <a:off x="703616" y="110492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单元主题写作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557" name="Rectangle 5"/>
          <p:cNvSpPr/>
          <p:nvPr/>
        </p:nvSpPr>
        <p:spPr>
          <a:xfrm>
            <a:off x="703616" y="110492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单元主题写作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66587" y="1346336"/>
            <a:ext cx="8401187" cy="4616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常用句型：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is my best friend.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他是我最好的朋友。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 has long black hair./Her hair is long and black.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她留着一头黑色的长发。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friend often wears a red coat.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我朋友经常穿一件红色的外套。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are close friends.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我们是亲密的朋友。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557" name="Rectangle 5"/>
          <p:cNvSpPr/>
          <p:nvPr/>
        </p:nvSpPr>
        <p:spPr>
          <a:xfrm>
            <a:off x="703615" y="111049"/>
            <a:ext cx="26468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单元主题写作</a:t>
            </a:r>
            <a:endParaRPr lang="zh-CN" altLang="en-US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236" y="1354227"/>
            <a:ext cx="63341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32094" y="1645682"/>
            <a:ext cx="8627012" cy="44579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 indent="26670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My Friend</a:t>
            </a:r>
          </a:p>
          <a:p>
            <a:pPr lvl="0"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This is my friend. She is a student. Her name is Liu Fang. She is 1.65 </a:t>
            </a:r>
            <a:r>
              <a:rPr lang="en-US" altLang="zh-CN" sz="24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metres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tall. She has big black eyes. And her hair is long and black. Her </a:t>
            </a:r>
            <a:r>
              <a:rPr lang="en-US" altLang="zh-CN" sz="24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colour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green. So she has many green clothes. </a:t>
            </a:r>
            <a:r>
              <a:rPr lang="en-US" altLang="zh-CN" sz="24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looks nice in green.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She also likes dresses. She says those are her </a:t>
            </a:r>
            <a:r>
              <a:rPr lang="en-US" altLang="zh-CN" sz="24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favourite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clothes.</a:t>
            </a:r>
          </a:p>
          <a:p>
            <a:pPr lvl="0" indent="2667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We are close friends. </a:t>
            </a:r>
            <a:r>
              <a:rPr lang="en-US" altLang="zh-CN" sz="24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think we will be good friends for ever!</a:t>
            </a:r>
          </a:p>
        </p:txBody>
      </p:sp>
      <p:sp>
        <p:nvSpPr>
          <p:cNvPr id="6" name="Rectangle 9"/>
          <p:cNvSpPr/>
          <p:nvPr/>
        </p:nvSpPr>
        <p:spPr>
          <a:xfrm>
            <a:off x="570382" y="1258534"/>
            <a:ext cx="1500732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A6AD"/>
                </a:solidFill>
              </a:rPr>
              <a:t>高分模板</a:t>
            </a:r>
            <a:r>
              <a:rPr lang="zh-CN" altLang="en-US" sz="2400" b="1" dirty="0" smtClean="0">
                <a:solidFill>
                  <a:srgbClr val="FF6600"/>
                </a:solidFill>
              </a:rPr>
              <a:t> </a:t>
            </a:r>
            <a:endParaRPr lang="zh-CN" altLang="en-US" sz="2400" b="1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875A8"/>
      </a:accent2>
      <a:accent3>
        <a:srgbClr val="FFFFFF"/>
      </a:accent3>
      <a:accent4>
        <a:srgbClr val="000000"/>
      </a:accent4>
      <a:accent5>
        <a:srgbClr val="D9EDEE"/>
      </a:accent5>
      <a:accent6>
        <a:srgbClr val="316896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6F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3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75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8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960</Words>
  <Application>Microsoft Office PowerPoint</Application>
  <PresentationFormat>全屏显示(4:3)</PresentationFormat>
  <Paragraphs>83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118</cp:revision>
  <dcterms:created xsi:type="dcterms:W3CDTF">2018-02-07T00:47:00Z</dcterms:created>
  <dcterms:modified xsi:type="dcterms:W3CDTF">2019-04-10T06:58:23Z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