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3"/>
  </p:notesMasterIdLst>
  <p:sldIdLst>
    <p:sldId id="361" r:id="rId3"/>
    <p:sldId id="290" r:id="rId4"/>
    <p:sldId id="270" r:id="rId5"/>
    <p:sldId id="307" r:id="rId6"/>
    <p:sldId id="483" r:id="rId7"/>
    <p:sldId id="454" r:id="rId8"/>
    <p:sldId id="494" r:id="rId9"/>
    <p:sldId id="475" r:id="rId10"/>
    <p:sldId id="495" r:id="rId11"/>
    <p:sldId id="496" r:id="rId12"/>
    <p:sldId id="498" r:id="rId13"/>
    <p:sldId id="499" r:id="rId14"/>
    <p:sldId id="500" r:id="rId15"/>
    <p:sldId id="501" r:id="rId16"/>
    <p:sldId id="502" r:id="rId17"/>
    <p:sldId id="376" r:id="rId18"/>
    <p:sldId id="377" r:id="rId19"/>
    <p:sldId id="381" r:id="rId20"/>
    <p:sldId id="382" r:id="rId21"/>
    <p:sldId id="503" r:id="rId22"/>
  </p:sldIdLst>
  <p:sldSz cx="9144000" cy="6858000" type="screen4x3"/>
  <p:notesSz cx="6858000" cy="9144000"/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66"/>
    <a:srgbClr val="FF99FF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46" autoAdjust="0"/>
    <p:restoredTop sz="94659" autoAdjust="0"/>
  </p:normalViewPr>
  <p:slideViewPr>
    <p:cSldViewPr snapToGrid="0" snapToObjects="1">
      <p:cViewPr varScale="1">
        <p:scale>
          <a:sx n="105" d="100"/>
          <a:sy n="105" d="100"/>
        </p:scale>
        <p:origin x="-102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7CE3A9-1A5A-4687-AC1F-C8479684A247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2B17C71-642F-41FF-8B79-A2EA1961D2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B8747DD8-64EA-431D-AAB0-8DB7579304ED}" type="slidenum">
              <a:rPr lang="zh-CN" altLang="en-US">
                <a:latin typeface="Arial" pitchFamily="34" charset="0"/>
              </a:rPr>
              <a:pPr/>
              <a:t>4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86C6FF14-3FDA-46FB-B377-0F7CA9E07590}" type="slidenum">
              <a:rPr lang="zh-CN" altLang="en-US">
                <a:latin typeface="Arial" pitchFamily="34" charset="0"/>
              </a:rPr>
              <a:pPr/>
              <a:t>5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0D594798-E535-4187-B6F4-AE25F47C2E2C}" type="slidenum">
              <a:rPr lang="zh-CN" altLang="en-US">
                <a:latin typeface="Arial" pitchFamily="34" charset="0"/>
              </a:rPr>
              <a:pPr/>
              <a:t>6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953B89E7-E590-4AF6-BF92-183484C9BF68}" type="slidenum">
              <a:rPr lang="zh-CN" altLang="en-US">
                <a:latin typeface="Arial" pitchFamily="34" charset="0"/>
              </a:rPr>
              <a:pPr/>
              <a:t>7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C3AA1DEA-56B9-44C5-9F6E-68D3D49E6640}" type="slidenum">
              <a:rPr lang="zh-CN" altLang="en-US">
                <a:latin typeface="Arial" pitchFamily="34" charset="0"/>
              </a:rPr>
              <a:pPr/>
              <a:t>8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8319B237-5F70-4E87-AB05-F94797E20957}" type="slidenum">
              <a:rPr lang="zh-CN" altLang="en-US">
                <a:latin typeface="Arial" pitchFamily="34" charset="0"/>
              </a:rPr>
              <a:pPr/>
              <a:t>12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52AAF0B2-41B2-4B65-B4A0-B7A18079B7C2}" type="slidenum">
              <a:rPr lang="zh-CN" altLang="en-US">
                <a:latin typeface="Arial" pitchFamily="34" charset="0"/>
              </a:rPr>
              <a:pPr/>
              <a:t>13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4E051585-3B95-4601-BC3A-40A9E5D2DC63}" type="slidenum">
              <a:rPr lang="zh-CN" altLang="en-US">
                <a:latin typeface="Arial" pitchFamily="34" charset="0"/>
              </a:rPr>
              <a:pPr/>
              <a:t>14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664655BA-1DE3-47AE-8DBC-0CF6F52B4091}" type="slidenum">
              <a:rPr lang="zh-CN" altLang="en-US">
                <a:latin typeface="Arial" pitchFamily="34" charset="0"/>
              </a:rPr>
              <a:pPr/>
              <a:t>15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9CCBC-D13C-4D28-A9E2-36C043E620BA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CEFBC-036B-43DC-B887-9EADBCA62E5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40116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FBD7A-151E-4D72-92DB-F2CE1FE2C9BA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6D5A9C-0B77-42A3-8FB5-8A5583AAE0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7380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CABEC-2294-41A0-BFC0-31A74A378799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A7C0A-14C7-45C9-B879-414E561812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35307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602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898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338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269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807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9131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652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06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3D16A-C10C-4E6F-A04F-61D16638EB28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48398-9CC6-43C8-8F94-D800005622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82621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8287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565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627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4195B-A756-4376-BB20-7BAAC647ABAB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82BC0-14D0-4980-8370-1BC2B7FA64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35328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F4389-3959-4430-9103-E826C91138F5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5345F0-E86C-4E54-BFBF-E802CE5246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788729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1CC23-701C-4882-97E8-2B2799094051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69317-C6B7-47E8-9094-DD18496087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83427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07F03-C304-482C-A4F2-3FF9120C9E0C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63E36-C1A8-46E5-9DE3-3BE0D7F34B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925657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A20E4-897A-4FA8-AE1F-0E19A35A959F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266BE-69C1-4657-918D-3DE64507EB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684242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5919E-A509-487C-9376-430EBB2027FF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2B4FE4-CA28-4D43-95A7-76DB454C14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522194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0D1D8-BECE-4FCC-9B33-1E9F56A8922A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C89F8-A2C2-40A2-9813-BB97AA9111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749300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CAE72F-9020-4934-86EA-A807CE53CCDA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816C659-D9BD-46DB-B997-0BAF7FFD43E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53233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hyperlink" Target="4.Letters%20and%20sounds.sw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0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1.Stop%20or%20go.swf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2.Where%20is%20the%20restaurant.swf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" y="0"/>
            <a:ext cx="9144000" cy="540067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/>
              <a:t>1111111111111111111111111111111111111111111111111111111111111111</a:t>
            </a:r>
            <a:endParaRPr lang="zh-CN" altLang="en-US" dirty="0"/>
          </a:p>
        </p:txBody>
      </p:sp>
      <p:pic>
        <p:nvPicPr>
          <p:cNvPr id="3075" name="图片 24" descr="小花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5" descr="中间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876" y="5505450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  <a:headEnd/>
            <a:tailE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itchFamily="34" charset="0"/>
              <a:ea typeface="Malgun Gothic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1" name="Picture 39" descr="구름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40" descr="구름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TextBox 3"/>
          <p:cNvSpPr txBox="1">
            <a:spLocks noChangeArrowheads="1"/>
          </p:cNvSpPr>
          <p:nvPr/>
        </p:nvSpPr>
        <p:spPr bwMode="auto">
          <a:xfrm>
            <a:off x="863600" y="1430338"/>
            <a:ext cx="7358063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latin typeface="Times New Roman" pitchFamily="18" charset="0"/>
                <a:ea typeface="黑体" pitchFamily="49" charset="-122"/>
              </a:rPr>
              <a:t>Unit 3 Let’s Go!</a:t>
            </a:r>
          </a:p>
        </p:txBody>
      </p:sp>
      <p:sp>
        <p:nvSpPr>
          <p:cNvPr id="3084" name="TextBox 4"/>
          <p:cNvSpPr txBox="1">
            <a:spLocks noChangeArrowheads="1"/>
          </p:cNvSpPr>
          <p:nvPr/>
        </p:nvSpPr>
        <p:spPr bwMode="auto">
          <a:xfrm>
            <a:off x="3210719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2000" b="1" dirty="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年级上册 </a:t>
            </a:r>
          </a:p>
        </p:txBody>
      </p:sp>
      <p:pic>
        <p:nvPicPr>
          <p:cNvPr id="3085" name="图片 70" descr="蝴蝶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91536" flipH="1">
            <a:off x="7561998" y="3459387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  <a:headEnd/>
            <a:tailE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itchFamily="34" charset="0"/>
              <a:ea typeface="Malgun Gothic" pitchFamily="34" charset="-127"/>
            </a:endParaRPr>
          </a:p>
        </p:txBody>
      </p:sp>
      <p:pic>
        <p:nvPicPr>
          <p:cNvPr id="3089" name="Picture 50" descr="나뭇잎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-12699" y="3842828"/>
            <a:ext cx="9144000" cy="8521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Lesson 17 I’m Lost!</a:t>
            </a:r>
            <a:endParaRPr lang="zh-CN" altLang="en-US" sz="60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78983" y="5820471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837473" y="134748"/>
            <a:ext cx="360367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/>
              </a:rPr>
              <a:t>3. Let’s do it!</a:t>
            </a:r>
          </a:p>
        </p:txBody>
      </p:sp>
      <p:pic>
        <p:nvPicPr>
          <p:cNvPr id="17411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1404938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2638" y="1757363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8450" y="1404938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2" descr="C:\Users\john\Desktop\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5" y="1138238"/>
            <a:ext cx="7942263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椭圆 14"/>
          <p:cNvSpPr/>
          <p:nvPr/>
        </p:nvSpPr>
        <p:spPr>
          <a:xfrm>
            <a:off x="5548313" y="2584450"/>
            <a:ext cx="892175" cy="6223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797800" y="146667"/>
            <a:ext cx="6068905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/>
              </a:rPr>
              <a:t>4. Letters and sounds</a:t>
            </a:r>
          </a:p>
        </p:txBody>
      </p:sp>
      <p:pic>
        <p:nvPicPr>
          <p:cNvPr id="1843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1404938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2638" y="1757363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8450" y="1404938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2" descr="C:\Users\john\Desktop\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" y="1165225"/>
            <a:ext cx="8266113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900" y="5511800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381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17"/>
          <p:cNvSpPr txBox="1">
            <a:spLocks noChangeArrowheads="1"/>
          </p:cNvSpPr>
          <p:nvPr/>
        </p:nvSpPr>
        <p:spPr bwMode="auto">
          <a:xfrm>
            <a:off x="2827338" y="1577975"/>
            <a:ext cx="5853112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字母组合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tr, dr, ck, qu, ing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在单词中的发音</a:t>
            </a:r>
          </a:p>
        </p:txBody>
      </p:sp>
      <p:grpSp>
        <p:nvGrpSpPr>
          <p:cNvPr id="19460" name="组合 1"/>
          <p:cNvGrpSpPr>
            <a:grpSpLocks/>
          </p:cNvGrpSpPr>
          <p:nvPr/>
        </p:nvGrpSpPr>
        <p:grpSpPr bwMode="auto">
          <a:xfrm>
            <a:off x="184150" y="1693863"/>
            <a:ext cx="2549525" cy="666750"/>
            <a:chOff x="304800" y="1454150"/>
            <a:chExt cx="2549525" cy="666750"/>
          </a:xfrm>
        </p:grpSpPr>
        <p:sp>
          <p:nvSpPr>
            <p:cNvPr id="19" name="圆角矩形 18"/>
            <p:cNvSpPr/>
            <p:nvPr/>
          </p:nvSpPr>
          <p:spPr>
            <a:xfrm>
              <a:off x="1076325" y="1531937"/>
              <a:ext cx="1778000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C7D4"/>
                </a:gs>
                <a:gs pos="100000">
                  <a:schemeClr val="bg1"/>
                </a:gs>
              </a:gsLst>
            </a:gradFill>
            <a:ln>
              <a:solidFill>
                <a:srgbClr val="ECADC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9484" name="文本框 19"/>
            <p:cNvSpPr txBox="1">
              <a:spLocks noChangeArrowheads="1"/>
            </p:cNvSpPr>
            <p:nvPr/>
          </p:nvSpPr>
          <p:spPr bwMode="auto">
            <a:xfrm>
              <a:off x="1357313" y="1487488"/>
              <a:ext cx="149701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黑体" pitchFamily="49" charset="-122"/>
                  <a:ea typeface="黑体" pitchFamily="49" charset="-122"/>
                  <a:cs typeface="Hei"/>
                </a:rPr>
                <a:t>知识点</a:t>
              </a:r>
              <a:r>
                <a:rPr kumimoji="1" lang="en-US" altLang="zh-CN" sz="2400" b="1">
                  <a:latin typeface="黑体" pitchFamily="49" charset="-122"/>
                  <a:ea typeface="黑体" pitchFamily="49" charset="-122"/>
                  <a:cs typeface="Hei"/>
                </a:rPr>
                <a:t> 5</a:t>
              </a:r>
              <a:endParaRPr kumimoji="1" lang="zh-CN" altLang="en-US" sz="2400" b="1">
                <a:latin typeface="黑体" pitchFamily="49" charset="-122"/>
                <a:ea typeface="黑体" pitchFamily="49" charset="-122"/>
                <a:cs typeface="Hei"/>
              </a:endParaRPr>
            </a:p>
          </p:txBody>
        </p:sp>
        <p:pic>
          <p:nvPicPr>
            <p:cNvPr id="19485" name="图片 9" descr="book.gif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454150"/>
              <a:ext cx="1087438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19175" y="2552700"/>
          <a:ext cx="7602538" cy="34750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23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39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673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401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字母组合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发音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发音要领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示例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88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tr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tr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双唇收圆向前突出，舌尖上翘抵住上齿龈，口形与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/r/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相似，发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tr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时，声带不振动；发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dr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时声带振动。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train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火车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trousers</a:t>
                      </a:r>
                      <a:r>
                        <a:rPr lang="en-US" altLang="zh-CN" sz="2400" b="1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400" b="1" kern="120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裤子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461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dr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dr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draw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画画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drum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 </a:t>
                      </a: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鼓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708" marB="4570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381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93763" y="2341563"/>
          <a:ext cx="7602537" cy="2940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8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23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39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673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540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字母组合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发音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发音要领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示例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ck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/k/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舌后部抵住软腭，憋住气，然后突然离开，将气送出去，像咳嗽一样，声带不振动。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cock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 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公鸡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sock 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短袜</a:t>
                      </a:r>
                    </a:p>
                  </a:txBody>
                  <a:tcPr marL="91449" marR="91449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381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93763" y="2341563"/>
          <a:ext cx="7602537" cy="23909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8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23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39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673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536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字母组合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694" marB="4569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发音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694" marB="4569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发音要领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694" marB="4569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示例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694" marB="4569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37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qu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694" marB="4569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/kw/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694" marB="4569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舌后部抵住软腭，由</a:t>
                      </a:r>
                      <a:r>
                        <a:rPr lang="en-US" altLang="zh-CN" sz="24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/k/</a:t>
                      </a:r>
                      <a:r>
                        <a:rPr lang="zh-CN" altLang="en-US" sz="24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音向</a:t>
                      </a:r>
                      <a:r>
                        <a:rPr lang="en-US" altLang="zh-CN" sz="24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/w/</a:t>
                      </a:r>
                      <a:r>
                        <a:rPr lang="zh-CN" altLang="en-US" sz="24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滑动，发音时声带不振动。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 marT="45694" marB="45694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queen 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女王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question 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问题</a:t>
                      </a:r>
                    </a:p>
                  </a:txBody>
                  <a:tcPr marL="91449" marR="91449" marT="45694" marB="4569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381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93763" y="2341563"/>
          <a:ext cx="7602537" cy="2940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8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23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39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673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540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字母组合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发音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发音要领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示例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ing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r>
                        <a:rPr lang="en-US" altLang="zh-CN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ɪŋ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/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双唇张开，舌尖抵住下齿龈，舌根自然向上顶住，气流从鼻腔送出，声带振动。</a:t>
                      </a:r>
                      <a:endParaRPr lang="zh-CN" altLang="en-US" sz="2400" b="1" dirty="0"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spring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 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春天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king</a:t>
                      </a:r>
                      <a:r>
                        <a:rPr lang="en-US" altLang="zh-CN" sz="2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 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Times New Roman" pitchFamily="18" charset="0"/>
                        </a:rPr>
                        <a:t>国王</a:t>
                      </a:r>
                    </a:p>
                  </a:txBody>
                  <a:tcPr marL="91449" marR="91449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635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1225550" y="1747838"/>
            <a:ext cx="754062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一、</a:t>
            </a: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单项选择。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1. We must pay attention to (</a:t>
            </a:r>
            <a:r>
              <a:rPr lang="zh-CN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注意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 </a:t>
            </a:r>
            <a:r>
              <a:rPr lang="zh-CN" altLang="zh-CN" sz="2400" b="1" u="sng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　　　　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!</a:t>
            </a:r>
            <a:endParaRPr lang="zh-CN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indent="273050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A. traffics lights    B. traffic lights    C. traffic light</a:t>
            </a:r>
            <a:endParaRPr lang="zh-CN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2. You must stop. The traffic light is </a:t>
            </a:r>
            <a:r>
              <a:rPr lang="zh-CN" altLang="zh-CN" sz="2400" b="1" u="sng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　　　　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</a:t>
            </a:r>
          </a:p>
          <a:p>
            <a:pPr indent="273050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A. red                     B. yellow              C. green</a:t>
            </a:r>
            <a:endParaRPr lang="zh-CN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3. You can go. The traffic light is </a:t>
            </a:r>
            <a:r>
              <a:rPr lang="zh-CN" altLang="zh-CN" sz="2400" b="1" u="sng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　　　　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</a:t>
            </a:r>
            <a:endParaRPr lang="zh-CN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indent="273050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A. red                     B. yellow              C. green</a:t>
            </a:r>
            <a:endParaRPr lang="zh-CN" altLang="zh-CN" sz="24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291263" y="2382838"/>
            <a:ext cx="4651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402388" y="3502025"/>
            <a:ext cx="465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16625" y="4567238"/>
            <a:ext cx="465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762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Box 1"/>
          <p:cNvSpPr txBox="1">
            <a:spLocks noChangeArrowheads="1"/>
          </p:cNvSpPr>
          <p:nvPr/>
        </p:nvSpPr>
        <p:spPr bwMode="auto">
          <a:xfrm>
            <a:off x="614363" y="1885950"/>
            <a:ext cx="8112125" cy="341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3638" indent="-1163638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二、判断下列每组单词画线部分的读音是 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(T)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否 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(F)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一致。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) 1. A. 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tr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ee                     B. 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tr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ip                        C. 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tr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ain</a:t>
            </a:r>
            <a:endParaRPr lang="zh-CN" altLang="zh-CN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) 2. A. 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dr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aw                   B. 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dr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ess                     C. 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dr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ink</a:t>
            </a:r>
            <a:endParaRPr lang="zh-CN" altLang="zh-CN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) 3. A. tru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ck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            B. bla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ck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             C. si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ck</a:t>
            </a:r>
            <a:endParaRPr lang="zh-CN" altLang="zh-CN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) 4. A. 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qu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een                  B. 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qu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ack                   C. 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qu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estion</a:t>
            </a:r>
            <a:endParaRPr lang="zh-CN" altLang="zh-CN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) 5. A. s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ing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              B. morn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ing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        C. even</a:t>
            </a:r>
            <a:r>
              <a:rPr lang="en-US" altLang="zh-CN" sz="2400" b="1" u="sng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ing</a:t>
            </a:r>
            <a:endParaRPr lang="zh-CN" altLang="en-US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28676" name="TextBox 18"/>
          <p:cNvSpPr txBox="1">
            <a:spLocks noChangeArrowheads="1"/>
          </p:cNvSpPr>
          <p:nvPr/>
        </p:nvSpPr>
        <p:spPr bwMode="auto">
          <a:xfrm>
            <a:off x="3213100" y="47704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800">
              <a:latin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08050" y="2568575"/>
            <a:ext cx="46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06463" y="3133725"/>
            <a:ext cx="465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06463" y="3686175"/>
            <a:ext cx="465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920750" y="4225925"/>
            <a:ext cx="465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909638" y="4775200"/>
            <a:ext cx="465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635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1119188" y="1550988"/>
            <a:ext cx="7131050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1087438" y="3222625"/>
            <a:ext cx="76819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609725" indent="-1609725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重点语音：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字母组合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tr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,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dr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,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ck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,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qu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,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ing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在单词中的发音</a:t>
            </a:r>
            <a:endParaRPr lang="en-US" altLang="zh-CN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重点词汇：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light  red  stop  yellow  green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重点句式：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Red is stop!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508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849313" y="1238250"/>
            <a:ext cx="446087" cy="4445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52488" y="2971800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60425" y="4648200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874713" y="923925"/>
            <a:ext cx="785177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514350" indent="-514350" eaLnBrk="1" hangingPunct="1">
              <a:lnSpc>
                <a:spcPct val="200000"/>
              </a:lnSpc>
              <a:buFontTx/>
              <a:buAutoNum type="arabicPlain"/>
              <a:defRPr/>
            </a:pP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熟记本节课所学的句型和单词，必须会</a:t>
            </a:r>
            <a:endParaRPr lang="en-US" altLang="zh-CN" sz="28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     听、说、读、写。</a:t>
            </a:r>
            <a:endParaRPr lang="en-US" altLang="zh-CN" sz="28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marL="514350" indent="-514350" eaLnBrk="1" hangingPunct="1">
              <a:lnSpc>
                <a:spcPct val="200000"/>
              </a:lnSpc>
              <a:buFontTx/>
              <a:buAutoNum type="arabicPlain" startAt="2"/>
              <a:defRPr/>
            </a:pP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将</a:t>
            </a: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Stop or go?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Where is the restaurant?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和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Letters and </a:t>
            </a: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sounds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的内容朗读流利。</a:t>
            </a:r>
            <a:endParaRPr lang="en-US" altLang="zh-CN" sz="2800" b="1" dirty="0" smtClean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    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完成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配套的课后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作业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。 </a:t>
            </a:r>
            <a:endParaRPr lang="zh-CN" altLang="en-US" sz="28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pic>
        <p:nvPicPr>
          <p:cNvPr id="4099" name="Picture 12" descr="E:\QQ文件\小学点拨课件副本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1538" y="190500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2289175" y="4565650"/>
            <a:ext cx="5183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Excuse me , Where is the restaurant?</a:t>
            </a:r>
          </a:p>
        </p:txBody>
      </p:sp>
      <p:pic>
        <p:nvPicPr>
          <p:cNvPr id="4101" name="Picture 14" descr="https://timgsa.baidu.com/timg?image&amp;quality=80&amp;size=b9999_10000&amp;sec=1497536710587&amp;di=c6115490a4f8029ba7753c490b93cf6d&amp;imgtype=0&amp;src=http%3A%2F%2Fi1.w.hjfile.cn%2Fdoc%2F20060330%2F2006033097079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9563" y="2111375"/>
            <a:ext cx="2466975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6" descr="https://ss1.bdstatic.com/70cFuXSh_Q1YnxGkpoWK1HF6hhy/it/u=3184995740,552350259&amp;fm=117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1088" y="2171700"/>
            <a:ext cx="2944812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930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2384664" y="37483"/>
            <a:ext cx="429476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/>
                <a:ea typeface="+mn-ea"/>
                <a:cs typeface="Arial Black"/>
              </a:rPr>
              <a:t>1. Stop or go?</a:t>
            </a:r>
          </a:p>
        </p:txBody>
      </p:sp>
      <p:pic>
        <p:nvPicPr>
          <p:cNvPr id="512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113" y="1404938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2638" y="1757363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8450" y="1404938"/>
            <a:ext cx="5270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6" name="TextBox 2"/>
          <p:cNvSpPr txBox="1">
            <a:spLocks noChangeArrowheads="1"/>
          </p:cNvSpPr>
          <p:nvPr/>
        </p:nvSpPr>
        <p:spPr bwMode="auto">
          <a:xfrm>
            <a:off x="2073275" y="2005013"/>
            <a:ext cx="2235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57300" indent="-1257300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traffic lights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Red is stop!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Yellow is wait!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Green is go!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70513" y="2354263"/>
            <a:ext cx="2095500" cy="13049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pic>
        <p:nvPicPr>
          <p:cNvPr id="5128" name="Picture 2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7038" y="3724275"/>
            <a:ext cx="18542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16" descr="C:\Users\john\Desktop\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3538" y="2414588"/>
            <a:ext cx="196215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843219" y="339049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381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文本框 17"/>
          <p:cNvSpPr txBox="1">
            <a:spLocks noChangeArrowheads="1"/>
          </p:cNvSpPr>
          <p:nvPr/>
        </p:nvSpPr>
        <p:spPr bwMode="auto">
          <a:xfrm>
            <a:off x="3578225" y="1577975"/>
            <a:ext cx="31781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light 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laɪt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名词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灯 </a:t>
            </a:r>
          </a:p>
        </p:txBody>
      </p:sp>
      <p:grpSp>
        <p:nvGrpSpPr>
          <p:cNvPr id="6148" name="组合 1"/>
          <p:cNvGrpSpPr>
            <a:grpSpLocks/>
          </p:cNvGrpSpPr>
          <p:nvPr/>
        </p:nvGrpSpPr>
        <p:grpSpPr bwMode="auto">
          <a:xfrm>
            <a:off x="935038" y="1693863"/>
            <a:ext cx="2549525" cy="666750"/>
            <a:chOff x="304800" y="1454150"/>
            <a:chExt cx="2549525" cy="666750"/>
          </a:xfrm>
        </p:grpSpPr>
        <p:sp>
          <p:nvSpPr>
            <p:cNvPr id="19" name="圆角矩形 18"/>
            <p:cNvSpPr/>
            <p:nvPr/>
          </p:nvSpPr>
          <p:spPr>
            <a:xfrm>
              <a:off x="1076325" y="1531937"/>
              <a:ext cx="1778000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C7D4"/>
                </a:gs>
                <a:gs pos="100000">
                  <a:schemeClr val="bg1"/>
                </a:gs>
              </a:gsLst>
            </a:gradFill>
            <a:ln>
              <a:solidFill>
                <a:srgbClr val="ECADC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6158" name="文本框 19"/>
            <p:cNvSpPr txBox="1">
              <a:spLocks noChangeArrowheads="1"/>
            </p:cNvSpPr>
            <p:nvPr/>
          </p:nvSpPr>
          <p:spPr bwMode="auto">
            <a:xfrm>
              <a:off x="1357313" y="1487488"/>
              <a:ext cx="149701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 dirty="0">
                  <a:latin typeface="黑体" pitchFamily="49" charset="-122"/>
                  <a:ea typeface="黑体" pitchFamily="49" charset="-122"/>
                  <a:cs typeface="Hei"/>
                </a:rPr>
                <a:t>知识点</a:t>
              </a:r>
              <a:r>
                <a:rPr kumimoji="1" lang="en-US" altLang="zh-CN" sz="2400" b="1" dirty="0">
                  <a:latin typeface="黑体" pitchFamily="49" charset="-122"/>
                  <a:ea typeface="黑体" pitchFamily="49" charset="-122"/>
                  <a:cs typeface="Hei"/>
                </a:rPr>
                <a:t> 1</a:t>
              </a:r>
              <a:endParaRPr kumimoji="1" lang="zh-CN" altLang="en-US" sz="2400" b="1" dirty="0">
                <a:latin typeface="黑体" pitchFamily="49" charset="-122"/>
                <a:ea typeface="黑体" pitchFamily="49" charset="-122"/>
                <a:cs typeface="Hei"/>
              </a:endParaRPr>
            </a:p>
          </p:txBody>
        </p:sp>
        <p:pic>
          <p:nvPicPr>
            <p:cNvPr id="6159" name="图片 9" descr="book.gif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454150"/>
              <a:ext cx="1087438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1978025" y="2525713"/>
            <a:ext cx="917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例句：</a:t>
            </a:r>
            <a:endParaRPr lang="zh-CN" altLang="en-US" sz="1800" dirty="0">
              <a:latin typeface="Arial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924175" y="2352675"/>
            <a:ext cx="530383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 have a new light.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我有一盏新灯。</a:t>
            </a:r>
          </a:p>
        </p:txBody>
      </p:sp>
      <p:sp>
        <p:nvSpPr>
          <p:cNvPr id="6151" name="TextBox 5"/>
          <p:cNvSpPr txBox="1">
            <a:spLocks noChangeArrowheads="1"/>
          </p:cNvSpPr>
          <p:nvPr/>
        </p:nvSpPr>
        <p:spPr bwMode="auto">
          <a:xfrm>
            <a:off x="2009775" y="4606925"/>
            <a:ext cx="1516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一词多义：</a:t>
            </a:r>
            <a:endParaRPr lang="zh-CN" altLang="en-US" sz="1800" dirty="0">
              <a:latin typeface="Arial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514725" y="4414838"/>
            <a:ext cx="3663950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light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可用作形容词，</a:t>
            </a:r>
            <a:endParaRPr lang="en-US" altLang="zh-CN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意为“轻的；明亮的”。</a:t>
            </a:r>
          </a:p>
        </p:txBody>
      </p:sp>
      <p:sp>
        <p:nvSpPr>
          <p:cNvPr id="6153" name="TextBox 5"/>
          <p:cNvSpPr txBox="1">
            <a:spLocks noChangeArrowheads="1"/>
          </p:cNvSpPr>
          <p:nvPr/>
        </p:nvSpPr>
        <p:spPr bwMode="auto">
          <a:xfrm>
            <a:off x="1981200" y="3213100"/>
            <a:ext cx="917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复数：</a:t>
            </a:r>
            <a:endParaRPr lang="zh-CN" altLang="en-US" sz="1800" dirty="0">
              <a:latin typeface="Arial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927350" y="3040063"/>
            <a:ext cx="9350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lights</a:t>
            </a:r>
            <a:endParaRPr lang="zh-CN" altLang="en-US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6155" name="TextBox 5"/>
          <p:cNvSpPr txBox="1">
            <a:spLocks noChangeArrowheads="1"/>
          </p:cNvSpPr>
          <p:nvPr/>
        </p:nvSpPr>
        <p:spPr bwMode="auto">
          <a:xfrm>
            <a:off x="1966913" y="3887788"/>
            <a:ext cx="917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短语：</a:t>
            </a:r>
            <a:endParaRPr lang="zh-CN" altLang="en-US" sz="1800" dirty="0">
              <a:latin typeface="Arial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913063" y="3714750"/>
            <a:ext cx="33940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traffic lights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交通信号灯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381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17"/>
          <p:cNvSpPr txBox="1">
            <a:spLocks noChangeArrowheads="1"/>
          </p:cNvSpPr>
          <p:nvPr/>
        </p:nvSpPr>
        <p:spPr bwMode="auto">
          <a:xfrm>
            <a:off x="3208338" y="1577975"/>
            <a:ext cx="354806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Red is stop!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红灯停！</a:t>
            </a:r>
          </a:p>
        </p:txBody>
      </p:sp>
      <p:grpSp>
        <p:nvGrpSpPr>
          <p:cNvPr id="8196" name="组合 1"/>
          <p:cNvGrpSpPr>
            <a:grpSpLocks/>
          </p:cNvGrpSpPr>
          <p:nvPr/>
        </p:nvGrpSpPr>
        <p:grpSpPr bwMode="auto">
          <a:xfrm>
            <a:off x="500063" y="1685925"/>
            <a:ext cx="2549525" cy="666750"/>
            <a:chOff x="304800" y="1454150"/>
            <a:chExt cx="2549525" cy="666750"/>
          </a:xfrm>
        </p:grpSpPr>
        <p:sp>
          <p:nvSpPr>
            <p:cNvPr id="19" name="圆角矩形 18"/>
            <p:cNvSpPr/>
            <p:nvPr/>
          </p:nvSpPr>
          <p:spPr>
            <a:xfrm>
              <a:off x="1076325" y="1531938"/>
              <a:ext cx="177800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C7D4"/>
                </a:gs>
                <a:gs pos="100000">
                  <a:schemeClr val="bg1"/>
                </a:gs>
              </a:gsLst>
            </a:gradFill>
            <a:ln>
              <a:solidFill>
                <a:srgbClr val="ECADC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8206" name="文本框 19"/>
            <p:cNvSpPr txBox="1">
              <a:spLocks noChangeArrowheads="1"/>
            </p:cNvSpPr>
            <p:nvPr/>
          </p:nvSpPr>
          <p:spPr bwMode="auto">
            <a:xfrm>
              <a:off x="1357313" y="1487488"/>
              <a:ext cx="149701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 dirty="0">
                  <a:latin typeface="黑体" pitchFamily="49" charset="-122"/>
                  <a:ea typeface="黑体" pitchFamily="49" charset="-122"/>
                  <a:cs typeface="Hei"/>
                </a:rPr>
                <a:t>知识点</a:t>
              </a:r>
              <a:r>
                <a:rPr kumimoji="1" lang="en-US" altLang="zh-CN" sz="2400" b="1" dirty="0">
                  <a:latin typeface="黑体" pitchFamily="49" charset="-122"/>
                  <a:ea typeface="黑体" pitchFamily="49" charset="-122"/>
                  <a:cs typeface="Hei"/>
                </a:rPr>
                <a:t> 2</a:t>
              </a:r>
              <a:endParaRPr kumimoji="1" lang="zh-CN" altLang="en-US" sz="2400" b="1" dirty="0">
                <a:latin typeface="黑体" pitchFamily="49" charset="-122"/>
                <a:ea typeface="黑体" pitchFamily="49" charset="-122"/>
                <a:cs typeface="Hei"/>
              </a:endParaRPr>
            </a:p>
          </p:txBody>
        </p:sp>
        <p:pic>
          <p:nvPicPr>
            <p:cNvPr id="8207" name="图片 9" descr="book.gif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454150"/>
              <a:ext cx="1087438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1582738" y="3148013"/>
            <a:ext cx="917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例句：</a:t>
            </a:r>
            <a:endParaRPr lang="zh-CN" altLang="en-US" sz="1800" dirty="0">
              <a:latin typeface="Arial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509838" y="2971800"/>
            <a:ext cx="3836987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My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favourite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 err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colour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is red.</a:t>
            </a:r>
          </a:p>
          <a:p>
            <a:pPr eaLnBrk="1" hangingPunct="1">
              <a:lnSpc>
                <a:spcPct val="17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我最喜欢的颜色是红色。</a:t>
            </a:r>
          </a:p>
        </p:txBody>
      </p:sp>
      <p:sp>
        <p:nvSpPr>
          <p:cNvPr id="8199" name="文本框 17"/>
          <p:cNvSpPr txBox="1">
            <a:spLocks noChangeArrowheads="1"/>
          </p:cNvSpPr>
          <p:nvPr/>
        </p:nvSpPr>
        <p:spPr bwMode="auto">
          <a:xfrm>
            <a:off x="2592388" y="2292350"/>
            <a:ext cx="57610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/red/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名词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红色　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adj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形容词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红色的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8200" name="TextBox 5"/>
          <p:cNvSpPr txBox="1">
            <a:spLocks noChangeArrowheads="1"/>
          </p:cNvSpPr>
          <p:nvPr/>
        </p:nvSpPr>
        <p:spPr bwMode="auto">
          <a:xfrm>
            <a:off x="1558925" y="4408488"/>
            <a:ext cx="950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短语：</a:t>
            </a:r>
            <a:endParaRPr lang="zh-CN" altLang="en-US" sz="1800" dirty="0">
              <a:latin typeface="Arial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495550" y="4246563"/>
            <a:ext cx="226695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red wine 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红酒</a:t>
            </a:r>
          </a:p>
        </p:txBody>
      </p:sp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4488" y="2351088"/>
            <a:ext cx="8953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03" name="TextBox 5"/>
          <p:cNvSpPr txBox="1">
            <a:spLocks noChangeArrowheads="1"/>
          </p:cNvSpPr>
          <p:nvPr/>
        </p:nvSpPr>
        <p:spPr bwMode="auto">
          <a:xfrm>
            <a:off x="1574800" y="5080000"/>
            <a:ext cx="1250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形近词：</a:t>
            </a:r>
            <a:endParaRPr lang="zh-CN" altLang="en-US" sz="1800" dirty="0">
              <a:latin typeface="Arial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852738" y="4918075"/>
            <a:ext cx="11334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bed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床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381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1103313" y="3222625"/>
            <a:ext cx="1539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一词多义：</a:t>
            </a:r>
            <a:endParaRPr lang="zh-CN" altLang="en-US" sz="1800" dirty="0">
              <a:latin typeface="Arial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690813" y="3049588"/>
            <a:ext cx="5908675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stop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可用作名词。意为“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公共汽车、火车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17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站”。例如：</a:t>
            </a: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bus stop </a:t>
            </a: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公共汽车站</a:t>
            </a:r>
          </a:p>
        </p:txBody>
      </p:sp>
      <p:sp>
        <p:nvSpPr>
          <p:cNvPr id="10245" name="文本框 17"/>
          <p:cNvSpPr txBox="1">
            <a:spLocks noChangeArrowheads="1"/>
          </p:cNvSpPr>
          <p:nvPr/>
        </p:nvSpPr>
        <p:spPr bwMode="auto">
          <a:xfrm>
            <a:off x="2212975" y="1612900"/>
            <a:ext cx="4159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stɒp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v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动词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停下；停止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060575" y="4354513"/>
            <a:ext cx="5102225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We must stop when the light is red.</a:t>
            </a:r>
          </a:p>
          <a:p>
            <a:pPr eaLnBrk="1" hangingPunct="1">
              <a:lnSpc>
                <a:spcPct val="170000"/>
              </a:lnSpc>
            </a:pPr>
            <a:r>
              <a:rPr lang="zh-CN" altLang="en-US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红灯时，我们必须停下。</a:t>
            </a:r>
          </a:p>
        </p:txBody>
      </p:sp>
      <p:sp>
        <p:nvSpPr>
          <p:cNvPr id="10247" name="TextBox 5"/>
          <p:cNvSpPr txBox="1">
            <a:spLocks noChangeArrowheads="1"/>
          </p:cNvSpPr>
          <p:nvPr/>
        </p:nvSpPr>
        <p:spPr bwMode="auto">
          <a:xfrm>
            <a:off x="1141413" y="4532313"/>
            <a:ext cx="815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例句：</a:t>
            </a:r>
            <a:endParaRPr lang="zh-CN" altLang="en-US" sz="1800" dirty="0">
              <a:latin typeface="Arial" pitchFamily="34" charset="0"/>
            </a:endParaRPr>
          </a:p>
        </p:txBody>
      </p:sp>
      <p:pic>
        <p:nvPicPr>
          <p:cNvPr id="10248" name="Picture 1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6975" y="1638300"/>
            <a:ext cx="962025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347913" y="2330450"/>
            <a:ext cx="194468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start / begin</a:t>
            </a:r>
            <a:endParaRPr lang="zh-CN" altLang="en-US" sz="2400" b="1" dirty="0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0250" name="TextBox 5"/>
          <p:cNvSpPr txBox="1">
            <a:spLocks noChangeArrowheads="1"/>
          </p:cNvSpPr>
          <p:nvPr/>
        </p:nvSpPr>
        <p:spPr bwMode="auto">
          <a:xfrm>
            <a:off x="1087438" y="2508250"/>
            <a:ext cx="1260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反义词：</a:t>
            </a:r>
            <a:endParaRPr lang="zh-CN" altLang="en-US" sz="1800" dirty="0">
              <a:latin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381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17"/>
          <p:cNvSpPr txBox="1">
            <a:spLocks noChangeArrowheads="1"/>
          </p:cNvSpPr>
          <p:nvPr/>
        </p:nvSpPr>
        <p:spPr bwMode="auto">
          <a:xfrm>
            <a:off x="4587875" y="1973263"/>
            <a:ext cx="3519488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/’jeləʊ/ 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黄色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adj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形容词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黄色的 </a:t>
            </a:r>
          </a:p>
        </p:txBody>
      </p:sp>
      <p:grpSp>
        <p:nvGrpSpPr>
          <p:cNvPr id="12292" name="组合 1"/>
          <p:cNvGrpSpPr>
            <a:grpSpLocks/>
          </p:cNvGrpSpPr>
          <p:nvPr/>
        </p:nvGrpSpPr>
        <p:grpSpPr bwMode="auto">
          <a:xfrm>
            <a:off x="647700" y="2090738"/>
            <a:ext cx="2549525" cy="666750"/>
            <a:chOff x="304800" y="1454150"/>
            <a:chExt cx="2549525" cy="666750"/>
          </a:xfrm>
        </p:grpSpPr>
        <p:sp>
          <p:nvSpPr>
            <p:cNvPr id="19" name="圆角矩形 18"/>
            <p:cNvSpPr/>
            <p:nvPr/>
          </p:nvSpPr>
          <p:spPr>
            <a:xfrm>
              <a:off x="1076325" y="1531937"/>
              <a:ext cx="1778000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C7D4"/>
                </a:gs>
                <a:gs pos="100000">
                  <a:schemeClr val="bg1"/>
                </a:gs>
              </a:gsLst>
            </a:gradFill>
            <a:ln>
              <a:solidFill>
                <a:srgbClr val="ECADC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2299" name="文本框 19"/>
            <p:cNvSpPr txBox="1">
              <a:spLocks noChangeArrowheads="1"/>
            </p:cNvSpPr>
            <p:nvPr/>
          </p:nvSpPr>
          <p:spPr bwMode="auto">
            <a:xfrm>
              <a:off x="1357313" y="1487488"/>
              <a:ext cx="149701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黑体" pitchFamily="49" charset="-122"/>
                  <a:ea typeface="黑体" pitchFamily="49" charset="-122"/>
                  <a:cs typeface="Hei"/>
                </a:rPr>
                <a:t>知识点</a:t>
              </a:r>
              <a:r>
                <a:rPr kumimoji="1" lang="en-US" altLang="zh-CN" sz="2400" b="1">
                  <a:latin typeface="黑体" pitchFamily="49" charset="-122"/>
                  <a:ea typeface="黑体" pitchFamily="49" charset="-122"/>
                  <a:cs typeface="Hei"/>
                </a:rPr>
                <a:t> 3</a:t>
              </a:r>
              <a:endParaRPr kumimoji="1" lang="zh-CN" altLang="en-US" sz="2400" b="1">
                <a:latin typeface="黑体" pitchFamily="49" charset="-122"/>
                <a:ea typeface="黑体" pitchFamily="49" charset="-122"/>
                <a:cs typeface="Hei"/>
              </a:endParaRPr>
            </a:p>
          </p:txBody>
        </p:sp>
        <p:pic>
          <p:nvPicPr>
            <p:cNvPr id="12300" name="图片 9" descr="book.gif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454150"/>
              <a:ext cx="1087438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1706563" y="3511550"/>
            <a:ext cx="995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例句：</a:t>
            </a:r>
            <a:endParaRPr lang="zh-CN" altLang="en-US" sz="1800">
              <a:latin typeface="Arial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625725" y="3336925"/>
            <a:ext cx="2874963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Bananas are yellow. </a:t>
            </a:r>
          </a:p>
          <a:p>
            <a:pPr eaLnBrk="1" hangingPunct="1">
              <a:lnSpc>
                <a:spcPct val="17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香蕉是黄色的。</a:t>
            </a:r>
          </a:p>
        </p:txBody>
      </p:sp>
      <p:sp>
        <p:nvSpPr>
          <p:cNvPr id="12295" name="TextBox 5"/>
          <p:cNvSpPr txBox="1">
            <a:spLocks noChangeArrowheads="1"/>
          </p:cNvSpPr>
          <p:nvPr/>
        </p:nvSpPr>
        <p:spPr bwMode="auto">
          <a:xfrm>
            <a:off x="1690688" y="4791075"/>
            <a:ext cx="1011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短语：</a:t>
            </a:r>
            <a:endParaRPr lang="zh-CN" altLang="en-US" sz="1800">
              <a:latin typeface="Arial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665413" y="4684713"/>
            <a:ext cx="24653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yellow light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黄灯</a:t>
            </a:r>
          </a:p>
        </p:txBody>
      </p:sp>
      <p:pic>
        <p:nvPicPr>
          <p:cNvPr id="12297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0088" y="2036763"/>
            <a:ext cx="1266825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538" y="2381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1471613" y="2986088"/>
            <a:ext cx="917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例句：</a:t>
            </a:r>
            <a:endParaRPr lang="zh-CN" altLang="en-US" sz="1800">
              <a:latin typeface="Arial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98713" y="2865438"/>
            <a:ext cx="60213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She has a green kite.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她有一只绿色的风筝。</a:t>
            </a:r>
          </a:p>
        </p:txBody>
      </p:sp>
      <p:sp>
        <p:nvSpPr>
          <p:cNvPr id="14341" name="文本框 17"/>
          <p:cNvSpPr txBox="1">
            <a:spLocks noChangeArrowheads="1"/>
          </p:cNvSpPr>
          <p:nvPr/>
        </p:nvSpPr>
        <p:spPr bwMode="auto">
          <a:xfrm>
            <a:off x="4600575" y="1516063"/>
            <a:ext cx="3998913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/gri:n/ 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绿色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adj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形容词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绿色的 </a:t>
            </a:r>
            <a:endParaRPr lang="en-US" altLang="zh-CN" sz="2400" b="1">
              <a:solidFill>
                <a:srgbClr val="FF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4342" name="TextBox 5"/>
          <p:cNvSpPr txBox="1">
            <a:spLocks noChangeArrowheads="1"/>
          </p:cNvSpPr>
          <p:nvPr/>
        </p:nvSpPr>
        <p:spPr bwMode="auto">
          <a:xfrm>
            <a:off x="1474788" y="4271963"/>
            <a:ext cx="1663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一词多义：</a:t>
            </a:r>
            <a:endParaRPr lang="zh-CN" altLang="en-US" sz="1800">
              <a:latin typeface="Arial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094038" y="4164013"/>
            <a:ext cx="51085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当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green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第一个字母大写变为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Green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时</a:t>
            </a:r>
            <a:endParaRPr lang="en-US" altLang="zh-CN" sz="2400" b="1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就成为了一个姓氏，意为“格林”。</a:t>
            </a:r>
            <a:endParaRPr lang="en-US" altLang="zh-CN" sz="2400" b="1"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例如：</a:t>
            </a: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Mr. Green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格林先生</a:t>
            </a: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473200" y="3671888"/>
            <a:ext cx="1008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短语：</a:t>
            </a:r>
            <a:endParaRPr lang="zh-CN" altLang="en-US" sz="1800">
              <a:latin typeface="Arial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428875" y="3546475"/>
            <a:ext cx="26749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green tea </a:t>
            </a:r>
            <a:r>
              <a:rPr lang="zh-CN" altLang="en-US" sz="2400" b="1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绿茶</a:t>
            </a:r>
          </a:p>
        </p:txBody>
      </p:sp>
      <p:grpSp>
        <p:nvGrpSpPr>
          <p:cNvPr id="14346" name="组合 1"/>
          <p:cNvGrpSpPr>
            <a:grpSpLocks/>
          </p:cNvGrpSpPr>
          <p:nvPr/>
        </p:nvGrpSpPr>
        <p:grpSpPr bwMode="auto">
          <a:xfrm>
            <a:off x="784225" y="1695450"/>
            <a:ext cx="2549525" cy="666750"/>
            <a:chOff x="304800" y="1454150"/>
            <a:chExt cx="2549525" cy="666750"/>
          </a:xfrm>
        </p:grpSpPr>
        <p:sp>
          <p:nvSpPr>
            <p:cNvPr id="27" name="圆角矩形 26"/>
            <p:cNvSpPr/>
            <p:nvPr/>
          </p:nvSpPr>
          <p:spPr>
            <a:xfrm>
              <a:off x="1076325" y="1531938"/>
              <a:ext cx="177800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C7D4"/>
                </a:gs>
                <a:gs pos="100000">
                  <a:schemeClr val="bg1"/>
                </a:gs>
              </a:gsLst>
            </a:gradFill>
            <a:ln>
              <a:solidFill>
                <a:srgbClr val="ECADC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sp>
          <p:nvSpPr>
            <p:cNvPr id="14349" name="文本框 19"/>
            <p:cNvSpPr txBox="1">
              <a:spLocks noChangeArrowheads="1"/>
            </p:cNvSpPr>
            <p:nvPr/>
          </p:nvSpPr>
          <p:spPr bwMode="auto">
            <a:xfrm>
              <a:off x="1357313" y="1487488"/>
              <a:ext cx="149701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黑体" pitchFamily="49" charset="-122"/>
                  <a:ea typeface="黑体" pitchFamily="49" charset="-122"/>
                  <a:cs typeface="Hei"/>
                </a:rPr>
                <a:t>知识点</a:t>
              </a:r>
              <a:r>
                <a:rPr kumimoji="1" lang="en-US" altLang="zh-CN" sz="2400" b="1">
                  <a:latin typeface="黑体" pitchFamily="49" charset="-122"/>
                  <a:ea typeface="黑体" pitchFamily="49" charset="-122"/>
                  <a:cs typeface="Hei"/>
                </a:rPr>
                <a:t> 4</a:t>
              </a:r>
              <a:endParaRPr kumimoji="1" lang="zh-CN" altLang="en-US" sz="2400" b="1">
                <a:latin typeface="黑体" pitchFamily="49" charset="-122"/>
                <a:ea typeface="黑体" pitchFamily="49" charset="-122"/>
                <a:cs typeface="Hei"/>
              </a:endParaRPr>
            </a:p>
          </p:txBody>
        </p:sp>
        <p:pic>
          <p:nvPicPr>
            <p:cNvPr id="14350" name="图片 9" descr="book.gif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1454150"/>
              <a:ext cx="1087438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7" name="Picture 2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8363" y="1603375"/>
            <a:ext cx="12192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8"/>
          <p:cNvSpPr txBox="1"/>
          <p:nvPr/>
        </p:nvSpPr>
        <p:spPr>
          <a:xfrm>
            <a:off x="1774350" y="191826"/>
            <a:ext cx="603203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prstClr val="white">
                      <a:alpha val="65000"/>
                    </a:prstClr>
                  </a:outerShdw>
                </a:effectLst>
                <a:latin typeface="Arial Black"/>
                <a:ea typeface="宋体"/>
                <a:cs typeface="Arial Black"/>
              </a:rPr>
              <a:t>2. Where is the restaurant?</a:t>
            </a:r>
            <a:endParaRPr kumimoji="1" lang="zh-CN" altLang="en-US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prstClr val="white">
                    <a:alpha val="65000"/>
                  </a:prstClr>
                </a:outerShdw>
              </a:effectLst>
              <a:latin typeface="Arial Black"/>
              <a:ea typeface="宋体"/>
              <a:cs typeface="Arial Black"/>
            </a:endParaRPr>
          </a:p>
        </p:txBody>
      </p:sp>
      <p:pic>
        <p:nvPicPr>
          <p:cNvPr id="16387" name="Picture 2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0488" y="6091238"/>
            <a:ext cx="15525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388" name="组合 2"/>
          <p:cNvGrpSpPr>
            <a:grpSpLocks/>
          </p:cNvGrpSpPr>
          <p:nvPr/>
        </p:nvGrpSpPr>
        <p:grpSpPr bwMode="auto">
          <a:xfrm>
            <a:off x="1492250" y="941388"/>
            <a:ext cx="6326188" cy="5194300"/>
            <a:chOff x="1492101" y="1050012"/>
            <a:chExt cx="6325714" cy="5194265"/>
          </a:xfrm>
        </p:grpSpPr>
        <p:pic>
          <p:nvPicPr>
            <p:cNvPr id="16395" name="Picture 4" descr="C:\Users\john\Desktop\2.pn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2101" y="3535705"/>
              <a:ext cx="6325714" cy="270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Picture 5" descr="C:\Users\john\Desktop\1.pn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2101" y="1050012"/>
              <a:ext cx="6314285" cy="2485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1651000" y="1192213"/>
            <a:ext cx="2987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Excuse me, I’ lost. Where </a:t>
            </a:r>
          </a:p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is Happy Restaurant?</a:t>
            </a:r>
          </a:p>
        </p:txBody>
      </p:sp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5507038" y="1195388"/>
            <a:ext cx="2597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Well, it’s far from here. </a:t>
            </a:r>
          </a:p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You can go there by bus.</a:t>
            </a:r>
          </a:p>
        </p:txBody>
      </p:sp>
      <p:sp>
        <p:nvSpPr>
          <p:cNvPr id="16391" name="TextBox 5"/>
          <p:cNvSpPr txBox="1">
            <a:spLocks noChangeArrowheads="1"/>
          </p:cNvSpPr>
          <p:nvPr/>
        </p:nvSpPr>
        <p:spPr bwMode="auto">
          <a:xfrm>
            <a:off x="1663700" y="3687763"/>
            <a:ext cx="1443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Where is the </a:t>
            </a:r>
          </a:p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bus stop?</a:t>
            </a:r>
          </a:p>
        </p:txBody>
      </p:sp>
      <p:sp>
        <p:nvSpPr>
          <p:cNvPr id="16392" name="TextBox 5"/>
          <p:cNvSpPr txBox="1">
            <a:spLocks noChangeArrowheads="1"/>
          </p:cNvSpPr>
          <p:nvPr/>
        </p:nvSpPr>
        <p:spPr bwMode="auto">
          <a:xfrm>
            <a:off x="2981325" y="3522663"/>
            <a:ext cx="18637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Go straight and </a:t>
            </a:r>
          </a:p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turn right at the traffic lights. The </a:t>
            </a:r>
          </a:p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bus stop is there.</a:t>
            </a:r>
          </a:p>
        </p:txBody>
      </p:sp>
      <p:sp>
        <p:nvSpPr>
          <p:cNvPr id="16393" name="TextBox 5"/>
          <p:cNvSpPr txBox="1">
            <a:spLocks noChangeArrowheads="1"/>
          </p:cNvSpPr>
          <p:nvPr/>
        </p:nvSpPr>
        <p:spPr bwMode="auto">
          <a:xfrm>
            <a:off x="5126038" y="3611563"/>
            <a:ext cx="1073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Thanks!</a:t>
            </a:r>
          </a:p>
        </p:txBody>
      </p:sp>
      <p:sp>
        <p:nvSpPr>
          <p:cNvPr id="16394" name="TextBox 5"/>
          <p:cNvSpPr txBox="1">
            <a:spLocks noChangeArrowheads="1"/>
          </p:cNvSpPr>
          <p:nvPr/>
        </p:nvSpPr>
        <p:spPr bwMode="auto">
          <a:xfrm>
            <a:off x="6735763" y="3611563"/>
            <a:ext cx="10302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You’re </a:t>
            </a:r>
          </a:p>
          <a:p>
            <a:pPr eaLnBrk="1" hangingPunct="1"/>
            <a:r>
              <a:rPr lang="en-US" altLang="zh-CN" sz="1600" b="1" dirty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welcome.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11459</TotalTime>
  <Words>1516</Words>
  <Application>Microsoft Office PowerPoint</Application>
  <PresentationFormat>全屏显示(4:3)</PresentationFormat>
  <Paragraphs>192</Paragraphs>
  <Slides>20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Calibri</vt:lpstr>
      <vt:lpstr>Malgun Gothic</vt:lpstr>
      <vt:lpstr>Times New Roman</vt:lpstr>
      <vt:lpstr>黑体</vt:lpstr>
      <vt:lpstr>微软雅黑</vt:lpstr>
      <vt:lpstr>Hei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868</cp:revision>
  <dcterms:created xsi:type="dcterms:W3CDTF">2016-01-15T00:46:43Z</dcterms:created>
  <dcterms:modified xsi:type="dcterms:W3CDTF">2019-03-27T00:38:09Z</dcterms:modified>
</cp:coreProperties>
</file>