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702" r:id="rId2"/>
    <p:sldMasterId id="2147483834" r:id="rId3"/>
  </p:sldMasterIdLst>
  <p:notesMasterIdLst>
    <p:notesMasterId r:id="rId27"/>
  </p:notesMasterIdLst>
  <p:sldIdLst>
    <p:sldId id="363" r:id="rId4"/>
    <p:sldId id="481" r:id="rId5"/>
    <p:sldId id="425" r:id="rId6"/>
    <p:sldId id="423" r:id="rId7"/>
    <p:sldId id="414" r:id="rId8"/>
    <p:sldId id="454" r:id="rId9"/>
    <p:sldId id="455" r:id="rId10"/>
    <p:sldId id="491" r:id="rId11"/>
    <p:sldId id="514" r:id="rId12"/>
    <p:sldId id="490" r:id="rId13"/>
    <p:sldId id="558" r:id="rId14"/>
    <p:sldId id="462" r:id="rId15"/>
    <p:sldId id="559" r:id="rId16"/>
    <p:sldId id="560" r:id="rId17"/>
    <p:sldId id="504" r:id="rId18"/>
    <p:sldId id="562" r:id="rId19"/>
    <p:sldId id="507" r:id="rId20"/>
    <p:sldId id="563" r:id="rId21"/>
    <p:sldId id="512" r:id="rId22"/>
    <p:sldId id="422" r:id="rId23"/>
    <p:sldId id="421" r:id="rId24"/>
    <p:sldId id="377" r:id="rId25"/>
    <p:sldId id="564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3919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69848" cy="6984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/>
            </a:lvl1pPr>
          </a:lstStyle>
          <a:p>
            <a:pPr>
              <a:defRPr/>
            </a:pPr>
            <a:fld id="{1DDD01A7-7274-4213-9475-2F635FAFDB9D}" type="datetime1">
              <a:rPr lang="zh-CN" altLang="en-US"/>
              <a:pPr>
                <a:defRPr/>
              </a:pPr>
              <a:t>2019/3/18</a:t>
            </a:fld>
            <a:endParaRPr lang="zh-CN" altLang="en-US" sz="1200"/>
          </a:p>
        </p:txBody>
      </p:sp>
      <p:sp>
        <p:nvSpPr>
          <p:cNvPr id="5120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>
                <a:sym typeface="+mn-ea"/>
              </a:rPr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>
                <a:sym typeface="+mn-ea"/>
              </a:rPr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>
                <a:sym typeface="+mn-ea"/>
              </a:rPr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>
                <a:sym typeface="+mn-ea"/>
              </a:rPr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>
                <a:sym typeface="+mn-ea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D1D2FF09-BD81-4E6B-8C33-24B41B2DC482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101193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1DDD01A7-7274-4213-9475-2F635FAFDB9D}" type="datetime1">
              <a:rPr lang="zh-CN" altLang="en-US" smtClean="0"/>
              <a:pPr>
                <a:defRPr/>
              </a:pPr>
              <a:t>2019/3/18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61848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EA446-0EE3-4747-AA3C-DA3F205B7E79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1EC5C-51FA-4817-ACC0-2F337978C096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784963807"/>
      </p:ext>
    </p:extLst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43BF6-AB2D-4EBB-80CB-3CE855DFE29F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F6BE6-88CE-47D9-BCBF-61792C439612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785477537"/>
      </p:ext>
    </p:extLst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A4498-6BC2-41B9-A157-5C048B9215E8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4459E-A383-4675-AA4E-320D61BA9B26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4179062959"/>
      </p:ext>
    </p:extLst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7B0F4-F495-4C9A-9D86-B02298BC5FC3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7FD02-C002-458B-BEA7-26790BCFCBEB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687913775"/>
      </p:ext>
    </p:extLst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6E08F-F7DC-4586-BD11-6D986677797D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F27DE-1572-40CF-8F84-9EE6018E270E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871533097"/>
      </p:ext>
    </p:extLst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98734-1BAA-43A0-8923-B04FAAD0F4F9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2BDB1-158B-4AE8-A517-CC7048D19F49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813098835"/>
      </p:ext>
    </p:extLst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0E3C9-FC38-4CE4-8421-EEAFE1925409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180E3-118F-46EF-96C1-4085912CDDB2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123236214"/>
      </p:ext>
    </p:extLst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46D89-30E5-46BC-9C31-2502BE1F864E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A64D5-304E-4E55-BC9B-0C32C57A2BA6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465574626"/>
      </p:ext>
    </p:extLst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E1D75-226E-4C88-9678-FFD8C0AFF0DB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9C983-1365-40DE-85A9-9169D7BC2FEA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888412839"/>
      </p:ext>
    </p:extLst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03924-3A40-49EF-9F00-4148AD247163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3C86C-70F8-4113-B320-3AA62C29AF72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086239496"/>
      </p:ext>
    </p:extLst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C3A78-FD73-4053-B6BC-741D7ECEB999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75337-519F-4ADE-80B2-8DA4703C8DC2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433418684"/>
      </p:ext>
    </p:extLst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8B9FE-06E7-48E8-9FA0-6DBEF153C83C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666D7-52E9-463C-B731-5C921DE8C0FF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176001971"/>
      </p:ext>
    </p:extLst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DAC50-A9BB-4503-AAC3-3D670C0A7B52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2B13-A542-4F55-9296-7E60F2EACF73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833151863"/>
      </p:ext>
    </p:extLst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EE567-A615-4E6F-B386-1C05C8271E9A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1D7D1-E8AB-474C-A228-5C5BFB9F4B49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205847113"/>
      </p:ext>
    </p:extLst>
  </p:cSld>
  <p:clrMapOvr>
    <a:masterClrMapping/>
  </p:clrMapOvr>
  <p:transition spd="med"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686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53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406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3408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266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3409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732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470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CF7B5-15A8-4FA5-8E0B-1B7B3E1317FC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A833D-64E9-40C4-A58F-9201009606B8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490637115"/>
      </p:ext>
    </p:extLst>
  </p:cSld>
  <p:clrMapOvr>
    <a:masterClrMapping/>
  </p:clrMapOvr>
  <p:transition spd="med"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229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03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96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E047D-8F3A-451C-82B5-F52861AA3A8C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71B67-E128-42BE-8D28-99578CF06611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670261161"/>
      </p:ext>
    </p:extLst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3FA90-E6BF-46EA-BF6D-A7A1B1A39629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DCDA3-63CC-4791-B159-CBA3CD51FADD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935698929"/>
      </p:ext>
    </p:extLst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6C974-2E30-4218-85E2-DD83E103C7DC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433F0-1D3A-4185-9C74-DCCD7D78EF8F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045889283"/>
      </p:ext>
    </p:extLst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2B527-DEC7-44F2-934B-295EF499277F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ED248-D72E-41DE-AA6C-F71C1D48705F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59350481"/>
      </p:ext>
    </p:extLst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CBA21-07F2-4F49-A1F1-7377E25740F9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68F75-153D-4457-8FC2-397805EE7CD7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516963662"/>
      </p:ext>
    </p:extLst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81F56-A4B5-4438-A2FC-FA732C6BE6A5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1A2AB-395E-43BA-949D-1914800B075A}" type="slidenum">
              <a:rPr lang="zh-CN" altLang="en-US"/>
              <a:pPr>
                <a:defRPr/>
              </a:pPr>
              <a:t>‹#›</a:t>
            </a:fld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579811198"/>
      </p:ext>
    </p:extLst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F92D097-FB17-4417-98DD-39ADB5BE9201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DD2620-1D70-4AA0-8B68-550595A641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ransition spd="med">
    <p:pull dir="d"/>
  </p:transition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1BB683C-7721-4884-B3FF-0AE5E6A74575}" type="datetime1">
              <a:rPr lang="zh-CN" altLang="en-US"/>
              <a:pPr>
                <a:defRPr/>
              </a:pPr>
              <a:t>2019/3/18</a:t>
            </a:fld>
            <a:endParaRPr lang="en-US" sz="1100">
              <a:solidFill>
                <a:srgbClr val="3071C3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3EF5A24-E477-4413-B84C-96DA2450F2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</p:sldLayoutIdLst>
  <p:transition spd="med">
    <p:pull dir="d"/>
  </p:transition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993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11" Type="http://schemas.openxmlformats.org/officeDocument/2006/relationships/image" Target="../media/image15.jpeg"/><Relationship Id="rId5" Type="http://schemas.openxmlformats.org/officeDocument/2006/relationships/image" Target="../media/image5.emf"/><Relationship Id="rId10" Type="http://schemas.openxmlformats.org/officeDocument/2006/relationships/image" Target="../media/image14.jpeg"/><Relationship Id="rId4" Type="http://schemas.openxmlformats.org/officeDocument/2006/relationships/image" Target="../media/image4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7.emf"/><Relationship Id="rId10" Type="http://schemas.openxmlformats.org/officeDocument/2006/relationships/image" Target="../media/image21.jpeg"/><Relationship Id="rId4" Type="http://schemas.openxmlformats.org/officeDocument/2006/relationships/image" Target="../media/image5.emf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1" name="文本框 22"/>
          <p:cNvSpPr>
            <a:spLocks noChangeArrowheads="1"/>
          </p:cNvSpPr>
          <p:nvPr/>
        </p:nvSpPr>
        <p:spPr bwMode="auto">
          <a:xfrm>
            <a:off x="971550" y="2800368"/>
            <a:ext cx="7077075" cy="797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ts val="55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Baskerville Old Face" pitchFamily="18" charset="0"/>
                <a:ea typeface="Kozuka Gothic Pro H" pitchFamily="34" charset="-128"/>
                <a:sym typeface="方正大黑简体" charset="0"/>
              </a:rPr>
              <a:t>Lesson 6  Numbers6~10</a:t>
            </a:r>
            <a:endParaRPr lang="zh-CN" altLang="en-US" sz="4800" b="1" dirty="0">
              <a:solidFill>
                <a:srgbClr val="000000"/>
              </a:solidFill>
              <a:latin typeface="Baskerville Old Face" pitchFamily="18" charset="0"/>
              <a:ea typeface="Kozuka Gothic Pro H" pitchFamily="34" charset="-128"/>
              <a:sym typeface="方正大黑简体" charset="0"/>
            </a:endParaRPr>
          </a:p>
        </p:txBody>
      </p:sp>
      <p:sp>
        <p:nvSpPr>
          <p:cNvPr id="25612" name="TextBox 3"/>
          <p:cNvSpPr>
            <a:spLocks noChangeArrowheads="1"/>
          </p:cNvSpPr>
          <p:nvPr/>
        </p:nvSpPr>
        <p:spPr bwMode="auto">
          <a:xfrm>
            <a:off x="928688" y="1503363"/>
            <a:ext cx="7358062" cy="65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/>
          <a:p>
            <a:pPr algn="ctr" eaLnBrk="0" hangingPunct="0"/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Unit 1 School and Numbers</a:t>
            </a:r>
            <a:endParaRPr lang="zh-CN" altLang="en-US" sz="3600" b="1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7069" y="533717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/>
      <p:bldP spid="256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39750" y="1123950"/>
            <a:ext cx="1795463" cy="452438"/>
            <a:chOff x="0" y="0"/>
            <a:chExt cx="1794903" cy="452397"/>
          </a:xfrm>
        </p:grpSpPr>
        <p:sp>
          <p:nvSpPr>
            <p:cNvPr id="36881" name="圆角矩形 20"/>
            <p:cNvSpPr>
              <a:spLocks noChangeArrowheads="1"/>
            </p:cNvSpPr>
            <p:nvPr/>
          </p:nvSpPr>
          <p:spPr bwMode="auto">
            <a:xfrm>
              <a:off x="0" y="3135"/>
              <a:ext cx="1778000" cy="449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3C7D4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ECADC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6882" name="文本框 19"/>
            <p:cNvSpPr>
              <a:spLocks noChangeArrowheads="1"/>
            </p:cNvSpPr>
            <p:nvPr/>
          </p:nvSpPr>
          <p:spPr bwMode="auto">
            <a:xfrm>
              <a:off x="89928" y="0"/>
              <a:ext cx="1704975" cy="4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000" b="1" dirty="0">
                  <a:latin typeface="黑体" pitchFamily="49" charset="-122"/>
                  <a:ea typeface="楷体" pitchFamily="49" charset="-122"/>
                  <a:sym typeface="黑体" pitchFamily="49" charset="-122"/>
                </a:rPr>
                <a:t>重点句型</a:t>
              </a:r>
              <a:r>
                <a:rPr lang="en-US" altLang="zh-CN" sz="2000" b="1" dirty="0">
                  <a:latin typeface="黑体" pitchFamily="49" charset="-122"/>
                  <a:ea typeface="楷体" pitchFamily="49" charset="-122"/>
                  <a:sym typeface="黑体" pitchFamily="49" charset="-122"/>
                </a:rPr>
                <a:t>1</a:t>
              </a:r>
              <a:endParaRPr lang="zh-CN" altLang="en-US" sz="2000" b="1" dirty="0">
                <a:latin typeface="黑体" pitchFamily="49" charset="-122"/>
                <a:ea typeface="楷体" pitchFamily="49" charset="-122"/>
                <a:sym typeface="黑体" pitchFamily="49" charset="-122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11150" y="4057650"/>
            <a:ext cx="1390650" cy="500063"/>
            <a:chOff x="-310272" y="1623547"/>
            <a:chExt cx="1453548" cy="499668"/>
          </a:xfrm>
        </p:grpSpPr>
        <p:sp>
          <p:nvSpPr>
            <p:cNvPr id="36879" name="矩形 23"/>
            <p:cNvSpPr>
              <a:spLocks noChangeArrowheads="1"/>
            </p:cNvSpPr>
            <p:nvPr/>
          </p:nvSpPr>
          <p:spPr bwMode="auto">
            <a:xfrm>
              <a:off x="-91173" y="1623547"/>
              <a:ext cx="1234449" cy="42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  <a:sym typeface="楷体" pitchFamily="49" charset="-122"/>
                </a:rPr>
                <a:t>详解</a:t>
              </a:r>
              <a:endParaRPr lang="zh-CN" altLang="en-US" sz="2000" dirty="0">
                <a:ea typeface="楷体" pitchFamily="49" charset="-122"/>
              </a:endParaRPr>
            </a:p>
          </p:txBody>
        </p:sp>
        <p:pic>
          <p:nvPicPr>
            <p:cNvPr id="36880" name="图片 18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0272" y="1763070"/>
              <a:ext cx="316679" cy="360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对角圆角矩形 16"/>
          <p:cNvSpPr/>
          <p:nvPr/>
        </p:nvSpPr>
        <p:spPr>
          <a:xfrm>
            <a:off x="1187450" y="115888"/>
            <a:ext cx="30241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重难点探究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877" name="矩形 17"/>
          <p:cNvSpPr>
            <a:spLocks noChangeArrowheads="1"/>
          </p:cNvSpPr>
          <p:nvPr/>
        </p:nvSpPr>
        <p:spPr bwMode="auto">
          <a:xfrm>
            <a:off x="2895600" y="1612900"/>
            <a:ext cx="42227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Times New Roman" pitchFamily="18" charset="0"/>
                <a:ea typeface="楷体" pitchFamily="49" charset="-122"/>
              </a:rPr>
              <a:t>six chairs</a:t>
            </a:r>
            <a:r>
              <a:rPr lang="zh-CN" altLang="zh-CN" sz="2000" dirty="0">
                <a:ea typeface="楷体" pitchFamily="49" charset="-122"/>
              </a:rPr>
              <a:t>六把椅子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Times New Roman" pitchFamily="18" charset="0"/>
                <a:ea typeface="楷体" pitchFamily="49" charset="-122"/>
              </a:rPr>
              <a:t>seven books </a:t>
            </a:r>
            <a:r>
              <a:rPr lang="zh-CN" altLang="zh-CN" sz="2000" dirty="0">
                <a:ea typeface="楷体" pitchFamily="49" charset="-122"/>
              </a:rPr>
              <a:t>七本书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Times New Roman" pitchFamily="18" charset="0"/>
                <a:ea typeface="楷体" pitchFamily="49" charset="-122"/>
              </a:rPr>
              <a:t>eight rulers</a:t>
            </a:r>
            <a:r>
              <a:rPr lang="zh-CN" altLang="zh-CN" sz="2000" dirty="0">
                <a:ea typeface="楷体" pitchFamily="49" charset="-122"/>
              </a:rPr>
              <a:t>八把直尺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Times New Roman" pitchFamily="18" charset="0"/>
                <a:ea typeface="楷体" pitchFamily="49" charset="-122"/>
              </a:rPr>
              <a:t>nine pens</a:t>
            </a:r>
            <a:r>
              <a:rPr lang="zh-CN" altLang="zh-CN" sz="2000" dirty="0">
                <a:ea typeface="楷体" pitchFamily="49" charset="-122"/>
              </a:rPr>
              <a:t>九支钢笔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Times New Roman" pitchFamily="18" charset="0"/>
                <a:ea typeface="楷体" pitchFamily="49" charset="-122"/>
              </a:rPr>
              <a:t>ten pencils</a:t>
            </a:r>
            <a:r>
              <a:rPr lang="zh-CN" altLang="zh-CN" sz="2000" dirty="0">
                <a:ea typeface="楷体" pitchFamily="49" charset="-122"/>
              </a:rPr>
              <a:t>十支铅笔</a:t>
            </a:r>
          </a:p>
        </p:txBody>
      </p:sp>
      <p:sp>
        <p:nvSpPr>
          <p:cNvPr id="36878" name="矩形 18"/>
          <p:cNvSpPr>
            <a:spLocks noChangeArrowheads="1"/>
          </p:cNvSpPr>
          <p:nvPr/>
        </p:nvSpPr>
        <p:spPr bwMode="auto">
          <a:xfrm>
            <a:off x="1847850" y="3848100"/>
            <a:ext cx="64960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dirty="0">
                <a:ea typeface="楷体" pitchFamily="49" charset="-122"/>
              </a:rPr>
              <a:t>英语中名词分为可数名词和不可数名词两种</a:t>
            </a:r>
            <a:r>
              <a:rPr lang="en-US" altLang="zh-CN" sz="2000" dirty="0">
                <a:ea typeface="楷体" pitchFamily="49" charset="-122"/>
              </a:rPr>
              <a:t>,</a:t>
            </a:r>
            <a:r>
              <a:rPr lang="zh-CN" altLang="zh-CN" sz="2000" dirty="0">
                <a:ea typeface="楷体" pitchFamily="49" charset="-122"/>
              </a:rPr>
              <a:t>而可数名词有单数、复数两种形式。当表示一本书</a:t>
            </a:r>
            <a:r>
              <a:rPr lang="en-US" altLang="zh-CN" sz="2000" dirty="0">
                <a:ea typeface="楷体" pitchFamily="49" charset="-122"/>
              </a:rPr>
              <a:t>,</a:t>
            </a:r>
            <a:r>
              <a:rPr lang="zh-CN" altLang="zh-CN" sz="2000" dirty="0">
                <a:ea typeface="楷体" pitchFamily="49" charset="-122"/>
              </a:rPr>
              <a:t>一支钢笔等单个概念时需要用单数形式</a:t>
            </a:r>
            <a:r>
              <a:rPr lang="en-US" altLang="zh-CN" sz="2000" dirty="0">
                <a:ea typeface="楷体" pitchFamily="49" charset="-122"/>
              </a:rPr>
              <a:t>,</a:t>
            </a:r>
            <a:r>
              <a:rPr lang="zh-CN" altLang="zh-CN" sz="2000" dirty="0">
                <a:ea typeface="楷体" pitchFamily="49" charset="-122"/>
              </a:rPr>
              <a:t>且常在名词前加冠词</a:t>
            </a:r>
            <a:r>
              <a:rPr lang="en-US" altLang="zh-CN" sz="2000" dirty="0">
                <a:ea typeface="楷体" pitchFamily="49" charset="-122"/>
              </a:rPr>
              <a:t>a</a:t>
            </a:r>
            <a:r>
              <a:rPr lang="zh-CN" altLang="zh-CN" sz="2000" dirty="0">
                <a:ea typeface="楷体" pitchFamily="49" charset="-122"/>
              </a:rPr>
              <a:t>或</a:t>
            </a:r>
            <a:r>
              <a:rPr lang="en-US" altLang="zh-CN" sz="2000" dirty="0">
                <a:ea typeface="楷体" pitchFamily="49" charset="-122"/>
              </a:rPr>
              <a:t>an</a:t>
            </a:r>
            <a:r>
              <a:rPr lang="zh-CN" altLang="zh-CN" sz="2000" dirty="0">
                <a:ea typeface="楷体" pitchFamily="49" charset="-122"/>
              </a:rPr>
              <a:t>。若要表示两个或两个以上的人或物就要用复数形式。如</a:t>
            </a:r>
            <a:r>
              <a:rPr lang="en-US" altLang="zh-CN" sz="2000" dirty="0">
                <a:ea typeface="楷体" pitchFamily="49" charset="-122"/>
              </a:rPr>
              <a:t>: six, seven, eight, nine, ten</a:t>
            </a:r>
            <a:r>
              <a:rPr lang="zh-CN" altLang="zh-CN" sz="2000" dirty="0">
                <a:ea typeface="楷体" pitchFamily="49" charset="-122"/>
              </a:rPr>
              <a:t>都表示的是多个物品</a:t>
            </a:r>
            <a:r>
              <a:rPr lang="en-US" altLang="zh-CN" sz="2000" dirty="0">
                <a:ea typeface="楷体" pitchFamily="49" charset="-122"/>
              </a:rPr>
              <a:t>,</a:t>
            </a:r>
            <a:r>
              <a:rPr lang="zh-CN" altLang="zh-CN" sz="2000" dirty="0">
                <a:ea typeface="楷体" pitchFamily="49" charset="-122"/>
              </a:rPr>
              <a:t>所以它们后面都要跟可数名词的复数形式。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7" grpId="0"/>
      <p:bldP spid="368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对角圆角矩形 20"/>
          <p:cNvSpPr>
            <a:spLocks noChangeArrowheads="1"/>
          </p:cNvSpPr>
          <p:nvPr/>
        </p:nvSpPr>
        <p:spPr bwMode="auto">
          <a:xfrm>
            <a:off x="1187450" y="117475"/>
            <a:ext cx="3024188" cy="596900"/>
          </a:xfrm>
          <a:custGeom>
            <a:avLst/>
            <a:gdLst>
              <a:gd name="T0" fmla="*/ 0 w 4763"/>
              <a:gd name="T1" fmla="*/ 0 h 941"/>
              <a:gd name="T2" fmla="*/ 4763 w 4763"/>
              <a:gd name="T3" fmla="*/ 941 h 941"/>
            </a:gdLst>
            <a:ahLst/>
            <a:cxnLst/>
            <a:rect l="T0" t="T1" r="T2" b="T3"/>
            <a:pathLst>
              <a:path w="4763" h="941">
                <a:moveTo>
                  <a:pt x="156" y="0"/>
                </a:moveTo>
                <a:lnTo>
                  <a:pt x="4763" y="0"/>
                </a:lnTo>
                <a:lnTo>
                  <a:pt x="4763" y="784"/>
                </a:lnTo>
                <a:cubicBezTo>
                  <a:pt x="4763" y="870"/>
                  <a:pt x="4693" y="940"/>
                  <a:pt x="4607" y="940"/>
                </a:cubicBezTo>
                <a:lnTo>
                  <a:pt x="0" y="941"/>
                </a:lnTo>
                <a:lnTo>
                  <a:pt x="0" y="156"/>
                </a:lnTo>
                <a:cubicBezTo>
                  <a:pt x="0" y="70"/>
                  <a:pt x="70" y="0"/>
                  <a:pt x="156" y="0"/>
                </a:cubicBezTo>
                <a:close/>
              </a:path>
            </a:pathLst>
          </a:cu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重难点探究</a:t>
            </a:r>
            <a:endParaRPr lang="en-US" sz="4000" b="1">
              <a:solidFill>
                <a:schemeClr val="bg1"/>
              </a:solidFill>
              <a:latin typeface="楷体" pitchFamily="49" charset="-122"/>
              <a:ea typeface="楷体" pitchFamily="49" charset="-122"/>
              <a:sym typeface="楷体" pitchFamily="49" charset="-122"/>
            </a:endParaRPr>
          </a:p>
        </p:txBody>
      </p:sp>
      <p:sp>
        <p:nvSpPr>
          <p:cNvPr id="37898" name="矩形 14"/>
          <p:cNvSpPr>
            <a:spLocks noChangeArrowheads="1"/>
          </p:cNvSpPr>
          <p:nvPr/>
        </p:nvSpPr>
        <p:spPr bwMode="auto">
          <a:xfrm>
            <a:off x="2057400" y="774700"/>
            <a:ext cx="6546850" cy="578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ea typeface="楷体" pitchFamily="49" charset="-122"/>
              </a:rPr>
              <a:t>可数名词单数变复数的规则</a:t>
            </a:r>
            <a:r>
              <a:rPr lang="en-US" altLang="zh-CN" sz="2400" dirty="0">
                <a:ea typeface="楷体" pitchFamily="49" charset="-122"/>
              </a:rPr>
              <a:t>: </a:t>
            </a:r>
            <a:endParaRPr lang="zh-CN" altLang="zh-CN" sz="2400" dirty="0"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ea typeface="楷体" pitchFamily="49" charset="-122"/>
              </a:rPr>
              <a:t>1. </a:t>
            </a:r>
            <a:r>
              <a:rPr lang="zh-CN" altLang="zh-CN" sz="2400" dirty="0">
                <a:ea typeface="楷体" pitchFamily="49" charset="-122"/>
              </a:rPr>
              <a:t>一般情况直接在可数名词后加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-s</a:t>
            </a:r>
            <a:r>
              <a:rPr lang="zh-CN" altLang="zh-CN" sz="2400" dirty="0">
                <a:ea typeface="楷体" pitchFamily="49" charset="-122"/>
              </a:rPr>
              <a:t>。如</a:t>
            </a:r>
            <a:r>
              <a:rPr lang="en-US" altLang="zh-CN" sz="2400" dirty="0">
                <a:ea typeface="楷体" pitchFamily="49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book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books, ruler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rulers, chair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chairs</a:t>
            </a:r>
            <a:endParaRPr lang="zh-CN" altLang="zh-CN" sz="2400" dirty="0">
              <a:latin typeface="Times New Roman" pitchFamily="18" charset="0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ea typeface="楷体" pitchFamily="49" charset="-122"/>
              </a:rPr>
              <a:t>2. </a:t>
            </a:r>
            <a:r>
              <a:rPr lang="zh-CN" altLang="zh-CN" sz="2400" dirty="0">
                <a:ea typeface="楷体" pitchFamily="49" charset="-122"/>
              </a:rPr>
              <a:t>以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s, x, s h , c h </a:t>
            </a:r>
            <a:r>
              <a:rPr lang="zh-CN" altLang="zh-CN" sz="2400" dirty="0">
                <a:ea typeface="楷体" pitchFamily="49" charset="-122"/>
              </a:rPr>
              <a:t>等结尾的名词</a:t>
            </a:r>
            <a:r>
              <a:rPr lang="en-US" altLang="zh-CN" sz="2400" dirty="0">
                <a:ea typeface="楷体" pitchFamily="49" charset="-122"/>
              </a:rPr>
              <a:t>,</a:t>
            </a:r>
            <a:r>
              <a:rPr lang="zh-CN" altLang="zh-CN" sz="2400" dirty="0">
                <a:ea typeface="楷体" pitchFamily="49" charset="-122"/>
              </a:rPr>
              <a:t>一般在词尾加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-e s</a:t>
            </a:r>
            <a:r>
              <a:rPr lang="zh-CN" altLang="zh-CN" sz="2400" dirty="0">
                <a:ea typeface="楷体" pitchFamily="49" charset="-122"/>
              </a:rPr>
              <a:t>。如</a:t>
            </a:r>
            <a:r>
              <a:rPr lang="en-US" altLang="zh-CN" sz="2400" dirty="0">
                <a:ea typeface="楷体" pitchFamily="49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box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boxes, bus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buses</a:t>
            </a:r>
            <a:endParaRPr lang="zh-CN" altLang="zh-CN" sz="2400" dirty="0">
              <a:latin typeface="Times New Roman" pitchFamily="18" charset="0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ea typeface="楷体" pitchFamily="49" charset="-122"/>
              </a:rPr>
              <a:t>3. </a:t>
            </a:r>
            <a:r>
              <a:rPr lang="zh-CN" altLang="zh-CN" sz="2400" dirty="0">
                <a:ea typeface="楷体" pitchFamily="49" charset="-122"/>
              </a:rPr>
              <a:t>以辅音字母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+y</a:t>
            </a:r>
            <a:r>
              <a:rPr lang="zh-CN" altLang="zh-CN" sz="2400" dirty="0">
                <a:ea typeface="楷体" pitchFamily="49" charset="-122"/>
              </a:rPr>
              <a:t>结尾的单词</a:t>
            </a:r>
            <a:r>
              <a:rPr lang="en-US" altLang="zh-CN" sz="2400" dirty="0">
                <a:ea typeface="楷体" pitchFamily="49" charset="-122"/>
              </a:rPr>
              <a:t>,</a:t>
            </a:r>
            <a:r>
              <a:rPr lang="zh-CN" altLang="zh-CN" sz="2400" dirty="0">
                <a:ea typeface="楷体" pitchFamily="49" charset="-122"/>
              </a:rPr>
              <a:t>把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y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变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 i</a:t>
            </a:r>
            <a:r>
              <a:rPr lang="zh-CN" altLang="zh-CN" sz="2400" dirty="0">
                <a:ea typeface="楷体" pitchFamily="49" charset="-122"/>
              </a:rPr>
              <a:t>再加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-e s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。</a:t>
            </a:r>
            <a:r>
              <a:rPr lang="zh-CN" altLang="zh-CN" sz="2400" dirty="0">
                <a:ea typeface="楷体" pitchFamily="49" charset="-122"/>
              </a:rPr>
              <a:t>如</a:t>
            </a:r>
            <a:r>
              <a:rPr lang="en-US" altLang="zh-CN" sz="2400" dirty="0">
                <a:ea typeface="楷体" pitchFamily="49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baby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babies</a:t>
            </a:r>
            <a:endParaRPr lang="zh-CN" altLang="zh-CN" sz="2400" dirty="0">
              <a:latin typeface="Times New Roman" pitchFamily="18" charset="0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>
                <a:ea typeface="楷体" pitchFamily="49" charset="-122"/>
              </a:rPr>
              <a:t>但当遇到元音字母</a:t>
            </a:r>
            <a:r>
              <a:rPr lang="en-US" altLang="zh-CN" sz="2400" dirty="0">
                <a:ea typeface="楷体" pitchFamily="49" charset="-122"/>
              </a:rPr>
              <a:t>+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y</a:t>
            </a:r>
            <a:r>
              <a:rPr lang="zh-CN" altLang="zh-CN" sz="2400" dirty="0">
                <a:ea typeface="楷体" pitchFamily="49" charset="-122"/>
              </a:rPr>
              <a:t>结尾的单词</a:t>
            </a:r>
            <a:r>
              <a:rPr lang="en-US" altLang="zh-CN" sz="2400" dirty="0">
                <a:ea typeface="楷体" pitchFamily="49" charset="-122"/>
              </a:rPr>
              <a:t>,</a:t>
            </a:r>
            <a:r>
              <a:rPr lang="zh-CN" altLang="zh-CN" sz="2400" dirty="0">
                <a:ea typeface="楷体" pitchFamily="49" charset="-122"/>
              </a:rPr>
              <a:t>直接在词尾加</a:t>
            </a:r>
            <a:r>
              <a:rPr lang="en-US" altLang="zh-CN" sz="2400" dirty="0">
                <a:ea typeface="楷体" pitchFamily="49" charset="-122"/>
              </a:rPr>
              <a:t>-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s</a:t>
            </a:r>
            <a:r>
              <a:rPr lang="zh-CN" altLang="zh-CN" sz="2400" dirty="0">
                <a:ea typeface="楷体" pitchFamily="49" charset="-122"/>
              </a:rPr>
              <a:t>。如</a:t>
            </a:r>
            <a:r>
              <a:rPr lang="en-US" altLang="zh-CN" sz="2400" dirty="0">
                <a:ea typeface="楷体" pitchFamily="49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boy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boys</a:t>
            </a:r>
            <a:endParaRPr lang="zh-CN" altLang="zh-CN" sz="2400" dirty="0">
              <a:latin typeface="Times New Roman" pitchFamily="18" charset="0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ea typeface="楷体" pitchFamily="49" charset="-122"/>
              </a:rPr>
              <a:t>4. </a:t>
            </a:r>
            <a:r>
              <a:rPr lang="zh-CN" altLang="zh-CN" sz="2400" dirty="0">
                <a:ea typeface="楷体" pitchFamily="49" charset="-122"/>
              </a:rPr>
              <a:t>以字母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o</a:t>
            </a:r>
            <a:r>
              <a:rPr lang="zh-CN" altLang="zh-CN" sz="2400" dirty="0">
                <a:ea typeface="楷体" pitchFamily="49" charset="-122"/>
              </a:rPr>
              <a:t>结尾的名词</a:t>
            </a:r>
            <a:r>
              <a:rPr lang="en-US" altLang="zh-CN" sz="2400" dirty="0">
                <a:ea typeface="楷体" pitchFamily="49" charset="-122"/>
              </a:rPr>
              <a:t>,</a:t>
            </a:r>
            <a:r>
              <a:rPr lang="zh-CN" altLang="zh-CN" sz="2400" dirty="0">
                <a:ea typeface="楷体" pitchFamily="49" charset="-122"/>
              </a:rPr>
              <a:t>加</a:t>
            </a:r>
            <a:r>
              <a:rPr lang="en-US" altLang="zh-CN" sz="2400" dirty="0">
                <a:ea typeface="楷体" pitchFamily="49" charset="-122"/>
              </a:rPr>
              <a:t>-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s</a:t>
            </a:r>
            <a:r>
              <a:rPr lang="zh-CN" altLang="zh-CN" sz="2400" dirty="0">
                <a:ea typeface="楷体" pitchFamily="49" charset="-122"/>
              </a:rPr>
              <a:t>或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- e s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。</a:t>
            </a:r>
            <a:r>
              <a:rPr lang="zh-CN" altLang="zh-CN" sz="2400" dirty="0">
                <a:ea typeface="楷体" pitchFamily="49" charset="-122"/>
              </a:rPr>
              <a:t>如</a:t>
            </a:r>
            <a:r>
              <a:rPr lang="en-US" altLang="zh-CN" sz="2400" dirty="0">
                <a:ea typeface="楷体" pitchFamily="49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zoo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zoos, potato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potatoes</a:t>
            </a:r>
            <a:endParaRPr lang="zh-CN" altLang="zh-CN" sz="2400" dirty="0">
              <a:latin typeface="Times New Roman" pitchFamily="18" charset="0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ea typeface="楷体" pitchFamily="49" charset="-122"/>
              </a:rPr>
              <a:t>5. </a:t>
            </a:r>
            <a:r>
              <a:rPr lang="zh-CN" altLang="zh-CN" sz="2400" dirty="0">
                <a:ea typeface="楷体" pitchFamily="49" charset="-122"/>
              </a:rPr>
              <a:t>以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f</a:t>
            </a:r>
            <a:r>
              <a:rPr lang="zh-CN" altLang="zh-CN" sz="2400" dirty="0">
                <a:ea typeface="楷体" pitchFamily="49" charset="-122"/>
              </a:rPr>
              <a:t>或</a:t>
            </a:r>
            <a:r>
              <a:rPr lang="en-US" altLang="zh-CN" sz="2400" dirty="0">
                <a:ea typeface="楷体" pitchFamily="49" charset="-122"/>
              </a:rPr>
              <a:t>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f e</a:t>
            </a:r>
            <a:r>
              <a:rPr lang="en-US" altLang="zh-CN" sz="2400" dirty="0">
                <a:ea typeface="楷体" pitchFamily="49" charset="-122"/>
              </a:rPr>
              <a:t> </a:t>
            </a:r>
            <a:r>
              <a:rPr lang="zh-CN" altLang="zh-CN" sz="2400" dirty="0">
                <a:ea typeface="楷体" pitchFamily="49" charset="-122"/>
              </a:rPr>
              <a:t>结尾的名词</a:t>
            </a:r>
            <a:r>
              <a:rPr lang="en-US" altLang="zh-CN" sz="2400" dirty="0">
                <a:ea typeface="楷体" pitchFamily="49" charset="-122"/>
              </a:rPr>
              <a:t>,</a:t>
            </a:r>
            <a:r>
              <a:rPr lang="zh-CN" altLang="zh-CN" sz="2400" dirty="0">
                <a:ea typeface="楷体" pitchFamily="49" charset="-122"/>
              </a:rPr>
              <a:t>变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f</a:t>
            </a:r>
            <a:r>
              <a:rPr lang="zh-CN" altLang="zh-CN" sz="2400" dirty="0">
                <a:ea typeface="楷体" pitchFamily="49" charset="-122"/>
              </a:rPr>
              <a:t>或</a:t>
            </a:r>
            <a:r>
              <a:rPr lang="en-US" altLang="zh-CN" sz="2400" dirty="0">
                <a:ea typeface="楷体" pitchFamily="49" charset="-122"/>
              </a:rPr>
              <a:t>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f e </a:t>
            </a:r>
            <a:r>
              <a:rPr lang="zh-CN" altLang="zh-CN" sz="2400" dirty="0">
                <a:ea typeface="楷体" pitchFamily="49" charset="-122"/>
              </a:rPr>
              <a:t>为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v</a:t>
            </a:r>
            <a:r>
              <a:rPr lang="en-US" altLang="zh-CN" sz="2400" dirty="0">
                <a:ea typeface="楷体" pitchFamily="49" charset="-122"/>
              </a:rPr>
              <a:t>,</a:t>
            </a:r>
            <a:r>
              <a:rPr lang="zh-CN" altLang="zh-CN" sz="2400" dirty="0">
                <a:ea typeface="楷体" pitchFamily="49" charset="-122"/>
              </a:rPr>
              <a:t>再加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- e </a:t>
            </a:r>
            <a:r>
              <a:rPr lang="en-US" altLang="zh-CN" sz="2400" dirty="0">
                <a:ea typeface="楷体" pitchFamily="49" charset="-122"/>
              </a:rPr>
              <a:t>s</a:t>
            </a:r>
            <a:r>
              <a:rPr lang="zh-CN" altLang="zh-CN" sz="2400" dirty="0">
                <a:ea typeface="楷体" pitchFamily="49" charset="-122"/>
              </a:rPr>
              <a:t>。如</a:t>
            </a:r>
            <a:r>
              <a:rPr lang="en-US" altLang="zh-CN" sz="2400" dirty="0">
                <a:ea typeface="楷体" pitchFamily="49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leaf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leaves, knife </a:t>
            </a:r>
            <a:r>
              <a:rPr lang="zh-CN" altLang="zh-CN" sz="2400" dirty="0">
                <a:latin typeface="Times New Roman" pitchFamily="18" charset="0"/>
                <a:ea typeface="楷体" pitchFamily="49" charset="-122"/>
              </a:rPr>
              <a:t>— </a:t>
            </a:r>
            <a:r>
              <a:rPr lang="en-US" altLang="zh-CN" sz="2400" dirty="0">
                <a:latin typeface="Times New Roman" pitchFamily="18" charset="0"/>
                <a:ea typeface="楷体" pitchFamily="49" charset="-122"/>
              </a:rPr>
              <a:t>knives</a:t>
            </a:r>
            <a:endParaRPr lang="zh-CN" altLang="zh-CN" sz="2400" dirty="0"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37899" name="矩形 16"/>
          <p:cNvSpPr>
            <a:spLocks noChangeArrowheads="1"/>
          </p:cNvSpPr>
          <p:nvPr/>
        </p:nvSpPr>
        <p:spPr bwMode="auto">
          <a:xfrm>
            <a:off x="1009650" y="11938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拓展</a:t>
            </a:r>
            <a:endParaRPr lang="zh-CN" altLang="en-US" sz="2400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378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87450" y="1158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课文原文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8924" name="图片 12" descr="lesson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1892300"/>
            <a:ext cx="8455025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83050" y="774700"/>
            <a:ext cx="2933700" cy="646113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/>
              <a:t>2.Let’s chant !</a:t>
            </a:r>
            <a:endParaRPr lang="zh-CN" altLang="en-US" sz="360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87450" y="1158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课文原文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0972" name="图片 12" descr="lesson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13" y="1892300"/>
            <a:ext cx="8105775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43350" y="844550"/>
            <a:ext cx="3213100" cy="646113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/>
              <a:t>3.Let’s count !</a:t>
            </a:r>
            <a:endParaRPr lang="zh-CN" altLang="en-US" sz="360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20" name="图片 12" descr="lesson 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50" y="1752600"/>
            <a:ext cx="81026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图片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图片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87450" y="1158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课文原文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33800" y="844550"/>
            <a:ext cx="3771900" cy="646113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/>
              <a:t>4.See you later !</a:t>
            </a:r>
            <a:endParaRPr lang="zh-CN" altLang="en-US" sz="360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矩形 12"/>
          <p:cNvSpPr>
            <a:spLocks noChangeArrowheads="1"/>
          </p:cNvSpPr>
          <p:nvPr/>
        </p:nvSpPr>
        <p:spPr bwMode="auto">
          <a:xfrm>
            <a:off x="2533650" y="1052513"/>
            <a:ext cx="62150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>
                <a:ea typeface="楷体" pitchFamily="49" charset="-122"/>
              </a:rPr>
              <a:t>①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good-bye</a:t>
            </a:r>
            <a:r>
              <a:rPr lang="en-US" altLang="zh-CN" sz="2800">
                <a:ea typeface="楷体" pitchFamily="49" charset="-122"/>
              </a:rPr>
              <a:t>(</a:t>
            </a:r>
            <a:r>
              <a:rPr lang="zh-CN" altLang="zh-CN" sz="2800">
                <a:ea typeface="楷体" pitchFamily="49" charset="-122"/>
              </a:rPr>
              <a:t>感叹词</a:t>
            </a:r>
            <a:r>
              <a:rPr lang="en-US" altLang="zh-CN" sz="2800">
                <a:ea typeface="楷体" pitchFamily="49" charset="-122"/>
              </a:rPr>
              <a:t>)</a:t>
            </a:r>
            <a:r>
              <a:rPr lang="zh-CN" altLang="zh-CN" sz="2800">
                <a:ea typeface="楷体" pitchFamily="49" charset="-122"/>
              </a:rPr>
              <a:t>再见</a:t>
            </a:r>
            <a:r>
              <a:rPr lang="en-US" altLang="zh-CN" sz="2800">
                <a:ea typeface="楷体" pitchFamily="49" charset="-122"/>
              </a:rPr>
              <a:t>;</a:t>
            </a:r>
            <a:r>
              <a:rPr lang="zh-CN" altLang="zh-CN" sz="2800">
                <a:ea typeface="楷体" pitchFamily="49" charset="-122"/>
              </a:rPr>
              <a:t>再会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  <a:ea typeface="楷体" pitchFamily="49" charset="-122"/>
              <a:sym typeface="Times New Roman" pitchFamily="18" charset="0"/>
            </a:endParaRPr>
          </a:p>
        </p:txBody>
      </p:sp>
      <p:sp>
        <p:nvSpPr>
          <p:cNvPr id="30725" name="矩形 20"/>
          <p:cNvSpPr>
            <a:spLocks noChangeArrowheads="1"/>
          </p:cNvSpPr>
          <p:nvPr/>
        </p:nvSpPr>
        <p:spPr bwMode="auto">
          <a:xfrm>
            <a:off x="2197100" y="3359150"/>
            <a:ext cx="5797550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Times New Roman" pitchFamily="18" charset="0"/>
                <a:ea typeface="楷体" pitchFamily="49" charset="-122"/>
                <a:sym typeface="Times New Roman" pitchFamily="18" charset="0"/>
              </a:rPr>
              <a:t>Say goodbye to your parents when you leave your house. </a:t>
            </a:r>
            <a:r>
              <a:rPr lang="zh-CN" altLang="en-US" sz="2800">
                <a:latin typeface="Times New Roman" pitchFamily="18" charset="0"/>
                <a:ea typeface="楷体" pitchFamily="49" charset="-122"/>
                <a:sym typeface="Times New Roman" pitchFamily="18" charset="0"/>
              </a:rPr>
              <a:t>当你离开家时要和你的父母再见。</a:t>
            </a:r>
          </a:p>
        </p:txBody>
      </p:sp>
      <p:pic>
        <p:nvPicPr>
          <p:cNvPr id="43014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39750" y="1123950"/>
            <a:ext cx="1865313" cy="541338"/>
            <a:chOff x="0" y="0"/>
            <a:chExt cx="1864096" cy="538873"/>
          </a:xfrm>
        </p:grpSpPr>
        <p:sp>
          <p:nvSpPr>
            <p:cNvPr id="43024" name="圆角矩形 18"/>
            <p:cNvSpPr>
              <a:spLocks noChangeArrowheads="1"/>
            </p:cNvSpPr>
            <p:nvPr/>
          </p:nvSpPr>
          <p:spPr bwMode="auto">
            <a:xfrm>
              <a:off x="0" y="3135"/>
              <a:ext cx="1778000" cy="449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3C7D4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ECADC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025" name="文本框 19"/>
            <p:cNvSpPr>
              <a:spLocks noChangeArrowheads="1"/>
            </p:cNvSpPr>
            <p:nvPr/>
          </p:nvSpPr>
          <p:spPr bwMode="auto">
            <a:xfrm>
              <a:off x="159121" y="0"/>
              <a:ext cx="1704975" cy="53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800" b="1">
                  <a:latin typeface="黑体" pitchFamily="49" charset="-122"/>
                  <a:ea typeface="楷体" pitchFamily="49" charset="-122"/>
                  <a:sym typeface="黑体" pitchFamily="49" charset="-122"/>
                </a:rPr>
                <a:t>重点词汇</a:t>
              </a:r>
            </a:p>
          </p:txBody>
        </p:sp>
      </p:grpSp>
      <p:sp>
        <p:nvSpPr>
          <p:cNvPr id="44043" name="矩形 25"/>
          <p:cNvSpPr>
            <a:spLocks noChangeArrowheads="1"/>
          </p:cNvSpPr>
          <p:nvPr/>
        </p:nvSpPr>
        <p:spPr bwMode="auto">
          <a:xfrm>
            <a:off x="800100" y="3568700"/>
            <a:ext cx="11652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例句</a:t>
            </a:r>
            <a:endParaRPr lang="zh-CN" altLang="en-US" sz="2800">
              <a:ea typeface="楷体" pitchFamily="49" charset="-122"/>
            </a:endParaRPr>
          </a:p>
        </p:txBody>
      </p:sp>
      <p:sp>
        <p:nvSpPr>
          <p:cNvPr id="24" name="对角圆角矩形 23"/>
          <p:cNvSpPr/>
          <p:nvPr/>
        </p:nvSpPr>
        <p:spPr>
          <a:xfrm>
            <a:off x="1187450" y="115888"/>
            <a:ext cx="30241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重难点探究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4047" name="矩形 21"/>
          <p:cNvSpPr>
            <a:spLocks noChangeArrowheads="1"/>
          </p:cNvSpPr>
          <p:nvPr/>
        </p:nvSpPr>
        <p:spPr bwMode="auto">
          <a:xfrm>
            <a:off x="2476500" y="2101850"/>
            <a:ext cx="34925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ea typeface="楷体" pitchFamily="49" charset="-122"/>
              </a:rPr>
              <a:t>同义词 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bye</a:t>
            </a:r>
            <a:r>
              <a:rPr lang="en-US" altLang="zh-CN" sz="2800">
                <a:ea typeface="楷体" pitchFamily="49" charset="-122"/>
              </a:rPr>
              <a:t> </a:t>
            </a:r>
            <a:endParaRPr lang="zh-CN" altLang="zh-CN" sz="2800">
              <a:ea typeface="楷体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44043" grpId="0"/>
      <p:bldP spid="440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40" name="Group 14"/>
          <p:cNvGrpSpPr>
            <a:grpSpLocks/>
          </p:cNvGrpSpPr>
          <p:nvPr/>
        </p:nvGrpSpPr>
        <p:grpSpPr bwMode="auto">
          <a:xfrm>
            <a:off x="539750" y="1123950"/>
            <a:ext cx="1795463" cy="541338"/>
            <a:chOff x="0" y="0"/>
            <a:chExt cx="1794903" cy="538874"/>
          </a:xfrm>
        </p:grpSpPr>
        <p:sp>
          <p:nvSpPr>
            <p:cNvPr id="44048" name="圆角矩形 22"/>
            <p:cNvSpPr>
              <a:spLocks noChangeArrowheads="1"/>
            </p:cNvSpPr>
            <p:nvPr/>
          </p:nvSpPr>
          <p:spPr bwMode="auto">
            <a:xfrm>
              <a:off x="0" y="3135"/>
              <a:ext cx="1778000" cy="449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3C7D4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ECADC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4049" name="文本框 19"/>
            <p:cNvSpPr>
              <a:spLocks noChangeArrowheads="1"/>
            </p:cNvSpPr>
            <p:nvPr/>
          </p:nvSpPr>
          <p:spPr bwMode="auto">
            <a:xfrm>
              <a:off x="89928" y="0"/>
              <a:ext cx="1704975" cy="538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800" b="1">
                  <a:latin typeface="黑体" pitchFamily="49" charset="-122"/>
                  <a:ea typeface="楷体" pitchFamily="49" charset="-122"/>
                  <a:sym typeface="黑体" pitchFamily="49" charset="-122"/>
                </a:rPr>
                <a:t>重点词汇</a:t>
              </a:r>
              <a:endParaRPr lang="en-US" altLang="zh-CN" sz="2800" b="1">
                <a:latin typeface="黑体" pitchFamily="49" charset="-122"/>
                <a:ea typeface="楷体" pitchFamily="49" charset="-122"/>
                <a:sym typeface="黑体" pitchFamily="49" charset="-122"/>
              </a:endParaRPr>
            </a:p>
          </p:txBody>
        </p:sp>
      </p:grpSp>
      <p:sp>
        <p:nvSpPr>
          <p:cNvPr id="45065" name="矩形 29"/>
          <p:cNvSpPr>
            <a:spLocks noChangeArrowheads="1"/>
          </p:cNvSpPr>
          <p:nvPr/>
        </p:nvSpPr>
        <p:spPr bwMode="auto">
          <a:xfrm>
            <a:off x="1149350" y="2311400"/>
            <a:ext cx="1233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例句</a:t>
            </a:r>
          </a:p>
        </p:txBody>
      </p:sp>
      <p:sp>
        <p:nvSpPr>
          <p:cNvPr id="25" name="对角圆角矩形 24"/>
          <p:cNvSpPr/>
          <p:nvPr/>
        </p:nvSpPr>
        <p:spPr>
          <a:xfrm>
            <a:off x="1187450" y="115888"/>
            <a:ext cx="30241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重难点探究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5069" name="矩形 22"/>
          <p:cNvSpPr>
            <a:spLocks noChangeArrowheads="1"/>
          </p:cNvSpPr>
          <p:nvPr/>
        </p:nvSpPr>
        <p:spPr bwMode="auto">
          <a:xfrm>
            <a:off x="2616200" y="1403350"/>
            <a:ext cx="4572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ea typeface="楷体" pitchFamily="49" charset="-122"/>
              </a:rPr>
              <a:t>②see(</a:t>
            </a:r>
            <a:r>
              <a:rPr lang="zh-CN" altLang="zh-CN" sz="2800">
                <a:ea typeface="楷体" pitchFamily="49" charset="-122"/>
              </a:rPr>
              <a:t>动词</a:t>
            </a:r>
            <a:r>
              <a:rPr lang="en-US" altLang="zh-CN" sz="2800">
                <a:ea typeface="楷体" pitchFamily="49" charset="-122"/>
              </a:rPr>
              <a:t>)</a:t>
            </a:r>
            <a:r>
              <a:rPr lang="zh-CN" altLang="zh-CN" sz="2800">
                <a:ea typeface="楷体" pitchFamily="49" charset="-122"/>
              </a:rPr>
              <a:t>看见</a:t>
            </a:r>
            <a:r>
              <a:rPr lang="en-US" altLang="zh-CN" sz="2800">
                <a:ea typeface="楷体" pitchFamily="49" charset="-122"/>
              </a:rPr>
              <a:t>;</a:t>
            </a:r>
            <a:r>
              <a:rPr lang="zh-CN" altLang="zh-CN" sz="2800">
                <a:ea typeface="楷体" pitchFamily="49" charset="-122"/>
              </a:rPr>
              <a:t>见到</a:t>
            </a:r>
            <a:r>
              <a:rPr lang="en-US" altLang="zh-CN" sz="2800">
                <a:ea typeface="楷体" pitchFamily="49" charset="-122"/>
              </a:rPr>
              <a:t>;</a:t>
            </a:r>
            <a:r>
              <a:rPr lang="zh-CN" altLang="zh-CN" sz="2800">
                <a:ea typeface="楷体" pitchFamily="49" charset="-122"/>
              </a:rPr>
              <a:t>会见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Times New Roman" pitchFamily="18" charset="0"/>
              </a:rPr>
              <a:t>        </a:t>
            </a:r>
            <a:endParaRPr lang="en-US" altLang="zh-CN">
              <a:solidFill>
                <a:srgbClr val="0000FF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5070" name="矩形 28"/>
          <p:cNvSpPr>
            <a:spLocks noChangeArrowheads="1"/>
          </p:cNvSpPr>
          <p:nvPr/>
        </p:nvSpPr>
        <p:spPr bwMode="auto">
          <a:xfrm>
            <a:off x="2406650" y="2241550"/>
            <a:ext cx="523875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ea typeface="楷体" pitchFamily="49" charset="-122"/>
              </a:rPr>
              <a:t>I can see five birds in the sky.</a:t>
            </a:r>
            <a:r>
              <a:rPr lang="zh-CN" altLang="en-US" sz="2800">
                <a:ea typeface="楷体" pitchFamily="49" charset="-122"/>
              </a:rPr>
              <a:t>在天空中我能看到五只鸟。</a:t>
            </a:r>
          </a:p>
        </p:txBody>
      </p:sp>
      <p:sp>
        <p:nvSpPr>
          <p:cNvPr id="45071" name="矩形 30"/>
          <p:cNvSpPr>
            <a:spLocks noChangeArrowheads="1"/>
          </p:cNvSpPr>
          <p:nvPr/>
        </p:nvSpPr>
        <p:spPr bwMode="auto">
          <a:xfrm>
            <a:off x="2197100" y="3568700"/>
            <a:ext cx="663575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ea typeface="楷体" pitchFamily="49" charset="-122"/>
              </a:rPr>
              <a:t>（同</a:t>
            </a:r>
            <a:r>
              <a:rPr lang="zh-CN" altLang="zh-CN" sz="2800">
                <a:ea typeface="楷体" pitchFamily="49" charset="-122"/>
              </a:rPr>
              <a:t>音词</a:t>
            </a:r>
            <a:r>
              <a:rPr lang="zh-CN" altLang="en-US" sz="2800">
                <a:ea typeface="楷体" pitchFamily="49" charset="-122"/>
              </a:rPr>
              <a:t>）</a:t>
            </a:r>
            <a:r>
              <a:rPr lang="zh-CN" altLang="zh-CN" sz="2800">
                <a:ea typeface="楷体" pitchFamily="49" charset="-122"/>
              </a:rPr>
              <a:t> </a:t>
            </a:r>
            <a:r>
              <a:rPr lang="en-US" altLang="zh-CN" sz="2800">
                <a:ea typeface="楷体" pitchFamily="49" charset="-122"/>
              </a:rPr>
              <a:t>sea </a:t>
            </a:r>
            <a:r>
              <a:rPr lang="zh-CN" altLang="zh-CN" sz="2800">
                <a:ea typeface="楷体" pitchFamily="49" charset="-122"/>
              </a:rPr>
              <a:t>大海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ea typeface="楷体" pitchFamily="49" charset="-122"/>
              </a:rPr>
              <a:t>（</a:t>
            </a:r>
            <a:r>
              <a:rPr lang="zh-CN" altLang="zh-CN" sz="2800">
                <a:ea typeface="楷体" pitchFamily="49" charset="-122"/>
              </a:rPr>
              <a:t>谚语</a:t>
            </a:r>
            <a:r>
              <a:rPr lang="zh-CN" altLang="en-US" sz="2800">
                <a:ea typeface="楷体" pitchFamily="49" charset="-122"/>
              </a:rPr>
              <a:t>）</a:t>
            </a:r>
            <a:r>
              <a:rPr lang="zh-CN" altLang="zh-CN" sz="2800">
                <a:ea typeface="楷体" pitchFamily="49" charset="-122"/>
              </a:rPr>
              <a:t> </a:t>
            </a:r>
            <a:r>
              <a:rPr lang="en-US" altLang="zh-CN" sz="2800">
                <a:ea typeface="楷体" pitchFamily="49" charset="-122"/>
              </a:rPr>
              <a:t>Seeing is believing. </a:t>
            </a:r>
            <a:r>
              <a:rPr lang="zh-CN" altLang="zh-CN" sz="2800">
                <a:ea typeface="楷体" pitchFamily="49" charset="-122"/>
              </a:rPr>
              <a:t>眼见为实。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ea typeface="楷体" pitchFamily="49" charset="-122"/>
              </a:rPr>
              <a:t>（</a:t>
            </a:r>
            <a:r>
              <a:rPr lang="zh-CN" altLang="zh-CN" sz="2800">
                <a:ea typeface="楷体" pitchFamily="49" charset="-122"/>
              </a:rPr>
              <a:t>拓展</a:t>
            </a:r>
            <a:r>
              <a:rPr lang="zh-CN" altLang="en-US" sz="2800">
                <a:ea typeface="楷体" pitchFamily="49" charset="-122"/>
              </a:rPr>
              <a:t>）</a:t>
            </a:r>
            <a:r>
              <a:rPr lang="zh-CN" altLang="zh-CN" sz="2800">
                <a:ea typeface="楷体" pitchFamily="49" charset="-122"/>
              </a:rPr>
              <a:t> </a:t>
            </a:r>
            <a:r>
              <a:rPr lang="en-US" altLang="zh-CN" sz="2800">
                <a:ea typeface="楷体" pitchFamily="49" charset="-122"/>
              </a:rPr>
              <a:t>see</a:t>
            </a:r>
            <a:r>
              <a:rPr lang="zh-CN" altLang="zh-CN" sz="2800">
                <a:ea typeface="楷体" pitchFamily="49" charset="-122"/>
              </a:rPr>
              <a:t>还有“明白”的意思。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/>
      <p:bldP spid="45069" grpId="0"/>
      <p:bldP spid="45070" grpId="0"/>
      <p:bldP spid="450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39750" y="1123950"/>
            <a:ext cx="1795463" cy="523875"/>
            <a:chOff x="0" y="0"/>
            <a:chExt cx="1794903" cy="522882"/>
          </a:xfrm>
        </p:grpSpPr>
        <p:sp>
          <p:nvSpPr>
            <p:cNvPr id="45073" name="圆角矩形 21"/>
            <p:cNvSpPr>
              <a:spLocks noChangeArrowheads="1"/>
            </p:cNvSpPr>
            <p:nvPr/>
          </p:nvSpPr>
          <p:spPr bwMode="auto">
            <a:xfrm>
              <a:off x="0" y="3135"/>
              <a:ext cx="1778000" cy="449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3C7D4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ECADC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5074" name="文本框 19"/>
            <p:cNvSpPr>
              <a:spLocks noChangeArrowheads="1"/>
            </p:cNvSpPr>
            <p:nvPr/>
          </p:nvSpPr>
          <p:spPr bwMode="auto">
            <a:xfrm>
              <a:off x="89928" y="0"/>
              <a:ext cx="1704975" cy="522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latin typeface="黑体" pitchFamily="49" charset="-122"/>
                  <a:ea typeface="楷体" pitchFamily="49" charset="-122"/>
                  <a:sym typeface="黑体" pitchFamily="49" charset="-122"/>
                </a:rPr>
                <a:t>重点句型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658813" y="2457450"/>
            <a:ext cx="1398587" cy="523875"/>
            <a:chOff x="0" y="0"/>
            <a:chExt cx="1515554" cy="523220"/>
          </a:xfrm>
        </p:grpSpPr>
        <p:sp>
          <p:nvSpPr>
            <p:cNvPr id="45071" name="矩形 24"/>
            <p:cNvSpPr>
              <a:spLocks noChangeArrowheads="1"/>
            </p:cNvSpPr>
            <p:nvPr/>
          </p:nvSpPr>
          <p:spPr bwMode="auto">
            <a:xfrm>
              <a:off x="281105" y="0"/>
              <a:ext cx="123444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  <a:sym typeface="楷体" pitchFamily="49" charset="-122"/>
                </a:rPr>
                <a:t>详解</a:t>
              </a:r>
              <a:endParaRPr lang="zh-CN" altLang="en-US" sz="2800">
                <a:ea typeface="楷体" pitchFamily="49" charset="-122"/>
              </a:endParaRPr>
            </a:p>
          </p:txBody>
        </p:sp>
        <p:pic>
          <p:nvPicPr>
            <p:cNvPr id="45072" name="图片 18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757"/>
              <a:ext cx="316679" cy="360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对角圆角矩形 16"/>
          <p:cNvSpPr/>
          <p:nvPr/>
        </p:nvSpPr>
        <p:spPr>
          <a:xfrm>
            <a:off x="1187450" y="115888"/>
            <a:ext cx="30241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重难点探究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6093" name="矩形 17"/>
          <p:cNvSpPr>
            <a:spLocks noChangeArrowheads="1"/>
          </p:cNvSpPr>
          <p:nvPr/>
        </p:nvSpPr>
        <p:spPr bwMode="auto">
          <a:xfrm>
            <a:off x="2686050" y="1193800"/>
            <a:ext cx="45720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ea typeface="楷体" pitchFamily="49" charset="-122"/>
              </a:rPr>
              <a:t>— 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Good-bye. See you later</a:t>
            </a:r>
            <a:r>
              <a:rPr lang="en-US" altLang="zh-CN" sz="2800">
                <a:ea typeface="楷体" pitchFamily="49" charset="-122"/>
              </a:rPr>
              <a:t>! </a:t>
            </a:r>
            <a:r>
              <a:rPr lang="zh-CN" altLang="zh-CN" sz="2800">
                <a:ea typeface="楷体" pitchFamily="49" charset="-122"/>
              </a:rPr>
              <a:t>再见。一会见</a:t>
            </a:r>
            <a:r>
              <a:rPr lang="en-US" altLang="zh-CN" sz="2800">
                <a:ea typeface="楷体" pitchFamily="49" charset="-122"/>
              </a:rPr>
              <a:t>!</a:t>
            </a:r>
            <a:endParaRPr lang="zh-CN" altLang="zh-CN" sz="2800"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>
                <a:ea typeface="楷体" pitchFamily="49" charset="-122"/>
              </a:rPr>
              <a:t>— 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Bye! </a:t>
            </a:r>
            <a:r>
              <a:rPr lang="zh-CN" altLang="zh-CN" sz="2800">
                <a:ea typeface="楷体" pitchFamily="49" charset="-122"/>
              </a:rPr>
              <a:t>再见</a:t>
            </a:r>
            <a:r>
              <a:rPr lang="en-US" altLang="zh-CN" sz="2800">
                <a:ea typeface="楷体" pitchFamily="49" charset="-122"/>
              </a:rPr>
              <a:t>!</a:t>
            </a:r>
            <a:endParaRPr lang="zh-CN" altLang="zh-CN" sz="2800">
              <a:ea typeface="楷体" pitchFamily="49" charset="-122"/>
            </a:endParaRPr>
          </a:p>
        </p:txBody>
      </p:sp>
      <p:sp>
        <p:nvSpPr>
          <p:cNvPr id="46094" name="矩形 18"/>
          <p:cNvSpPr>
            <a:spLocks noChangeArrowheads="1"/>
          </p:cNvSpPr>
          <p:nvPr/>
        </p:nvSpPr>
        <p:spPr bwMode="auto">
          <a:xfrm>
            <a:off x="2286000" y="2828925"/>
            <a:ext cx="51498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ea typeface="楷体" pitchFamily="49" charset="-122"/>
              </a:rPr>
              <a:t>这三句话都是英语中“再见”的常用表达</a:t>
            </a:r>
            <a:r>
              <a:rPr lang="en-US" altLang="zh-CN" sz="2800">
                <a:ea typeface="楷体" pitchFamily="49" charset="-122"/>
              </a:rPr>
              <a:t>,</a:t>
            </a:r>
            <a:r>
              <a:rPr lang="zh-CN" altLang="zh-CN" sz="2800">
                <a:ea typeface="楷体" pitchFamily="49" charset="-122"/>
              </a:rPr>
              <a:t>其中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bye</a:t>
            </a:r>
            <a:r>
              <a:rPr lang="zh-CN" altLang="zh-CN" sz="2800">
                <a:ea typeface="楷体" pitchFamily="49" charset="-122"/>
              </a:rPr>
              <a:t>更为简单</a:t>
            </a:r>
            <a:r>
              <a:rPr lang="en-US" altLang="zh-CN" sz="2800">
                <a:ea typeface="楷体" pitchFamily="49" charset="-122"/>
              </a:rPr>
              <a:t>,</a:t>
            </a:r>
            <a:r>
              <a:rPr lang="zh-CN" altLang="zh-CN" sz="2800">
                <a:ea typeface="楷体" pitchFamily="49" charset="-122"/>
              </a:rPr>
              <a:t>较为随便。</a:t>
            </a:r>
          </a:p>
          <a:p>
            <a:pPr>
              <a:lnSpc>
                <a:spcPct val="120000"/>
              </a:lnSpc>
            </a:pPr>
            <a:r>
              <a:rPr lang="zh-CN" altLang="zh-CN" sz="2800">
                <a:ea typeface="楷体" pitchFamily="49" charset="-122"/>
              </a:rPr>
              <a:t>如</a:t>
            </a:r>
            <a:r>
              <a:rPr lang="en-US" altLang="zh-CN" sz="2800">
                <a:ea typeface="楷体" pitchFamily="49" charset="-122"/>
              </a:rPr>
              <a:t>: </a:t>
            </a:r>
            <a:r>
              <a:rPr lang="zh-CN" altLang="zh-CN" sz="2800">
                <a:ea typeface="楷体" pitchFamily="49" charset="-122"/>
              </a:rPr>
              <a:t>下午放学了</a:t>
            </a:r>
            <a:r>
              <a:rPr lang="en-US" altLang="zh-CN" sz="2800">
                <a:ea typeface="楷体" pitchFamily="49" charset="-122"/>
              </a:rPr>
              <a:t>,</a:t>
            </a:r>
            <a:r>
              <a:rPr lang="zh-CN" altLang="zh-CN" sz="2800">
                <a:ea typeface="楷体" pitchFamily="49" charset="-122"/>
              </a:rPr>
              <a:t>你和张老师告别时</a:t>
            </a:r>
            <a:r>
              <a:rPr lang="en-US" altLang="zh-CN" sz="2800">
                <a:ea typeface="楷体" pitchFamily="49" charset="-122"/>
              </a:rPr>
              <a:t>,</a:t>
            </a:r>
            <a:r>
              <a:rPr lang="zh-CN" altLang="zh-CN" sz="2800">
                <a:ea typeface="楷体" pitchFamily="49" charset="-122"/>
              </a:rPr>
              <a:t>就可以说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Good-bye,  M r  Liu</a:t>
            </a:r>
            <a:r>
              <a:rPr lang="en-US" altLang="zh-CN" sz="2800">
                <a:ea typeface="楷体" pitchFamily="49" charset="-122"/>
              </a:rPr>
              <a:t>. </a:t>
            </a:r>
            <a:r>
              <a:rPr lang="zh-CN" altLang="zh-CN" sz="2800">
                <a:ea typeface="楷体" pitchFamily="49" charset="-122"/>
              </a:rPr>
              <a:t>再见</a:t>
            </a:r>
            <a:r>
              <a:rPr lang="en-US" altLang="zh-CN" sz="2800">
                <a:ea typeface="楷体" pitchFamily="49" charset="-122"/>
              </a:rPr>
              <a:t>,</a:t>
            </a:r>
            <a:r>
              <a:rPr lang="zh-CN" altLang="en-US" sz="2800">
                <a:ea typeface="楷体" pitchFamily="49" charset="-122"/>
              </a:rPr>
              <a:t>刘</a:t>
            </a:r>
            <a:r>
              <a:rPr lang="zh-CN" altLang="zh-CN" sz="2800">
                <a:ea typeface="楷体" pitchFamily="49" charset="-122"/>
              </a:rPr>
              <a:t>老师。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矩形 15"/>
          <p:cNvSpPr>
            <a:spLocks noChangeArrowheads="1"/>
          </p:cNvSpPr>
          <p:nvPr/>
        </p:nvSpPr>
        <p:spPr bwMode="auto">
          <a:xfrm>
            <a:off x="869950" y="4476750"/>
            <a:ext cx="45720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4000">
                <a:latin typeface="Times New Roman" pitchFamily="18" charset="0"/>
                <a:sym typeface="Times New Roman" pitchFamily="18" charset="0"/>
              </a:rPr>
              <a:t>B:I  have…….</a:t>
            </a:r>
            <a:endParaRPr lang="zh-CN" altLang="en-US" sz="4000">
              <a:latin typeface="Times New Roman" pitchFamily="18" charset="0"/>
              <a:sym typeface="Times New Roman" pitchFamily="18" charset="0"/>
            </a:endParaRPr>
          </a:p>
        </p:txBody>
      </p:sp>
      <p:pic>
        <p:nvPicPr>
          <p:cNvPr id="46085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73075" y="1042988"/>
            <a:ext cx="2151063" cy="814387"/>
            <a:chOff x="0" y="0"/>
            <a:chExt cx="1462469" cy="814845"/>
          </a:xfrm>
        </p:grpSpPr>
        <p:sp>
          <p:nvSpPr>
            <p:cNvPr id="46094" name="AutoShape 2"/>
            <p:cNvSpPr>
              <a:spLocks noChangeArrowheads="1"/>
            </p:cNvSpPr>
            <p:nvPr/>
          </p:nvSpPr>
          <p:spPr bwMode="auto">
            <a:xfrm>
              <a:off x="0" y="0"/>
              <a:ext cx="1169975" cy="657654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8CB3E3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zh-CN" sz="320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黑体" pitchFamily="49" charset="-122"/>
              </a:endParaRPr>
            </a:p>
          </p:txBody>
        </p:sp>
        <p:sp>
          <p:nvSpPr>
            <p:cNvPr id="46095" name="矩形 23"/>
            <p:cNvSpPr>
              <a:spLocks noChangeArrowheads="1"/>
            </p:cNvSpPr>
            <p:nvPr/>
          </p:nvSpPr>
          <p:spPr bwMode="auto">
            <a:xfrm>
              <a:off x="9714" y="52417"/>
              <a:ext cx="1452755" cy="762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4400" b="1">
                  <a:solidFill>
                    <a:schemeClr val="tx2"/>
                  </a:solidFill>
                  <a:latin typeface="Times New Roman" pitchFamily="18" charset="0"/>
                  <a:ea typeface="楷体" pitchFamily="49" charset="-122"/>
                  <a:sym typeface="Times New Roman" pitchFamily="18" charset="0"/>
                </a:rPr>
                <a:t>Practice</a:t>
              </a:r>
              <a:endParaRPr lang="zh-CN" altLang="en-US" sz="4400" b="1">
                <a:solidFill>
                  <a:schemeClr val="tx2"/>
                </a:solidFill>
                <a:sym typeface="宋体" pitchFamily="2" charset="-122"/>
              </a:endParaRPr>
            </a:p>
          </p:txBody>
        </p:sp>
      </p:grpSp>
      <p:sp>
        <p:nvSpPr>
          <p:cNvPr id="20" name="对角圆角矩形 19"/>
          <p:cNvSpPr/>
          <p:nvPr/>
        </p:nvSpPr>
        <p:spPr>
          <a:xfrm>
            <a:off x="1187450" y="115888"/>
            <a:ext cx="2455863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课堂互动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997" name="矩形 20"/>
          <p:cNvSpPr>
            <a:spLocks noChangeArrowheads="1"/>
          </p:cNvSpPr>
          <p:nvPr/>
        </p:nvSpPr>
        <p:spPr bwMode="auto">
          <a:xfrm>
            <a:off x="730250" y="2171700"/>
            <a:ext cx="68580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dirty="0">
                <a:latin typeface="Times New Roman" pitchFamily="18" charset="0"/>
              </a:rPr>
              <a:t>A : How many boys  /girls/ teachers/books/crayons/chairs/desks pencils/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altLang="zh-CN" sz="4000" dirty="0">
                <a:latin typeface="Times New Roman" pitchFamily="18" charset="0"/>
              </a:rPr>
              <a:t>.. do you have ?</a:t>
            </a:r>
            <a:endParaRPr lang="zh-CN" altLang="zh-C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>
                                      <p:cBhvr>
                                        <p:cTn id="7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 bldLvl="0"/>
      <p:bldP spid="36876" grpId="1"/>
      <p:bldP spid="419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对角圆角矩形 8"/>
          <p:cNvSpPr/>
          <p:nvPr/>
        </p:nvSpPr>
        <p:spPr>
          <a:xfrm>
            <a:off x="1187450" y="166688"/>
            <a:ext cx="23764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巩固练习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2235" name="矩形 16"/>
          <p:cNvSpPr>
            <a:spLocks noChangeArrowheads="1"/>
          </p:cNvSpPr>
          <p:nvPr/>
        </p:nvSpPr>
        <p:spPr bwMode="auto">
          <a:xfrm>
            <a:off x="730250" y="3219450"/>
            <a:ext cx="642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304800"/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2. her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What’s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name(?)</a:t>
            </a:r>
            <a:endParaRPr lang="en-US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6" name="矩形 17"/>
          <p:cNvSpPr>
            <a:spLocks noChangeArrowheads="1"/>
          </p:cNvSpPr>
          <p:nvPr/>
        </p:nvSpPr>
        <p:spPr bwMode="auto">
          <a:xfrm>
            <a:off x="730250" y="1962150"/>
            <a:ext cx="7823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304800"/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1.do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have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How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books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many  you(?)</a:t>
            </a:r>
            <a:endParaRPr lang="en-US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7" name="矩形 18"/>
          <p:cNvSpPr>
            <a:spLocks noChangeArrowheads="1"/>
          </p:cNvSpPr>
          <p:nvPr/>
        </p:nvSpPr>
        <p:spPr bwMode="auto">
          <a:xfrm>
            <a:off x="939800" y="4476750"/>
            <a:ext cx="698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3. a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It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􀆳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box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</a:rPr>
              <a:t>pencil(.)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8" name="TextBox 19"/>
          <p:cNvSpPr txBox="1">
            <a:spLocks noChangeArrowheads="1"/>
          </p:cNvSpPr>
          <p:nvPr/>
        </p:nvSpPr>
        <p:spPr bwMode="auto">
          <a:xfrm>
            <a:off x="939800" y="5524500"/>
            <a:ext cx="6146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Times New Roman" pitchFamily="18" charset="0"/>
              </a:rPr>
              <a:t>4. you  later   see(.)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9" name="TextBox 20"/>
          <p:cNvSpPr txBox="1">
            <a:spLocks noChangeArrowheads="1"/>
          </p:cNvSpPr>
          <p:nvPr/>
        </p:nvSpPr>
        <p:spPr bwMode="auto">
          <a:xfrm>
            <a:off x="730250" y="914400"/>
            <a:ext cx="530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ea typeface="楷体" pitchFamily="49" charset="-122"/>
              </a:rPr>
              <a:t>连词成句：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  <p:bldP spid="52236" grpId="0"/>
      <p:bldP spid="52237" grpId="0"/>
      <p:bldP spid="52238" grpId="0"/>
      <p:bldP spid="522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19DFFBE0-014E-47AF-B33D-F03B4D517AFA}" type="slidenum">
              <a:rPr lang="zh-CN" altLang="en-US" smtClean="0">
                <a:solidFill>
                  <a:srgbClr val="898989"/>
                </a:solidFill>
              </a:rPr>
              <a:pPr/>
              <a:t>2</a:t>
            </a:fld>
            <a:endParaRPr lang="en-US" altLang="zh-CN" b="1" smtClean="0">
              <a:solidFill>
                <a:srgbClr val="898989"/>
              </a:solidFill>
            </a:endParaRPr>
          </a:p>
        </p:txBody>
      </p:sp>
      <p:pic>
        <p:nvPicPr>
          <p:cNvPr id="26630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对角圆角矩形 10"/>
          <p:cNvSpPr/>
          <p:nvPr/>
        </p:nvSpPr>
        <p:spPr>
          <a:xfrm>
            <a:off x="1187450" y="1158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课前热身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637" name="TextBox 11"/>
          <p:cNvSpPr txBox="1">
            <a:spLocks noChangeArrowheads="1"/>
          </p:cNvSpPr>
          <p:nvPr/>
        </p:nvSpPr>
        <p:spPr bwMode="auto">
          <a:xfrm>
            <a:off x="730250" y="1263650"/>
            <a:ext cx="279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Times New Roman" pitchFamily="18" charset="0"/>
              </a:rPr>
              <a:t>Greeting:</a:t>
            </a:r>
            <a:endParaRPr lang="zh-CN" alt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8" name="TextBox 14"/>
          <p:cNvSpPr txBox="1">
            <a:spLocks noChangeArrowheads="1"/>
          </p:cNvSpPr>
          <p:nvPr/>
        </p:nvSpPr>
        <p:spPr bwMode="auto">
          <a:xfrm>
            <a:off x="590550" y="2241550"/>
            <a:ext cx="61468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Times New Roman" pitchFamily="18" charset="0"/>
                <a:ea typeface="楷体" pitchFamily="49" charset="-122"/>
              </a:rPr>
              <a:t>Greet the students: Hello</a:t>
            </a:r>
            <a:r>
              <a:rPr lang="zh-CN" altLang="en-US" sz="4400" dirty="0">
                <a:latin typeface="Times New Roman" pitchFamily="18" charset="0"/>
                <a:ea typeface="楷体" pitchFamily="49" charset="-122"/>
              </a:rPr>
              <a:t>！</a:t>
            </a:r>
            <a:r>
              <a:rPr lang="en-US" altLang="zh-CN" sz="4400" dirty="0">
                <a:latin typeface="Times New Roman" pitchFamily="18" charset="0"/>
                <a:ea typeface="楷体" pitchFamily="49" charset="-122"/>
              </a:rPr>
              <a:t>boys and girls .How are </a:t>
            </a:r>
          </a:p>
          <a:p>
            <a:pPr eaLnBrk="1" hangingPunct="1"/>
            <a:r>
              <a:rPr lang="en-US" altLang="zh-CN" sz="4400" dirty="0">
                <a:latin typeface="Times New Roman" pitchFamily="18" charset="0"/>
                <a:ea typeface="楷体" pitchFamily="49" charset="-122"/>
              </a:rPr>
              <a:t>you ?Nice to meet you.</a:t>
            </a:r>
            <a:endParaRPr lang="zh-CN" altLang="en-US" sz="4400" dirty="0">
              <a:latin typeface="Times New Roman" pitchFamily="18" charset="0"/>
              <a:ea typeface="楷体" pitchFamily="49" charset="-122"/>
            </a:endParaRPr>
          </a:p>
        </p:txBody>
      </p:sp>
      <p:pic>
        <p:nvPicPr>
          <p:cNvPr id="26639" name="图片 13" descr="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7800" y="2971754"/>
            <a:ext cx="21463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/>
      <p:bldP spid="266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矩形 3"/>
          <p:cNvSpPr>
            <a:spLocks noChangeArrowheads="1"/>
          </p:cNvSpPr>
          <p:nvPr/>
        </p:nvSpPr>
        <p:spPr bwMode="auto">
          <a:xfrm>
            <a:off x="660400" y="1193800"/>
            <a:ext cx="798195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一、本课时学的重点词汇如下： </a:t>
            </a:r>
            <a:endParaRPr 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sym typeface="Times New Roman" pitchFamily="18" charset="0"/>
              </a:rPr>
              <a:t>six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六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),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sym typeface="Times New Roman" pitchFamily="18" charset="0"/>
              </a:rPr>
              <a:t>seven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七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),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sym typeface="Times New Roman" pitchFamily="18" charset="0"/>
              </a:rPr>
              <a:t>eight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八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nine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九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ten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十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楷体" pitchFamily="49" charset="-122"/>
            </a:endParaRPr>
          </a:p>
        </p:txBody>
      </p:sp>
      <p:sp>
        <p:nvSpPr>
          <p:cNvPr id="48133" name="矩形 6"/>
          <p:cNvSpPr>
            <a:spLocks noChangeArrowheads="1"/>
          </p:cNvSpPr>
          <p:nvPr/>
        </p:nvSpPr>
        <p:spPr bwMode="auto">
          <a:xfrm>
            <a:off x="1177925" y="2854325"/>
            <a:ext cx="7786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en-US" sz="2400">
              <a:solidFill>
                <a:srgbClr val="FF0000"/>
              </a:solidFill>
              <a:latin typeface="Times New Roman" pitchFamily="18" charset="0"/>
              <a:ea typeface="楷体" pitchFamily="49" charset="-122"/>
              <a:sym typeface="Times New Roman" pitchFamily="18" charset="0"/>
            </a:endParaRPr>
          </a:p>
        </p:txBody>
      </p:sp>
      <p:sp>
        <p:nvSpPr>
          <p:cNvPr id="39947" name="矩形 10"/>
          <p:cNvSpPr>
            <a:spLocks noChangeArrowheads="1"/>
          </p:cNvSpPr>
          <p:nvPr/>
        </p:nvSpPr>
        <p:spPr bwMode="auto">
          <a:xfrm>
            <a:off x="520700" y="3079750"/>
            <a:ext cx="600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二、本课时学习的重点句子如下：</a:t>
            </a:r>
            <a:endParaRPr lang="zh-CN" altLang="en-US" dirty="0"/>
          </a:p>
        </p:txBody>
      </p:sp>
      <p:pic>
        <p:nvPicPr>
          <p:cNvPr id="48135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7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8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87450" y="115888"/>
            <a:ext cx="23764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回顾小结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3262" name="矩形 16"/>
          <p:cNvSpPr>
            <a:spLocks noChangeArrowheads="1"/>
          </p:cNvSpPr>
          <p:nvPr/>
        </p:nvSpPr>
        <p:spPr bwMode="auto">
          <a:xfrm>
            <a:off x="1079500" y="4197350"/>
            <a:ext cx="457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zh-CN" altLang="zh-CN" sz="2800" dirty="0">
                <a:latin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Good-bye. See you later</a:t>
            </a:r>
            <a:r>
              <a:rPr lang="en-US" altLang="zh-CN" sz="2800" dirty="0">
                <a:latin typeface="Times New Roman" pitchFamily="18" charset="0"/>
              </a:rPr>
              <a:t>! </a:t>
            </a:r>
            <a:r>
              <a:rPr lang="zh-CN" altLang="zh-CN" sz="2800" dirty="0">
                <a:latin typeface="Times New Roman" pitchFamily="18" charset="0"/>
              </a:rPr>
              <a:t>再见。一会见</a:t>
            </a:r>
            <a:r>
              <a:rPr lang="en-US" altLang="zh-CN" sz="2800" dirty="0">
                <a:latin typeface="Times New Roman" pitchFamily="18" charset="0"/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zh-CN" altLang="zh-CN" sz="2800" dirty="0">
                <a:latin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Bye!</a:t>
            </a:r>
            <a:r>
              <a:rPr lang="en-US" altLang="zh-CN" sz="2800" dirty="0">
                <a:latin typeface="Times New Roman" pitchFamily="18" charset="0"/>
              </a:rPr>
              <a:t> </a:t>
            </a:r>
            <a:r>
              <a:rPr lang="zh-CN" altLang="zh-CN" sz="2800" dirty="0">
                <a:latin typeface="Times New Roman" pitchFamily="18" charset="0"/>
              </a:rPr>
              <a:t>再见</a:t>
            </a:r>
            <a:r>
              <a:rPr lang="en-US" altLang="zh-CN" sz="2800" dirty="0">
                <a:latin typeface="Times New Roman" pitchFamily="18" charset="0"/>
              </a:rPr>
              <a:t>!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7" grpId="0"/>
      <p:bldP spid="532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4A7B306E-DF4B-4784-93D1-B8B1DDEC2EC3}" type="slidenum">
              <a:rPr lang="zh-CN" altLang="en-US" smtClean="0">
                <a:solidFill>
                  <a:srgbClr val="898989"/>
                </a:solidFill>
              </a:rPr>
              <a:pPr/>
              <a:t>21</a:t>
            </a:fld>
            <a:endParaRPr lang="en-US" altLang="zh-CN" b="1" smtClean="0">
              <a:solidFill>
                <a:srgbClr val="898989"/>
              </a:solidFill>
            </a:endParaRPr>
          </a:p>
        </p:txBody>
      </p:sp>
      <p:sp>
        <p:nvSpPr>
          <p:cNvPr id="40964" name="矩形 2"/>
          <p:cNvSpPr>
            <a:spLocks noChangeArrowheads="1"/>
          </p:cNvSpPr>
          <p:nvPr/>
        </p:nvSpPr>
        <p:spPr bwMode="auto">
          <a:xfrm>
            <a:off x="3071813" y="1076325"/>
            <a:ext cx="2857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4400" dirty="0">
                <a:solidFill>
                  <a:srgbClr val="FF0000"/>
                </a:solidFill>
                <a:sym typeface="Calibri" pitchFamily="34" charset="0"/>
              </a:rPr>
              <a:t>Homework </a:t>
            </a:r>
            <a:endParaRPr lang="zh-CN" altLang="en-US" sz="4400" dirty="0">
              <a:solidFill>
                <a:srgbClr val="FF0000"/>
              </a:solidFill>
              <a:sym typeface="宋体" pitchFamily="2" charset="-122"/>
            </a:endParaRPr>
          </a:p>
        </p:txBody>
      </p:sp>
      <p:sp>
        <p:nvSpPr>
          <p:cNvPr id="40965" name="矩形 3"/>
          <p:cNvSpPr>
            <a:spLocks noChangeArrowheads="1"/>
          </p:cNvSpPr>
          <p:nvPr/>
        </p:nvSpPr>
        <p:spPr bwMode="auto">
          <a:xfrm>
            <a:off x="857250" y="1989138"/>
            <a:ext cx="7286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/>
            <a:r>
              <a:rPr lang="en-US" altLang="zh-CN" sz="3600" dirty="0">
                <a:solidFill>
                  <a:srgbClr val="08CDE8"/>
                </a:solidFill>
                <a:latin typeface="Times New Roman" pitchFamily="18" charset="0"/>
                <a:sym typeface="Calibri" pitchFamily="34" charset="0"/>
              </a:rPr>
              <a:t>1.Count the numbers1~10 in English</a:t>
            </a:r>
            <a:endParaRPr lang="zh-CN" altLang="en-US" sz="3600" dirty="0">
              <a:solidFill>
                <a:srgbClr val="08CDE8"/>
              </a:solidFill>
              <a:latin typeface="Times New Roman" pitchFamily="18" charset="0"/>
              <a:cs typeface="Times New Roman" pitchFamily="18" charset="0"/>
              <a:sym typeface="宋体" pitchFamily="2" charset="-122"/>
            </a:endParaRPr>
          </a:p>
        </p:txBody>
      </p:sp>
      <p:sp>
        <p:nvSpPr>
          <p:cNvPr id="40966" name="矩形 4"/>
          <p:cNvSpPr>
            <a:spLocks noChangeArrowheads="1"/>
          </p:cNvSpPr>
          <p:nvPr/>
        </p:nvSpPr>
        <p:spPr bwMode="auto">
          <a:xfrm>
            <a:off x="857250" y="3275013"/>
            <a:ext cx="7350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/>
            <a:r>
              <a:rPr lang="en-US" altLang="zh-CN" sz="3600" dirty="0">
                <a:solidFill>
                  <a:srgbClr val="08CDE8"/>
                </a:solidFill>
                <a:latin typeface="Times New Roman" pitchFamily="18" charset="0"/>
                <a:sym typeface="Calibri" pitchFamily="34" charset="0"/>
              </a:rPr>
              <a:t>2.Do the exercises in the exercises book. </a:t>
            </a:r>
            <a:r>
              <a:rPr lang="en-US" altLang="zh-CN" sz="3600" dirty="0" smtClean="0">
                <a:solidFill>
                  <a:srgbClr val="08CDE8"/>
                </a:solidFill>
                <a:latin typeface="Times New Roman" pitchFamily="18" charset="0"/>
                <a:sym typeface="Calibri" pitchFamily="34" charset="0"/>
              </a:rPr>
              <a:t> </a:t>
            </a:r>
            <a:endParaRPr lang="zh-CN" altLang="en-US" sz="3600" dirty="0">
              <a:solidFill>
                <a:srgbClr val="08CDE8"/>
              </a:solidFill>
              <a:latin typeface="Times New Roman" pitchFamily="18" charset="0"/>
              <a:cs typeface="Times New Roman" pitchFamily="18" charset="0"/>
              <a:sym typeface="宋体" pitchFamily="2" charset="-122"/>
            </a:endParaRPr>
          </a:p>
        </p:txBody>
      </p:sp>
      <p:pic>
        <p:nvPicPr>
          <p:cNvPr id="49160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2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3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87450" y="115888"/>
            <a:ext cx="23764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/>
      <p:bldP spid="409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938" y="6096000"/>
            <a:ext cx="12652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矩形 355"/>
          <p:cNvSpPr>
            <a:spLocks noChangeArrowheads="1"/>
          </p:cNvSpPr>
          <p:nvPr/>
        </p:nvSpPr>
        <p:spPr bwMode="auto">
          <a:xfrm>
            <a:off x="1776413" y="2155825"/>
            <a:ext cx="53879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4800" b="1">
                <a:solidFill>
                  <a:srgbClr val="000000"/>
                </a:solidFill>
                <a:latin typeface="Comic Sans MS" pitchFamily="66" charset="0"/>
                <a:ea typeface="方正卡通简体" pitchFamily="65" charset="-122"/>
                <a:sym typeface="Comic Sans MS" pitchFamily="66" charset="0"/>
              </a:rPr>
              <a:t>Thank You</a:t>
            </a:r>
          </a:p>
        </p:txBody>
      </p:sp>
      <p:pic>
        <p:nvPicPr>
          <p:cNvPr id="41992" name="图片 35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944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对角圆角矩形 9"/>
          <p:cNvSpPr/>
          <p:nvPr/>
        </p:nvSpPr>
        <p:spPr>
          <a:xfrm>
            <a:off x="1187450" y="1158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课前热身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659" name="对角圆角矩形 3"/>
          <p:cNvSpPr>
            <a:spLocks noChangeArrowheads="1"/>
          </p:cNvSpPr>
          <p:nvPr/>
        </p:nvSpPr>
        <p:spPr bwMode="auto">
          <a:xfrm>
            <a:off x="3143250" y="1081088"/>
            <a:ext cx="2428875" cy="596900"/>
          </a:xfrm>
          <a:custGeom>
            <a:avLst/>
            <a:gdLst>
              <a:gd name="T0" fmla="*/ 0 w 3825"/>
              <a:gd name="T1" fmla="*/ 0 h 941"/>
              <a:gd name="T2" fmla="*/ 3825 w 3825"/>
              <a:gd name="T3" fmla="*/ 941 h 941"/>
            </a:gdLst>
            <a:ahLst/>
            <a:cxnLst/>
            <a:rect l="T0" t="T1" r="T2" b="T3"/>
            <a:pathLst>
              <a:path w="3825" h="941">
                <a:moveTo>
                  <a:pt x="156" y="0"/>
                </a:moveTo>
                <a:lnTo>
                  <a:pt x="3825" y="0"/>
                </a:lnTo>
                <a:lnTo>
                  <a:pt x="3825" y="784"/>
                </a:lnTo>
                <a:cubicBezTo>
                  <a:pt x="3825" y="870"/>
                  <a:pt x="3755" y="940"/>
                  <a:pt x="3669" y="940"/>
                </a:cubicBezTo>
                <a:lnTo>
                  <a:pt x="0" y="941"/>
                </a:lnTo>
                <a:lnTo>
                  <a:pt x="0" y="156"/>
                </a:lnTo>
                <a:cubicBezTo>
                  <a:pt x="0" y="70"/>
                  <a:pt x="70" y="0"/>
                  <a:pt x="156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solidFill>
              <a:srgbClr val="4BACC6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复习回顾</a:t>
            </a:r>
            <a:endParaRPr lang="zh-CN" altLang="en-US" dirty="0"/>
          </a:p>
        </p:txBody>
      </p:sp>
      <p:sp>
        <p:nvSpPr>
          <p:cNvPr id="27660" name="矩形 11"/>
          <p:cNvSpPr>
            <a:spLocks noChangeArrowheads="1"/>
          </p:cNvSpPr>
          <p:nvPr/>
        </p:nvSpPr>
        <p:spPr bwMode="auto">
          <a:xfrm>
            <a:off x="2127250" y="1962150"/>
            <a:ext cx="514985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dirty="0" smtClean="0">
                <a:latin typeface="Times New Roman" pitchFamily="18" charset="0"/>
              </a:rPr>
              <a:t>Let’s </a:t>
            </a:r>
            <a:r>
              <a:rPr lang="en-US" altLang="zh-CN" sz="4400" dirty="0">
                <a:latin typeface="Times New Roman" pitchFamily="18" charset="0"/>
              </a:rPr>
              <a:t>chant!</a:t>
            </a:r>
            <a:endParaRPr lang="zh-CN" altLang="zh-CN" sz="4400" dirty="0">
              <a:latin typeface="Times New Roman" pitchFamily="18" charset="0"/>
            </a:endParaRPr>
          </a:p>
          <a:p>
            <a:r>
              <a:rPr lang="en-US" altLang="zh-CN" sz="4400" dirty="0">
                <a:latin typeface="Times New Roman" pitchFamily="18" charset="0"/>
              </a:rPr>
              <a:t>One book, two books,</a:t>
            </a:r>
            <a:endParaRPr lang="zh-CN" altLang="zh-CN" sz="4400" dirty="0">
              <a:latin typeface="Times New Roman" pitchFamily="18" charset="0"/>
            </a:endParaRPr>
          </a:p>
          <a:p>
            <a:r>
              <a:rPr lang="en-US" altLang="zh-CN" sz="4400" dirty="0">
                <a:latin typeface="Times New Roman" pitchFamily="18" charset="0"/>
              </a:rPr>
              <a:t>Three books, four.</a:t>
            </a:r>
            <a:endParaRPr lang="zh-CN" altLang="zh-CN" sz="4400" dirty="0">
              <a:latin typeface="Times New Roman" pitchFamily="18" charset="0"/>
            </a:endParaRPr>
          </a:p>
          <a:p>
            <a:r>
              <a:rPr lang="en-US" altLang="zh-CN" sz="4400" dirty="0">
                <a:latin typeface="Times New Roman" pitchFamily="18" charset="0"/>
              </a:rPr>
              <a:t>One, two, three, four,</a:t>
            </a:r>
            <a:endParaRPr lang="zh-CN" altLang="zh-CN" sz="4400" dirty="0">
              <a:latin typeface="Times New Roman" pitchFamily="18" charset="0"/>
            </a:endParaRPr>
          </a:p>
          <a:p>
            <a:r>
              <a:rPr lang="en-US" altLang="zh-CN" sz="4400" dirty="0">
                <a:latin typeface="Times New Roman" pitchFamily="18" charset="0"/>
              </a:rPr>
              <a:t>Five books more.</a:t>
            </a:r>
            <a:endParaRPr lang="zh-CN" altLang="en-US" sz="4400" dirty="0"/>
          </a:p>
        </p:txBody>
      </p:sp>
      <p:pic>
        <p:nvPicPr>
          <p:cNvPr id="27661" name="图片 10" descr="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2888" y="4406900"/>
            <a:ext cx="222408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11" descr="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4550"/>
            <a:ext cx="2127250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 animBg="1"/>
      <p:bldP spid="27660" grpId="0"/>
      <p:bldP spid="2766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对角圆角矩形 9"/>
          <p:cNvSpPr/>
          <p:nvPr/>
        </p:nvSpPr>
        <p:spPr>
          <a:xfrm>
            <a:off x="1187450" y="1158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话题导入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683" name="TextBox 10"/>
          <p:cNvSpPr txBox="1">
            <a:spLocks noChangeArrowheads="1"/>
          </p:cNvSpPr>
          <p:nvPr/>
        </p:nvSpPr>
        <p:spPr bwMode="auto">
          <a:xfrm>
            <a:off x="939800" y="1193800"/>
            <a:ext cx="64262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4400">
                <a:latin typeface="Times New Roman" pitchFamily="18" charset="0"/>
              </a:rPr>
              <a:t>Ask and answer:</a:t>
            </a:r>
            <a:endParaRPr lang="zh-CN" altLang="en-US" sz="4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4" name="TextBox 11"/>
          <p:cNvSpPr txBox="1">
            <a:spLocks noChangeArrowheads="1"/>
          </p:cNvSpPr>
          <p:nvPr/>
        </p:nvSpPr>
        <p:spPr bwMode="auto">
          <a:xfrm>
            <a:off x="939800" y="2311400"/>
            <a:ext cx="820420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4400">
                <a:latin typeface="Times New Roman" pitchFamily="18" charset="0"/>
              </a:rPr>
              <a:t>T:  How many pencils do you have 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4400">
                <a:latin typeface="Times New Roman" pitchFamily="18" charset="0"/>
              </a:rPr>
              <a:t>S:  I have</a:t>
            </a:r>
            <a:r>
              <a:rPr lang="en-US" altLang="zh-CN" sz="440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altLang="zh-CN" sz="4400">
                <a:latin typeface="Times New Roman" pitchFamily="18" charset="0"/>
              </a:rPr>
              <a:t>..pencils.</a:t>
            </a:r>
          </a:p>
          <a:p>
            <a:pPr eaLnBrk="1" hangingPunct="1"/>
            <a:endParaRPr lang="zh-CN" altLang="en-US" sz="4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TextBox 12"/>
          <p:cNvSpPr txBox="1">
            <a:spLocks noChangeArrowheads="1"/>
          </p:cNvSpPr>
          <p:nvPr/>
        </p:nvSpPr>
        <p:spPr bwMode="auto">
          <a:xfrm>
            <a:off x="939800" y="4127500"/>
            <a:ext cx="78930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4400">
                <a:latin typeface="Times New Roman" pitchFamily="18" charset="0"/>
              </a:rPr>
              <a:t>T: Today let’s learn more numbers.</a:t>
            </a:r>
            <a:endParaRPr lang="zh-CN" altLang="en-US" sz="4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11" descr="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0" y="4895850"/>
            <a:ext cx="46101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  <p:bldP spid="28684" grpId="0"/>
      <p:bldP spid="286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581157" y="239236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9701" name="图片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Box 14"/>
          <p:cNvSpPr>
            <a:spLocks noChangeArrowheads="1"/>
          </p:cNvSpPr>
          <p:nvPr/>
        </p:nvSpPr>
        <p:spPr bwMode="auto">
          <a:xfrm>
            <a:off x="1149350" y="1054100"/>
            <a:ext cx="5022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six/</a:t>
            </a:r>
            <a:r>
              <a:rPr lang="en-US" altLang="zh-CN" sz="3600" dirty="0">
                <a:latin typeface="Times New Roman" pitchFamily="18" charset="0"/>
              </a:rPr>
              <a:t>s</a:t>
            </a:r>
            <a:r>
              <a:rPr lang="zh-CN" altLang="zh-CN" sz="3600" dirty="0">
                <a:latin typeface="Times New Roman" pitchFamily="18" charset="0"/>
              </a:rPr>
              <a:t>ɪ</a:t>
            </a:r>
            <a:r>
              <a:rPr lang="en-US" altLang="zh-CN" sz="3600" dirty="0">
                <a:latin typeface="Times New Roman" pitchFamily="18" charset="0"/>
              </a:rPr>
              <a:t>k s/ </a:t>
            </a:r>
            <a:r>
              <a:rPr lang="en-US" altLang="zh-CN" sz="2800" dirty="0">
                <a:ea typeface="楷体" pitchFamily="49" charset="-122"/>
              </a:rPr>
              <a:t>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六</a:t>
            </a:r>
            <a:endParaRPr lang="zh-CN" altLang="en-US" sz="2800" b="1" dirty="0">
              <a:solidFill>
                <a:srgbClr val="494429"/>
              </a:solidFill>
              <a:latin typeface="华文楷体" pitchFamily="2" charset="-122"/>
              <a:ea typeface="楷体" pitchFamily="49" charset="-122"/>
              <a:sym typeface="华文楷体" pitchFamily="2" charset="-122"/>
            </a:endParaRPr>
          </a:p>
        </p:txBody>
      </p:sp>
      <p:sp>
        <p:nvSpPr>
          <p:cNvPr id="8204" name="矩形 16"/>
          <p:cNvSpPr>
            <a:spLocks noChangeArrowheads="1"/>
          </p:cNvSpPr>
          <p:nvPr/>
        </p:nvSpPr>
        <p:spPr bwMode="auto">
          <a:xfrm>
            <a:off x="800100" y="3219450"/>
            <a:ext cx="5575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eight</a:t>
            </a:r>
            <a:r>
              <a:rPr lang="en-US" altLang="zh-CN" sz="3600" dirty="0">
                <a:latin typeface="Times New Roman" pitchFamily="18" charset="0"/>
              </a:rPr>
              <a:t> /e</a:t>
            </a:r>
            <a:r>
              <a:rPr lang="zh-CN" altLang="zh-CN" sz="3600" dirty="0">
                <a:latin typeface="Times New Roman" pitchFamily="18" charset="0"/>
              </a:rPr>
              <a:t>ɪ</a:t>
            </a:r>
            <a:r>
              <a:rPr lang="en-US" altLang="zh-CN" sz="3600" dirty="0">
                <a:latin typeface="Times New Roman" pitchFamily="18" charset="0"/>
              </a:rPr>
              <a:t>t/ </a:t>
            </a:r>
            <a:r>
              <a:rPr lang="en-US" altLang="zh-CN" sz="2800" dirty="0">
                <a:ea typeface="楷体" pitchFamily="49" charset="-122"/>
              </a:rPr>
              <a:t>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八</a:t>
            </a:r>
            <a:endParaRPr lang="en-US" sz="2800" b="1" dirty="0">
              <a:solidFill>
                <a:srgbClr val="000000"/>
              </a:solidFill>
              <a:latin typeface="华文楷体" pitchFamily="2" charset="-122"/>
              <a:ea typeface="楷体" pitchFamily="49" charset="-122"/>
              <a:sym typeface="华文楷体" pitchFamily="2" charset="-122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50850" y="914400"/>
            <a:ext cx="633413" cy="720725"/>
            <a:chOff x="0" y="0"/>
            <a:chExt cx="633358" cy="720289"/>
          </a:xfrm>
        </p:grpSpPr>
        <p:pic>
          <p:nvPicPr>
            <p:cNvPr id="29729" name="图片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33358" cy="72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0" name="TextBox 2"/>
            <p:cNvSpPr>
              <a:spLocks noChangeArrowheads="1"/>
            </p:cNvSpPr>
            <p:nvPr/>
          </p:nvSpPr>
          <p:spPr bwMode="auto">
            <a:xfrm>
              <a:off x="147348" y="195452"/>
              <a:ext cx="4860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sym typeface="Calibri" pitchFamily="34" charset="0"/>
                </a:rPr>
                <a:t>1</a:t>
              </a:r>
              <a:endParaRPr lang="zh-CN" altLang="en-US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11150" y="2032000"/>
            <a:ext cx="633413" cy="720725"/>
            <a:chOff x="-88770" y="-1234287"/>
            <a:chExt cx="633358" cy="720289"/>
          </a:xfrm>
        </p:grpSpPr>
        <p:pic>
          <p:nvPicPr>
            <p:cNvPr id="29727" name="图片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8770" y="-1234287"/>
              <a:ext cx="633358" cy="72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8" name="TextBox 28"/>
            <p:cNvSpPr>
              <a:spLocks noChangeArrowheads="1"/>
            </p:cNvSpPr>
            <p:nvPr/>
          </p:nvSpPr>
          <p:spPr bwMode="auto">
            <a:xfrm>
              <a:off x="50914" y="-1094676"/>
              <a:ext cx="4860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sym typeface="Calibri" pitchFamily="34" charset="0"/>
                </a:rPr>
                <a:t>2</a:t>
              </a:r>
              <a:endParaRPr lang="zh-CN" altLang="en-US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41300" y="3219450"/>
            <a:ext cx="633413" cy="720725"/>
            <a:chOff x="-168137" y="-1648410"/>
            <a:chExt cx="633358" cy="720289"/>
          </a:xfrm>
        </p:grpSpPr>
        <p:pic>
          <p:nvPicPr>
            <p:cNvPr id="29725" name="图片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8137" y="-1648410"/>
              <a:ext cx="633358" cy="72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6" name="TextBox 31"/>
            <p:cNvSpPr>
              <a:spLocks noChangeArrowheads="1"/>
            </p:cNvSpPr>
            <p:nvPr/>
          </p:nvSpPr>
          <p:spPr bwMode="auto">
            <a:xfrm>
              <a:off x="-98295" y="-1438992"/>
              <a:ext cx="486010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sym typeface="Calibri" pitchFamily="34" charset="0"/>
                </a:rPr>
                <a:t>3</a:t>
              </a:r>
              <a:endParaRPr lang="zh-CN" altLang="en-US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24" name="对角圆角矩形 23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新词展示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9713" name="q-32+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9000" y="1054100"/>
            <a:ext cx="153670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4" name="矩形 26"/>
          <p:cNvSpPr>
            <a:spLocks noChangeArrowheads="1"/>
          </p:cNvSpPr>
          <p:nvPr/>
        </p:nvSpPr>
        <p:spPr bwMode="auto">
          <a:xfrm>
            <a:off x="1079500" y="2101850"/>
            <a:ext cx="4819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seven </a:t>
            </a:r>
            <a:r>
              <a:rPr lang="en-US" altLang="zh-CN" sz="3600" dirty="0">
                <a:latin typeface="Times New Roman" pitchFamily="18" charset="0"/>
              </a:rPr>
              <a:t>/s e v n / </a:t>
            </a:r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七</a:t>
            </a:r>
            <a:endParaRPr lang="zh-CN" altLang="en-US" sz="2800" dirty="0">
              <a:ea typeface="楷体" pitchFamily="49" charset="-122"/>
            </a:endParaRPr>
          </a:p>
        </p:txBody>
      </p:sp>
      <p:pic>
        <p:nvPicPr>
          <p:cNvPr id="29715" name="q-33+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9450" y="2032000"/>
            <a:ext cx="13970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6" name="q-34+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9300" y="3149600"/>
            <a:ext cx="13970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7" name="图片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150" y="4476750"/>
            <a:ext cx="6334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8" name="图片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150" y="5594350"/>
            <a:ext cx="6334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9" name="TextBox 32"/>
          <p:cNvSpPr txBox="1">
            <a:spLocks noChangeArrowheads="1"/>
          </p:cNvSpPr>
          <p:nvPr/>
        </p:nvSpPr>
        <p:spPr bwMode="auto">
          <a:xfrm>
            <a:off x="450850" y="4686300"/>
            <a:ext cx="349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29720" name="TextBox 33"/>
          <p:cNvSpPr txBox="1">
            <a:spLocks noChangeArrowheads="1"/>
          </p:cNvSpPr>
          <p:nvPr/>
        </p:nvSpPr>
        <p:spPr bwMode="auto">
          <a:xfrm>
            <a:off x="520700" y="5734050"/>
            <a:ext cx="209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29721" name="矩形 34"/>
          <p:cNvSpPr>
            <a:spLocks noChangeArrowheads="1"/>
          </p:cNvSpPr>
          <p:nvPr/>
        </p:nvSpPr>
        <p:spPr bwMode="auto">
          <a:xfrm>
            <a:off x="1079500" y="4406900"/>
            <a:ext cx="3797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nine </a:t>
            </a:r>
            <a:r>
              <a:rPr lang="en-US" altLang="zh-CN" sz="3600" dirty="0">
                <a:latin typeface="Times New Roman" pitchFamily="18" charset="0"/>
              </a:rPr>
              <a:t>/n a</a:t>
            </a:r>
            <a:r>
              <a:rPr lang="zh-CN" altLang="zh-CN" sz="3600" dirty="0">
                <a:latin typeface="Times New Roman" pitchFamily="18" charset="0"/>
              </a:rPr>
              <a:t>ɪ</a:t>
            </a:r>
            <a:r>
              <a:rPr lang="en-US" altLang="zh-CN" sz="3600" dirty="0">
                <a:latin typeface="Times New Roman" pitchFamily="18" charset="0"/>
              </a:rPr>
              <a:t>n/ </a:t>
            </a:r>
            <a:r>
              <a:rPr lang="en-US" altLang="zh-CN" sz="2800" dirty="0">
                <a:ea typeface="楷体" pitchFamily="49" charset="-122"/>
              </a:rPr>
              <a:t>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九</a:t>
            </a:r>
            <a:endParaRPr lang="zh-CN" altLang="en-US" sz="2800" dirty="0">
              <a:ea typeface="楷体" pitchFamily="49" charset="-122"/>
            </a:endParaRPr>
          </a:p>
        </p:txBody>
      </p:sp>
      <p:pic>
        <p:nvPicPr>
          <p:cNvPr id="29722" name="q-35+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1550" y="4406900"/>
            <a:ext cx="49371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23" name="矩形 36"/>
          <p:cNvSpPr>
            <a:spLocks noChangeArrowheads="1"/>
          </p:cNvSpPr>
          <p:nvPr/>
        </p:nvSpPr>
        <p:spPr bwMode="auto">
          <a:xfrm>
            <a:off x="1079500" y="5734050"/>
            <a:ext cx="3632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ten</a:t>
            </a:r>
            <a:r>
              <a:rPr lang="en-US" altLang="zh-CN" sz="3600" dirty="0">
                <a:latin typeface="Times New Roman" pitchFamily="18" charset="0"/>
              </a:rPr>
              <a:t>  /ten/ </a:t>
            </a:r>
            <a:r>
              <a:rPr lang="en-US" altLang="zh-CN" sz="2800" dirty="0">
                <a:ea typeface="楷体" pitchFamily="49" charset="-122"/>
              </a:rPr>
              <a:t>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十</a:t>
            </a:r>
            <a:endParaRPr lang="zh-CN" altLang="en-US" sz="2800" dirty="0">
              <a:ea typeface="楷体" pitchFamily="49" charset="-122"/>
            </a:endParaRPr>
          </a:p>
        </p:txBody>
      </p:sp>
      <p:pic>
        <p:nvPicPr>
          <p:cNvPr id="29724" name="q-36+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1700" y="5594350"/>
            <a:ext cx="836613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4" grpId="0"/>
      <p:bldP spid="29714" grpId="0"/>
      <p:bldP spid="29719" grpId="0"/>
      <p:bldP spid="29720" grpId="0"/>
      <p:bldP spid="29721" grpId="0"/>
      <p:bldP spid="297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对角圆角矩形 12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新词展示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756" name="对角圆角矩形 8"/>
          <p:cNvSpPr>
            <a:spLocks noChangeArrowheads="1"/>
          </p:cNvSpPr>
          <p:nvPr/>
        </p:nvSpPr>
        <p:spPr bwMode="auto">
          <a:xfrm>
            <a:off x="381000" y="844550"/>
            <a:ext cx="2214563" cy="596900"/>
          </a:xfrm>
          <a:custGeom>
            <a:avLst/>
            <a:gdLst>
              <a:gd name="T0" fmla="*/ 0 w 3488"/>
              <a:gd name="T1" fmla="*/ 0 h 941"/>
              <a:gd name="T2" fmla="*/ 3488 w 3488"/>
              <a:gd name="T3" fmla="*/ 941 h 941"/>
            </a:gdLst>
            <a:ahLst/>
            <a:cxnLst/>
            <a:rect l="T0" t="T1" r="T2" b="T3"/>
            <a:pathLst>
              <a:path w="3488" h="941">
                <a:moveTo>
                  <a:pt x="156" y="0"/>
                </a:moveTo>
                <a:lnTo>
                  <a:pt x="3488" y="0"/>
                </a:lnTo>
                <a:lnTo>
                  <a:pt x="3488" y="784"/>
                </a:lnTo>
                <a:cubicBezTo>
                  <a:pt x="3488" y="870"/>
                  <a:pt x="3418" y="940"/>
                  <a:pt x="3332" y="940"/>
                </a:cubicBezTo>
                <a:lnTo>
                  <a:pt x="0" y="941"/>
                </a:lnTo>
                <a:lnTo>
                  <a:pt x="0" y="156"/>
                </a:lnTo>
                <a:cubicBezTo>
                  <a:pt x="0" y="70"/>
                  <a:pt x="70" y="0"/>
                  <a:pt x="156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solidFill>
              <a:srgbClr val="4BACC6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词汇巩固</a:t>
            </a:r>
            <a:endParaRPr lang="zh-CN" altLang="en-US"/>
          </a:p>
        </p:txBody>
      </p:sp>
      <p:pic>
        <p:nvPicPr>
          <p:cNvPr id="31757" name="图片 14" descr="t01354f25e43d241f8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" y="1752600"/>
            <a:ext cx="1905000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图片 15" descr="3_76_85697_562_53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4100" y="1054100"/>
            <a:ext cx="24447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9" name="图片 16" descr="201109241943243564282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7800" y="1209675"/>
            <a:ext cx="19558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0" name="图片 17" descr="baisebeijingxiadeliubenshujitupian_3497257_smal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8850" y="3359150"/>
            <a:ext cx="2794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1" name="图片 18" descr="t010000c6380c802a1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8000" y="3708400"/>
            <a:ext cx="202565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图片 19" descr="t010000c6380c802a1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8000" y="5105400"/>
            <a:ext cx="202565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3" name="TextBox 20"/>
          <p:cNvSpPr txBox="1">
            <a:spLocks noChangeArrowheads="1"/>
          </p:cNvSpPr>
          <p:nvPr/>
        </p:nvSpPr>
        <p:spPr bwMode="auto">
          <a:xfrm>
            <a:off x="730250" y="3289300"/>
            <a:ext cx="167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itchFamily="18" charset="0"/>
              </a:rPr>
              <a:t>seven</a:t>
            </a:r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4" name="TextBox 21"/>
          <p:cNvSpPr txBox="1">
            <a:spLocks noChangeArrowheads="1"/>
          </p:cNvSpPr>
          <p:nvPr/>
        </p:nvSpPr>
        <p:spPr bwMode="auto">
          <a:xfrm>
            <a:off x="4432300" y="3149600"/>
            <a:ext cx="1466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itchFamily="18" charset="0"/>
              </a:rPr>
              <a:t>nine</a:t>
            </a:r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5" name="TextBox 22"/>
          <p:cNvSpPr txBox="1">
            <a:spLocks noChangeArrowheads="1"/>
          </p:cNvSpPr>
          <p:nvPr/>
        </p:nvSpPr>
        <p:spPr bwMode="auto">
          <a:xfrm>
            <a:off x="7016750" y="3149600"/>
            <a:ext cx="167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itchFamily="18" charset="0"/>
              </a:rPr>
              <a:t>eight</a:t>
            </a:r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6" name="TextBox 23"/>
          <p:cNvSpPr txBox="1">
            <a:spLocks noChangeArrowheads="1"/>
          </p:cNvSpPr>
          <p:nvPr/>
        </p:nvSpPr>
        <p:spPr bwMode="auto">
          <a:xfrm>
            <a:off x="3873500" y="5105400"/>
            <a:ext cx="1397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itchFamily="18" charset="0"/>
              </a:rPr>
              <a:t>ten</a:t>
            </a:r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7" name="TextBox 24"/>
          <p:cNvSpPr txBox="1">
            <a:spLocks noChangeArrowheads="1"/>
          </p:cNvSpPr>
          <p:nvPr/>
        </p:nvSpPr>
        <p:spPr bwMode="auto">
          <a:xfrm>
            <a:off x="6527800" y="6013450"/>
            <a:ext cx="167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itchFamily="18" charset="0"/>
              </a:rPr>
              <a:t>six</a:t>
            </a:r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3" grpId="0"/>
      <p:bldP spid="31764" grpId="0"/>
      <p:bldP spid="31765" grpId="0"/>
      <p:bldP spid="31766" grpId="0"/>
      <p:bldP spid="317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对角圆角矩形 10"/>
          <p:cNvSpPr/>
          <p:nvPr/>
        </p:nvSpPr>
        <p:spPr>
          <a:xfrm>
            <a:off x="1187450" y="115888"/>
            <a:ext cx="2349500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课文原文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3804" name="图片 11" descr="lesson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963" y="1403350"/>
            <a:ext cx="789305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43350" y="565150"/>
            <a:ext cx="2933700" cy="646113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dirty="0"/>
              <a:t>1.How many ?</a:t>
            </a:r>
            <a:endParaRPr lang="zh-CN" altLang="en-US" sz="3600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6"/>
          <p:cNvSpPr>
            <a:spLocks noChangeArrowheads="1"/>
          </p:cNvSpPr>
          <p:nvPr/>
        </p:nvSpPr>
        <p:spPr bwMode="auto">
          <a:xfrm>
            <a:off x="2500313" y="1123950"/>
            <a:ext cx="4786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①six /s</a:t>
            </a:r>
            <a:r>
              <a:rPr lang="zh-CN" altLang="zh-CN" sz="2800" dirty="0">
                <a:latin typeface="Times New Roman" pitchFamily="18" charset="0"/>
                <a:ea typeface="楷体" pitchFamily="49" charset="-122"/>
              </a:rPr>
              <a:t>ɪ</a:t>
            </a:r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k s/</a:t>
            </a:r>
            <a:r>
              <a:rPr lang="en-US" altLang="zh-CN" sz="2800" dirty="0">
                <a:ea typeface="楷体" pitchFamily="49" charset="-122"/>
              </a:rPr>
              <a:t>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六</a:t>
            </a:r>
          </a:p>
        </p:txBody>
      </p:sp>
      <p:sp>
        <p:nvSpPr>
          <p:cNvPr id="13317" name="矩形 7"/>
          <p:cNvSpPr>
            <a:spLocks noChangeArrowheads="1"/>
          </p:cNvSpPr>
          <p:nvPr/>
        </p:nvSpPr>
        <p:spPr bwMode="auto">
          <a:xfrm>
            <a:off x="2406650" y="2101850"/>
            <a:ext cx="6007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I have six pens</a:t>
            </a:r>
            <a:r>
              <a:rPr lang="en-US" altLang="zh-CN" sz="2800" dirty="0">
                <a:ea typeface="楷体" pitchFamily="49" charset="-122"/>
              </a:rPr>
              <a:t>. </a:t>
            </a:r>
            <a:r>
              <a:rPr lang="zh-CN" altLang="en-US" sz="2800" dirty="0">
                <a:ea typeface="楷体" pitchFamily="49" charset="-122"/>
              </a:rPr>
              <a:t>我有六支钢笔。</a:t>
            </a:r>
          </a:p>
        </p:txBody>
      </p:sp>
      <p:sp>
        <p:nvSpPr>
          <p:cNvPr id="34822" name="矩形 9"/>
          <p:cNvSpPr>
            <a:spLocks noChangeArrowheads="1"/>
          </p:cNvSpPr>
          <p:nvPr/>
        </p:nvSpPr>
        <p:spPr bwMode="auto">
          <a:xfrm>
            <a:off x="2587625" y="3851275"/>
            <a:ext cx="40735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en-US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楷体" pitchFamily="49" charset="-122"/>
            </a:endParaRPr>
          </a:p>
        </p:txBody>
      </p:sp>
      <p:pic>
        <p:nvPicPr>
          <p:cNvPr id="34823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39750" y="1123950"/>
            <a:ext cx="1933575" cy="523875"/>
            <a:chOff x="0" y="0"/>
            <a:chExt cx="1933289" cy="521429"/>
          </a:xfrm>
        </p:grpSpPr>
        <p:sp>
          <p:nvSpPr>
            <p:cNvPr id="34840" name="圆角矩形 18"/>
            <p:cNvSpPr>
              <a:spLocks noChangeArrowheads="1"/>
            </p:cNvSpPr>
            <p:nvPr/>
          </p:nvSpPr>
          <p:spPr bwMode="auto">
            <a:xfrm>
              <a:off x="0" y="3135"/>
              <a:ext cx="1778000" cy="449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3C7D4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ECADC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4841" name="文本框 19"/>
            <p:cNvSpPr>
              <a:spLocks noChangeArrowheads="1"/>
            </p:cNvSpPr>
            <p:nvPr/>
          </p:nvSpPr>
          <p:spPr bwMode="auto">
            <a:xfrm>
              <a:off x="228314" y="0"/>
              <a:ext cx="1704975" cy="52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latin typeface="黑体" pitchFamily="49" charset="-122"/>
                  <a:ea typeface="楷体" pitchFamily="49" charset="-122"/>
                  <a:sym typeface="黑体" pitchFamily="49" charset="-122"/>
                </a:rPr>
                <a:t>重点词汇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079500" y="2101850"/>
            <a:ext cx="1258888" cy="519113"/>
            <a:chOff x="0" y="0"/>
            <a:chExt cx="1515554" cy="518463"/>
          </a:xfrm>
        </p:grpSpPr>
        <p:sp>
          <p:nvSpPr>
            <p:cNvPr id="34838" name="矩形 21"/>
            <p:cNvSpPr>
              <a:spLocks noChangeArrowheads="1"/>
            </p:cNvSpPr>
            <p:nvPr/>
          </p:nvSpPr>
          <p:spPr bwMode="auto">
            <a:xfrm>
              <a:off x="280941" y="0"/>
              <a:ext cx="1234613" cy="51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 dirty="0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  <a:sym typeface="楷体" pitchFamily="49" charset="-122"/>
                </a:rPr>
                <a:t>例句</a:t>
              </a:r>
            </a:p>
          </p:txBody>
        </p:sp>
        <p:pic>
          <p:nvPicPr>
            <p:cNvPr id="34839" name="图片 18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757"/>
              <a:ext cx="316679" cy="360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对角圆角矩形 22"/>
          <p:cNvSpPr/>
          <p:nvPr/>
        </p:nvSpPr>
        <p:spPr>
          <a:xfrm>
            <a:off x="1187450" y="115888"/>
            <a:ext cx="30241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重难点探究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4833" name="矩形 28"/>
          <p:cNvSpPr>
            <a:spLocks noChangeArrowheads="1"/>
          </p:cNvSpPr>
          <p:nvPr/>
        </p:nvSpPr>
        <p:spPr bwMode="auto">
          <a:xfrm>
            <a:off x="2546350" y="3009900"/>
            <a:ext cx="4071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②seven /s e v n / </a:t>
            </a:r>
            <a:r>
              <a:rPr lang="en-US" altLang="zh-CN" sz="2800" dirty="0">
                <a:ea typeface="楷体" pitchFamily="49" charset="-122"/>
              </a:rPr>
              <a:t>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七</a:t>
            </a:r>
          </a:p>
        </p:txBody>
      </p:sp>
      <p:sp>
        <p:nvSpPr>
          <p:cNvPr id="34834" name="矩形 29"/>
          <p:cNvSpPr>
            <a:spLocks noChangeArrowheads="1"/>
          </p:cNvSpPr>
          <p:nvPr/>
        </p:nvSpPr>
        <p:spPr bwMode="auto">
          <a:xfrm>
            <a:off x="1289050" y="3917950"/>
            <a:ext cx="1112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ea typeface="楷体" pitchFamily="49" charset="-122"/>
              </a:rPr>
              <a:t>例句</a:t>
            </a:r>
            <a:endParaRPr lang="zh-CN" altLang="en-US" sz="2800" dirty="0">
              <a:ea typeface="楷体" pitchFamily="49" charset="-122"/>
            </a:endParaRPr>
          </a:p>
        </p:txBody>
      </p:sp>
      <p:sp>
        <p:nvSpPr>
          <p:cNvPr id="34835" name="TextBox 30"/>
          <p:cNvSpPr txBox="1">
            <a:spLocks noChangeArrowheads="1"/>
          </p:cNvSpPr>
          <p:nvPr/>
        </p:nvSpPr>
        <p:spPr bwMode="auto">
          <a:xfrm>
            <a:off x="2476500" y="3848100"/>
            <a:ext cx="6667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She has seven friends. </a:t>
            </a:r>
            <a:r>
              <a:rPr lang="zh-CN" altLang="en-US" sz="2800" dirty="0">
                <a:ea typeface="楷体" pitchFamily="49" charset="-122"/>
              </a:rPr>
              <a:t>她有七个朋友。</a:t>
            </a:r>
          </a:p>
        </p:txBody>
      </p:sp>
      <p:sp>
        <p:nvSpPr>
          <p:cNvPr id="34836" name="矩形 31"/>
          <p:cNvSpPr>
            <a:spLocks noChangeArrowheads="1"/>
          </p:cNvSpPr>
          <p:nvPr/>
        </p:nvSpPr>
        <p:spPr bwMode="auto">
          <a:xfrm>
            <a:off x="2546350" y="4756150"/>
            <a:ext cx="4470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③eight /e</a:t>
            </a:r>
            <a:r>
              <a:rPr lang="zh-CN" altLang="zh-CN" sz="2800" dirty="0">
                <a:latin typeface="Times New Roman" pitchFamily="18" charset="0"/>
                <a:ea typeface="楷体" pitchFamily="49" charset="-122"/>
              </a:rPr>
              <a:t>ɪ</a:t>
            </a:r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t</a:t>
            </a:r>
            <a:r>
              <a:rPr lang="en-US" altLang="zh-CN" sz="2800" dirty="0">
                <a:ea typeface="楷体" pitchFamily="49" charset="-122"/>
              </a:rPr>
              <a:t>/(</a:t>
            </a:r>
            <a:r>
              <a:rPr lang="zh-CN" altLang="zh-CN" sz="2800" dirty="0">
                <a:ea typeface="楷体" pitchFamily="49" charset="-122"/>
              </a:rPr>
              <a:t>数词</a:t>
            </a:r>
            <a:r>
              <a:rPr lang="en-US" altLang="zh-CN" sz="2800" dirty="0">
                <a:ea typeface="楷体" pitchFamily="49" charset="-122"/>
              </a:rPr>
              <a:t>)</a:t>
            </a:r>
            <a:r>
              <a:rPr lang="zh-CN" altLang="zh-CN" sz="2800" dirty="0">
                <a:ea typeface="楷体" pitchFamily="49" charset="-122"/>
              </a:rPr>
              <a:t>八</a:t>
            </a:r>
          </a:p>
        </p:txBody>
      </p:sp>
      <p:sp>
        <p:nvSpPr>
          <p:cNvPr id="4" name="矩形 33"/>
          <p:cNvSpPr>
            <a:spLocks noChangeArrowheads="1"/>
          </p:cNvSpPr>
          <p:nvPr/>
        </p:nvSpPr>
        <p:spPr bwMode="auto">
          <a:xfrm>
            <a:off x="1638300" y="5454650"/>
            <a:ext cx="908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ea typeface="楷体" pitchFamily="49" charset="-122"/>
              </a:rPr>
              <a:t>例句</a:t>
            </a:r>
            <a:endParaRPr lang="zh-CN" altLang="en-US" sz="2800" dirty="0">
              <a:ea typeface="楷体" pitchFamily="49" charset="-122"/>
            </a:endParaRPr>
          </a:p>
        </p:txBody>
      </p:sp>
      <p:sp>
        <p:nvSpPr>
          <p:cNvPr id="5" name="TextBox 34"/>
          <p:cNvSpPr txBox="1">
            <a:spLocks noChangeArrowheads="1"/>
          </p:cNvSpPr>
          <p:nvPr/>
        </p:nvSpPr>
        <p:spPr bwMode="auto">
          <a:xfrm>
            <a:off x="2616200" y="5594350"/>
            <a:ext cx="614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itchFamily="18" charset="0"/>
                <a:ea typeface="楷体" pitchFamily="49" charset="-122"/>
              </a:rPr>
              <a:t>I get up at eight</a:t>
            </a:r>
            <a:r>
              <a:rPr lang="en-US" altLang="zh-CN" sz="2800" dirty="0">
                <a:ea typeface="楷体" pitchFamily="49" charset="-122"/>
              </a:rPr>
              <a:t>.</a:t>
            </a:r>
            <a:r>
              <a:rPr lang="zh-CN" altLang="en-US" sz="2800" dirty="0">
                <a:ea typeface="楷体" pitchFamily="49" charset="-122"/>
              </a:rPr>
              <a:t>我在八点钟起床。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34833" grpId="0"/>
      <p:bldP spid="34834" grpId="0"/>
      <p:bldP spid="34835" grpId="0"/>
      <p:bldP spid="34836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2"/>
          <p:cNvSpPr>
            <a:spLocks noChangeArrowheads="1"/>
          </p:cNvSpPr>
          <p:nvPr/>
        </p:nvSpPr>
        <p:spPr bwMode="auto">
          <a:xfrm>
            <a:off x="2455863" y="1050925"/>
            <a:ext cx="47005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ea typeface="楷体" pitchFamily="49" charset="-122"/>
              </a:rPr>
              <a:t>④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nine /n a</a:t>
            </a:r>
            <a:r>
              <a:rPr lang="zh-CN" altLang="zh-CN" sz="2800">
                <a:latin typeface="Times New Roman" pitchFamily="18" charset="0"/>
                <a:ea typeface="楷体" pitchFamily="49" charset="-122"/>
              </a:rPr>
              <a:t>ɪ</a:t>
            </a:r>
            <a:r>
              <a:rPr lang="en-US" altLang="zh-CN" sz="2800">
                <a:latin typeface="Times New Roman" pitchFamily="18" charset="0"/>
                <a:ea typeface="楷体" pitchFamily="49" charset="-122"/>
              </a:rPr>
              <a:t>n/(</a:t>
            </a:r>
            <a:r>
              <a:rPr lang="zh-CN" altLang="zh-CN" sz="2800">
                <a:ea typeface="楷体" pitchFamily="49" charset="-122"/>
              </a:rPr>
              <a:t>数词</a:t>
            </a:r>
            <a:r>
              <a:rPr lang="en-US" altLang="zh-CN" sz="2800">
                <a:ea typeface="楷体" pitchFamily="49" charset="-122"/>
              </a:rPr>
              <a:t>)</a:t>
            </a:r>
            <a:r>
              <a:rPr lang="zh-CN" altLang="zh-CN" sz="2800">
                <a:ea typeface="楷体" pitchFamily="49" charset="-122"/>
              </a:rPr>
              <a:t>九</a:t>
            </a:r>
          </a:p>
        </p:txBody>
      </p:sp>
      <p:sp>
        <p:nvSpPr>
          <p:cNvPr id="14341" name="矩形 20"/>
          <p:cNvSpPr>
            <a:spLocks noChangeArrowheads="1"/>
          </p:cNvSpPr>
          <p:nvPr/>
        </p:nvSpPr>
        <p:spPr bwMode="auto">
          <a:xfrm>
            <a:off x="2476500" y="1892300"/>
            <a:ext cx="666750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</a:rPr>
              <a:t>Tom has nine crayons</a:t>
            </a:r>
            <a:r>
              <a:rPr lang="en-US" altLang="zh-CN" sz="2800"/>
              <a:t>.</a:t>
            </a:r>
            <a:r>
              <a:rPr lang="zh-CN" altLang="en-US" sz="2800">
                <a:ea typeface="楷体" pitchFamily="49" charset="-122"/>
              </a:rPr>
              <a:t>汤姆有九支彩色铅</a:t>
            </a:r>
            <a:endParaRPr lang="en-US" altLang="zh-CN" sz="2800">
              <a:ea typeface="楷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>
                <a:ea typeface="楷体" pitchFamily="49" charset="-122"/>
              </a:rPr>
              <a:t>笔。</a:t>
            </a:r>
          </a:p>
        </p:txBody>
      </p:sp>
      <p:sp>
        <p:nvSpPr>
          <p:cNvPr id="14343" name="矩形 23"/>
          <p:cNvSpPr>
            <a:spLocks noChangeArrowheads="1"/>
          </p:cNvSpPr>
          <p:nvPr/>
        </p:nvSpPr>
        <p:spPr bwMode="auto">
          <a:xfrm>
            <a:off x="2406650" y="4271963"/>
            <a:ext cx="50292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楷体" pitchFamily="49" charset="-122"/>
                <a:sym typeface="楷体" pitchFamily="49" charset="-122"/>
              </a:rPr>
              <a:t>We have ten fingers.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我们有十个手指。</a:t>
            </a:r>
            <a:r>
              <a:rPr lang="en-US" altLang="zh-CN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 </a:t>
            </a:r>
            <a:endParaRPr lang="zh-CN" alt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</p:txBody>
      </p:sp>
      <p:sp>
        <p:nvSpPr>
          <p:cNvPr id="14344" name="矩形 24"/>
          <p:cNvSpPr>
            <a:spLocks noChangeArrowheads="1"/>
          </p:cNvSpPr>
          <p:nvPr/>
        </p:nvSpPr>
        <p:spPr bwMode="auto">
          <a:xfrm>
            <a:off x="2482850" y="3416300"/>
            <a:ext cx="48133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</a:rPr>
              <a:t>⑤ten /ten/</a:t>
            </a:r>
            <a:r>
              <a:rPr lang="en-US" altLang="zh-CN" sz="2800"/>
              <a:t> </a:t>
            </a:r>
            <a:r>
              <a:rPr lang="en-US" altLang="zh-CN" sz="2800">
                <a:ea typeface="楷体" pitchFamily="49" charset="-122"/>
              </a:rPr>
              <a:t>(</a:t>
            </a:r>
            <a:r>
              <a:rPr lang="zh-CN" altLang="zh-CN" sz="2800">
                <a:ea typeface="楷体" pitchFamily="49" charset="-122"/>
              </a:rPr>
              <a:t>数词</a:t>
            </a:r>
            <a:r>
              <a:rPr lang="en-US" altLang="zh-CN" sz="2800">
                <a:ea typeface="楷体" pitchFamily="49" charset="-122"/>
              </a:rPr>
              <a:t>)</a:t>
            </a:r>
            <a:r>
              <a:rPr lang="zh-CN" altLang="zh-CN" sz="2800">
                <a:ea typeface="楷体" pitchFamily="49" charset="-122"/>
              </a:rPr>
              <a:t>十</a:t>
            </a:r>
          </a:p>
        </p:txBody>
      </p:sp>
      <p:pic>
        <p:nvPicPr>
          <p:cNvPr id="35848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3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4200" y="6380163"/>
            <a:ext cx="7207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52" name="Group 14"/>
          <p:cNvGrpSpPr>
            <a:grpSpLocks/>
          </p:cNvGrpSpPr>
          <p:nvPr/>
        </p:nvGrpSpPr>
        <p:grpSpPr bwMode="auto">
          <a:xfrm>
            <a:off x="539750" y="1123950"/>
            <a:ext cx="1865313" cy="523875"/>
            <a:chOff x="0" y="0"/>
            <a:chExt cx="1864096" cy="521429"/>
          </a:xfrm>
        </p:grpSpPr>
        <p:sp>
          <p:nvSpPr>
            <p:cNvPr id="35863" name="圆角矩形 33"/>
            <p:cNvSpPr>
              <a:spLocks noChangeArrowheads="1"/>
            </p:cNvSpPr>
            <p:nvPr/>
          </p:nvSpPr>
          <p:spPr bwMode="auto">
            <a:xfrm>
              <a:off x="0" y="3135"/>
              <a:ext cx="1778000" cy="449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3C7D4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ECADC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5864" name="文本框 19"/>
            <p:cNvSpPr>
              <a:spLocks noChangeArrowheads="1"/>
            </p:cNvSpPr>
            <p:nvPr/>
          </p:nvSpPr>
          <p:spPr bwMode="auto">
            <a:xfrm>
              <a:off x="159121" y="0"/>
              <a:ext cx="1704975" cy="52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latin typeface="黑体" pitchFamily="49" charset="-122"/>
                  <a:ea typeface="楷体" pitchFamily="49" charset="-122"/>
                  <a:sym typeface="黑体" pitchFamily="49" charset="-122"/>
                </a:rPr>
                <a:t>重点词汇</a:t>
              </a:r>
              <a:endParaRPr lang="en-US" altLang="zh-CN" sz="2800" b="1">
                <a:latin typeface="黑体" pitchFamily="49" charset="-122"/>
                <a:ea typeface="楷体" pitchFamily="49" charset="-122"/>
                <a:sym typeface="黑体" pitchFamily="49" charset="-122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60400" y="1962150"/>
            <a:ext cx="1812925" cy="519113"/>
            <a:chOff x="0" y="0"/>
            <a:chExt cx="1813524" cy="520039"/>
          </a:xfrm>
        </p:grpSpPr>
        <p:sp>
          <p:nvSpPr>
            <p:cNvPr id="35861" name="矩形 13"/>
            <p:cNvSpPr>
              <a:spLocks noChangeArrowheads="1"/>
            </p:cNvSpPr>
            <p:nvPr/>
          </p:nvSpPr>
          <p:spPr bwMode="auto">
            <a:xfrm>
              <a:off x="281080" y="0"/>
              <a:ext cx="1532444" cy="52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7030A0"/>
                  </a:solidFill>
                  <a:latin typeface="楷体" pitchFamily="49" charset="-122"/>
                  <a:ea typeface="楷体" pitchFamily="49" charset="-122"/>
                  <a:sym typeface="楷体" pitchFamily="49" charset="-122"/>
                </a:rPr>
                <a:t>例句</a:t>
              </a:r>
              <a:endParaRPr lang="zh-CN" altLang="en-US" sz="2800">
                <a:ea typeface="楷体" pitchFamily="49" charset="-122"/>
              </a:endParaRPr>
            </a:p>
          </p:txBody>
        </p:sp>
        <p:pic>
          <p:nvPicPr>
            <p:cNvPr id="35862" name="图片 1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757"/>
              <a:ext cx="316679" cy="360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665163" y="4271963"/>
            <a:ext cx="1741487" cy="523875"/>
            <a:chOff x="0" y="0"/>
            <a:chExt cx="1740965" cy="524155"/>
          </a:xfrm>
        </p:grpSpPr>
        <p:sp>
          <p:nvSpPr>
            <p:cNvPr id="35859" name="矩形 16"/>
            <p:cNvSpPr>
              <a:spLocks noChangeArrowheads="1"/>
            </p:cNvSpPr>
            <p:nvPr/>
          </p:nvSpPr>
          <p:spPr bwMode="auto">
            <a:xfrm>
              <a:off x="314314" y="0"/>
              <a:ext cx="1426651" cy="524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>
                  <a:ea typeface="楷体" pitchFamily="49" charset="-122"/>
                </a:rPr>
                <a:t>例句</a:t>
              </a:r>
            </a:p>
          </p:txBody>
        </p:sp>
        <p:pic>
          <p:nvPicPr>
            <p:cNvPr id="35860" name="图片 1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6475"/>
              <a:ext cx="316679" cy="360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对角圆角矩形 28"/>
          <p:cNvSpPr/>
          <p:nvPr/>
        </p:nvSpPr>
        <p:spPr>
          <a:xfrm>
            <a:off x="1187450" y="115888"/>
            <a:ext cx="3024188" cy="598487"/>
          </a:xfrm>
          <a:prstGeom prst="round2DiagRect">
            <a:avLst/>
          </a:prstGeom>
          <a:solidFill>
            <a:srgbClr val="0066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重难点探究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3" grpId="0"/>
      <p:bldP spid="14344" grpId="0"/>
    </p:bldLst>
  </p:timing>
</p:sld>
</file>

<file path=ppt/theme/theme1.xml><?xml version="1.0" encoding="utf-8"?>
<a:theme xmlns:a="http://schemas.openxmlformats.org/drawingml/2006/main" name="第一PPT模板网-WWW.1PPT.COM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1634</Words>
  <Application>Microsoft Office PowerPoint</Application>
  <PresentationFormat>全屏显示(4:3)</PresentationFormat>
  <Paragraphs>168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Calibri</vt:lpstr>
      <vt:lpstr>+mn-ea</vt:lpstr>
      <vt:lpstr>Baskerville Old Face</vt:lpstr>
      <vt:lpstr>Kozuka Gothic Pro H</vt:lpstr>
      <vt:lpstr>方正大黑简体</vt:lpstr>
      <vt:lpstr>Times New Roman</vt:lpstr>
      <vt:lpstr>黑体</vt:lpstr>
      <vt:lpstr>楷体</vt:lpstr>
      <vt:lpstr>华文行楷</vt:lpstr>
      <vt:lpstr>华文楷体</vt:lpstr>
      <vt:lpstr>Comic Sans MS</vt:lpstr>
      <vt:lpstr>方正卡通简体</vt:lpstr>
      <vt:lpstr>第一PPT模板网-WWW.1PPT.COM​</vt:lpstr>
      <vt:lpstr>第一PPT模板网-WWW.1PPT.COM 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72</cp:revision>
  <dcterms:created xsi:type="dcterms:W3CDTF">2018-02-09T00:47:04Z</dcterms:created>
  <dcterms:modified xsi:type="dcterms:W3CDTF">2019-03-18T08:28:00Z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