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1"/>
  </p:notesMasterIdLst>
  <p:sldIdLst>
    <p:sldId id="361" r:id="rId3"/>
    <p:sldId id="290" r:id="rId4"/>
    <p:sldId id="270" r:id="rId5"/>
    <p:sldId id="469" r:id="rId6"/>
    <p:sldId id="484" r:id="rId7"/>
    <p:sldId id="470" r:id="rId8"/>
    <p:sldId id="471" r:id="rId9"/>
    <p:sldId id="472" r:id="rId10"/>
    <p:sldId id="473" r:id="rId11"/>
    <p:sldId id="474" r:id="rId12"/>
    <p:sldId id="478" r:id="rId13"/>
    <p:sldId id="479" r:id="rId14"/>
    <p:sldId id="482" r:id="rId15"/>
    <p:sldId id="376" r:id="rId16"/>
    <p:sldId id="377" r:id="rId17"/>
    <p:sldId id="381" r:id="rId18"/>
    <p:sldId id="382" r:id="rId19"/>
    <p:sldId id="485" r:id="rId20"/>
  </p:sldIdLst>
  <p:sldSz cx="9144000" cy="6858000" type="screen4x3"/>
  <p:notesSz cx="6858000" cy="9144000"/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66"/>
    <a:srgbClr val="FF99FF"/>
    <a:srgbClr val="006600"/>
    <a:srgbClr val="6600CC"/>
    <a:srgbClr val="3333FF"/>
    <a:srgbClr val="CC006A"/>
    <a:srgbClr val="644B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6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52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DB4AE8-B1F1-4163-9CC6-13D0A3D6F24A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64EFED2-852D-4A4D-9B98-FC97B8D07D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EFED2-852D-4A4D-9B98-FC97B8D07D5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5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CA3A2-576A-48CC-B8EE-D3F46F2266D2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2A7F5-0078-4107-A357-967A4ED7E8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2599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5182-2485-409C-AD8D-AD241E6D9529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271C4-0752-4C9E-8749-B5FED0228C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3896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CF11B-5236-4142-8795-58B108AC876D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83E67-3C57-4CFB-A26A-3EB2073120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6859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550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20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56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05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41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358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8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36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AF335-1BD4-4E9B-AC7B-34DD9CA871A3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6C2EA-E94C-4804-962C-13260A5F97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52469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113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260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328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576AB-E867-4881-B8B0-591A97D5FCA7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84FE2-F5A7-4170-B78F-799F45E927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4942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D80CE-4DBB-434D-8AF8-2B1A76160468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24578-BEE7-414A-92E5-BEDF2B703D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9939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28E9A-48F6-4C50-A64A-7854FAD1C00E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F9AAB-4D4B-47A1-9EF8-7E3634B49D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45327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3114-64AD-49FF-92A3-80C6D897ADC7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1850A-2633-4171-A6A6-61CD2FCB02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2233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72728-6473-4835-97E3-FA72ECFE2105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376B6-347F-4206-B479-0D4EAEB619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0066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C4D8C-C61F-4786-9FFC-B0037CA6C9B8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F410D-732A-41B3-B8D3-9302E157B9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4435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8F0FA-9514-4D33-AA63-2969C9E9E6F2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FA340-66F3-45AF-A92B-105FED0557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6185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F1BD27-BEAB-436A-AFBD-A7934E110F76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B9FA3FB-9707-442A-AE14-7F93FB1A055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2019/3/19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35587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2.Let's%20sing.sw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1.Letters.swf" TargetMode="External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4" descr="小花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264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  <a:headEnd/>
            <a:tailE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0" name="Picture 39" descr="구름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40" descr="구름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3"/>
          <p:cNvSpPr txBox="1">
            <a:spLocks noChangeArrowheads="1"/>
          </p:cNvSpPr>
          <p:nvPr/>
        </p:nvSpPr>
        <p:spPr bwMode="auto">
          <a:xfrm>
            <a:off x="863600" y="1430338"/>
            <a:ext cx="73580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latin typeface="Times New Roman" pitchFamily="18" charset="0"/>
                <a:ea typeface="黑体" pitchFamily="49" charset="-122"/>
              </a:rPr>
              <a:t>Unit 2 Friends and Colours</a:t>
            </a:r>
          </a:p>
        </p:txBody>
      </p:sp>
      <p:sp>
        <p:nvSpPr>
          <p:cNvPr id="3083" name="TextBox 4"/>
          <p:cNvSpPr txBox="1">
            <a:spLocks noChangeArrowheads="1"/>
          </p:cNvSpPr>
          <p:nvPr/>
        </p:nvSpPr>
        <p:spPr bwMode="auto">
          <a:xfrm>
            <a:off x="3311524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年级上册 </a:t>
            </a:r>
          </a:p>
        </p:txBody>
      </p:sp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91536" flipH="1">
            <a:off x="7394609" y="3393307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  <a:headEnd/>
            <a:tailE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itchFamily="34" charset="0"/>
              <a:ea typeface="Malgun Gothic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" y="4057248"/>
            <a:ext cx="9143999" cy="797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 12 More Letters</a:t>
            </a:r>
            <a:endParaRPr lang="zh-CN" altLang="en-US" sz="44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49613" y="570989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170113" y="2349500"/>
            <a:ext cx="4408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Z: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占上中两格，三笔完成。  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z: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占中间一格，三笔完成。</a:t>
            </a: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1247775" y="2495550"/>
            <a:ext cx="968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写法：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155825" y="3505200"/>
            <a:ext cx="25796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在单词中发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/z/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12294" name="矩形 3"/>
          <p:cNvSpPr>
            <a:spLocks noChangeArrowheads="1"/>
          </p:cNvSpPr>
          <p:nvPr/>
        </p:nvSpPr>
        <p:spPr bwMode="auto">
          <a:xfrm>
            <a:off x="1252538" y="3605213"/>
            <a:ext cx="99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发音：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1257300" y="5243513"/>
            <a:ext cx="4706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最相像，小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呼噜声最响。</a:t>
            </a:r>
          </a:p>
        </p:txBody>
      </p:sp>
      <p:grpSp>
        <p:nvGrpSpPr>
          <p:cNvPr id="12296" name="组合 2"/>
          <p:cNvGrpSpPr>
            <a:grpSpLocks/>
          </p:cNvGrpSpPr>
          <p:nvPr/>
        </p:nvGrpSpPr>
        <p:grpSpPr bwMode="auto">
          <a:xfrm>
            <a:off x="1316038" y="4775200"/>
            <a:ext cx="2403475" cy="461963"/>
            <a:chOff x="398463" y="4005263"/>
            <a:chExt cx="2404268" cy="461088"/>
          </a:xfrm>
        </p:grpSpPr>
        <p:sp>
          <p:nvSpPr>
            <p:cNvPr id="12300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12301" name="图片 29" descr="花盆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198688" y="4095750"/>
            <a:ext cx="15208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zero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零</a:t>
            </a:r>
          </a:p>
        </p:txBody>
      </p:sp>
      <p:sp>
        <p:nvSpPr>
          <p:cNvPr id="12298" name="矩形 3"/>
          <p:cNvSpPr>
            <a:spLocks noChangeArrowheads="1"/>
          </p:cNvSpPr>
          <p:nvPr/>
        </p:nvSpPr>
        <p:spPr bwMode="auto">
          <a:xfrm>
            <a:off x="1277938" y="4216400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例词：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12299" name="Picture 2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3825" y="1549400"/>
            <a:ext cx="45815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3" grpId="0" build="p"/>
      <p:bldP spid="19" grpId="0"/>
      <p:bldP spid="2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8"/>
          <p:cNvSpPr txBox="1"/>
          <p:nvPr/>
        </p:nvSpPr>
        <p:spPr>
          <a:xfrm>
            <a:off x="2578281" y="106300"/>
            <a:ext cx="407207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prstClr val="white">
                      <a:alpha val="65000"/>
                    </a:prstClr>
                  </a:outerShdw>
                </a:effectLst>
                <a:latin typeface="Arial Black"/>
                <a:ea typeface="宋体"/>
                <a:cs typeface="Arial Black"/>
              </a:rPr>
              <a:t>2. Let’s sing!</a:t>
            </a:r>
            <a:r>
              <a:rPr kumimoji="1" lang="zh-CN" altLang="en-US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prstClr val="white">
                      <a:alpha val="65000"/>
                    </a:prstClr>
                  </a:outerShdw>
                </a:effectLst>
                <a:latin typeface="Arial Black"/>
                <a:ea typeface="宋体"/>
                <a:cs typeface="Arial Black"/>
              </a:rPr>
              <a:t> </a:t>
            </a:r>
          </a:p>
        </p:txBody>
      </p:sp>
      <p:sp>
        <p:nvSpPr>
          <p:cNvPr id="19" name="矩形 18"/>
          <p:cNvSpPr/>
          <p:nvPr/>
        </p:nvSpPr>
        <p:spPr>
          <a:xfrm>
            <a:off x="5103813" y="2524125"/>
            <a:ext cx="1928812" cy="13668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13316" name="Picture 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9225" y="3987800"/>
            <a:ext cx="1762125" cy="55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7" name="矩形 3"/>
          <p:cNvSpPr>
            <a:spLocks noChangeArrowheads="1"/>
          </p:cNvSpPr>
          <p:nvPr/>
        </p:nvSpPr>
        <p:spPr bwMode="auto">
          <a:xfrm>
            <a:off x="1971675" y="1908175"/>
            <a:ext cx="2368550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A, E, I, O, U.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A, E, I, O, U.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A, E, I, O, U.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A, E, I, O,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U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．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Now I know my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a,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e,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i,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o,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u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13318" name="Picture 14" descr="C:\Users\john\Desktop\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2592388"/>
            <a:ext cx="17716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8"/>
          <p:cNvSpPr txBox="1"/>
          <p:nvPr/>
        </p:nvSpPr>
        <p:spPr>
          <a:xfrm>
            <a:off x="2519979" y="54594"/>
            <a:ext cx="4060015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prstClr val="white">
                      <a:alpha val="65000"/>
                    </a:prstClr>
                  </a:outerShdw>
                </a:effectLst>
                <a:latin typeface="Arial Black"/>
                <a:ea typeface="宋体"/>
                <a:cs typeface="Arial Black"/>
              </a:rPr>
              <a:t>3. Let’s play!</a:t>
            </a:r>
            <a:endParaRPr kumimoji="1" lang="zh-CN" altLang="en-US" sz="48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prstClr val="white">
                    <a:alpha val="65000"/>
                  </a:prstClr>
                </a:outerShdw>
              </a:effectLst>
              <a:latin typeface="Arial Black"/>
              <a:ea typeface="宋体"/>
              <a:cs typeface="Arial Black"/>
            </a:endParaRPr>
          </a:p>
        </p:txBody>
      </p:sp>
      <p:pic>
        <p:nvPicPr>
          <p:cNvPr id="14339" name="Picture 11" descr="C:\Users\john\Desktop\2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0638" y="1123950"/>
            <a:ext cx="6970712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>
          <a:xfrm flipH="1">
            <a:off x="5622925" y="2665413"/>
            <a:ext cx="5286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954588" y="2665413"/>
            <a:ext cx="5127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230688" y="2665413"/>
            <a:ext cx="5461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59238" y="2665413"/>
            <a:ext cx="0" cy="3952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017963" y="3263900"/>
            <a:ext cx="41275" cy="161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206875" y="3565525"/>
            <a:ext cx="29686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4625975" y="3263900"/>
            <a:ext cx="0" cy="3016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14875" y="3019425"/>
            <a:ext cx="495300" cy="412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210175" y="3076575"/>
            <a:ext cx="257175" cy="1873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467350" y="3344863"/>
            <a:ext cx="0" cy="3460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467350" y="3703638"/>
            <a:ext cx="0" cy="3952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4962525" y="4098925"/>
            <a:ext cx="504825" cy="31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503738" y="4102100"/>
            <a:ext cx="2730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4059238" y="4117975"/>
            <a:ext cx="171450" cy="2492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078288" y="4510088"/>
            <a:ext cx="276225" cy="1793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549775" y="4705350"/>
            <a:ext cx="4048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084763" y="4733925"/>
            <a:ext cx="3825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467350" y="4733925"/>
            <a:ext cx="53816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129338" y="4733925"/>
            <a:ext cx="450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580188" y="4776788"/>
            <a:ext cx="41275" cy="5254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6345238" y="5465763"/>
            <a:ext cx="79375" cy="2444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5735638" y="5937250"/>
            <a:ext cx="4699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954588" y="5862638"/>
            <a:ext cx="512762" cy="746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4078288" y="5862638"/>
            <a:ext cx="6667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 flipV="1">
            <a:off x="3684588" y="5465763"/>
            <a:ext cx="393700" cy="4333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8"/>
          <p:cNvSpPr txBox="1"/>
          <p:nvPr/>
        </p:nvSpPr>
        <p:spPr>
          <a:xfrm>
            <a:off x="2428153" y="106300"/>
            <a:ext cx="413459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prstClr val="white">
                      <a:alpha val="65000"/>
                    </a:prstClr>
                  </a:outerShdw>
                </a:effectLst>
                <a:latin typeface="Arial Black"/>
                <a:ea typeface="宋体"/>
                <a:cs typeface="Arial Black"/>
              </a:rPr>
              <a:t>4. Let’s do it!</a:t>
            </a:r>
            <a:r>
              <a:rPr kumimoji="1" lang="zh-CN" altLang="en-US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prstClr val="white">
                      <a:alpha val="65000"/>
                    </a:prstClr>
                  </a:outerShdw>
                </a:effectLst>
                <a:latin typeface="Arial Black"/>
                <a:ea typeface="宋体"/>
                <a:cs typeface="Arial Black"/>
              </a:rPr>
              <a:t> </a:t>
            </a:r>
          </a:p>
        </p:txBody>
      </p:sp>
      <p:pic>
        <p:nvPicPr>
          <p:cNvPr id="15363" name="Picture 13" descr="C:\Users\john\Desktop\2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725" y="912813"/>
            <a:ext cx="8351838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68500" y="1801813"/>
            <a:ext cx="427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60775" y="1789113"/>
            <a:ext cx="42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70038" y="2319338"/>
            <a:ext cx="427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86100" y="2332038"/>
            <a:ext cx="427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860925" y="2319338"/>
            <a:ext cx="42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84325" y="2865438"/>
            <a:ext cx="42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114675" y="2847975"/>
            <a:ext cx="425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1475" y="3381375"/>
            <a:ext cx="427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en-US" sz="2400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1627188" y="1854200"/>
            <a:ext cx="615156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一、想一想，写一写。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把字母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旋转可以变成字母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给字母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V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加上一笔可以变成字母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______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3.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把字母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旋转可以变成字母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______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</a:t>
            </a:r>
            <a:endParaRPr lang="en-US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5997575" y="2840038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6523038" y="3570288"/>
            <a:ext cx="360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5954713" y="4308475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762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435100" y="1309688"/>
            <a:ext cx="586105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3638" indent="-1163638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二、我会选下列图片对应单词的首字母。</a:t>
            </a:r>
            <a:endParaRPr lang="en-US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 ) 1.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___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indow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/>
            </a:r>
            <a:b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</a:b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t    B. w    C. m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 ) 2. ___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-ray</a:t>
            </a:r>
            <a:b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</a:b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u    B. X    C. x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 ) 3.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___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ellow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/>
            </a:r>
            <a:b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</a:b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x    B. w    C. y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 ) 4.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___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oo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/>
            </a:r>
            <a:b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</a:b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z    B. h     C. q </a:t>
            </a: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1784350" y="1973263"/>
            <a:ext cx="360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1784350" y="4165600"/>
            <a:ext cx="360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1784350" y="3079750"/>
            <a:ext cx="360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1770063" y="5292725"/>
            <a:ext cx="360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8" grpId="0"/>
      <p:bldP spid="17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30275" y="1501775"/>
            <a:ext cx="713105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800225" y="3509963"/>
            <a:ext cx="55102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09725" indent="-1609725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重点字母：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Ww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Xx 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Yy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Zz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508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1357313" y="1760538"/>
            <a:ext cx="446087" cy="4445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389063" y="350837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370013" y="435292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1427163" y="1441450"/>
            <a:ext cx="698023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514350" indent="-514350" eaLnBrk="1" hangingPunct="1">
              <a:lnSpc>
                <a:spcPct val="200000"/>
              </a:lnSpc>
              <a:buFontTx/>
              <a:buAutoNum type="arabicPlain"/>
              <a:defRPr/>
            </a:pP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熟记本节课所学的字母，必须会听、说、读、写。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marL="355600" indent="-355600"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  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将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Letters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朗读流利。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marL="363538" indent="-363538"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  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完成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配套的课后作业，见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典中点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》P25          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页或课后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作业课件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 </a:t>
            </a:r>
            <a:endParaRPr lang="zh-CN" altLang="en-US" sz="28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70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2" descr="E:\QQ文件\小学点拨课件副本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2009775" y="4443413"/>
            <a:ext cx="51196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Please try to guess the four pictures.</a:t>
            </a:r>
          </a:p>
        </p:txBody>
      </p:sp>
      <p:pic>
        <p:nvPicPr>
          <p:cNvPr id="4101" name="Picture 12" descr="http://file01.16sucai.com/d/file/2013/0617/2013061710462646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CFCD8"/>
              </a:clrFrom>
              <a:clrTo>
                <a:srgbClr val="FCFC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1925638"/>
            <a:ext cx="2474912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4" descr="http://file01.16sucai.com/d/file/2013/0617/20130617104626177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CFCD8"/>
              </a:clrFrom>
              <a:clrTo>
                <a:srgbClr val="FCFC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8063" y="1843088"/>
            <a:ext cx="24685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6" descr="http://file01.16sucai.com/d/file/2013/0617/20130617104626592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CFCD8"/>
              </a:clrFrom>
              <a:clrTo>
                <a:srgbClr val="FCFC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688" y="1670050"/>
            <a:ext cx="25844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8" descr="http://file01.16sucai.com/d/file/2013/0617/20130617104626550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DF9D3"/>
              </a:clrFrom>
              <a:clrTo>
                <a:srgbClr val="FDF9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688" y="1709738"/>
            <a:ext cx="2428875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014977" y="58279"/>
            <a:ext cx="3167462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/>
              </a:rPr>
              <a:t>1. Letters </a:t>
            </a:r>
          </a:p>
        </p:txBody>
      </p:sp>
      <p:pic>
        <p:nvPicPr>
          <p:cNvPr id="512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2638" y="1757363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450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670300" y="2728913"/>
            <a:ext cx="1762125" cy="12430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5127" name="Picture 2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475" y="4068763"/>
            <a:ext cx="1762125" cy="55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8" name="TextBox 2"/>
          <p:cNvSpPr txBox="1">
            <a:spLocks noChangeArrowheads="1"/>
          </p:cNvSpPr>
          <p:nvPr/>
        </p:nvSpPr>
        <p:spPr bwMode="auto">
          <a:xfrm>
            <a:off x="1557338" y="5059363"/>
            <a:ext cx="70104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57300" indent="-1257300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ellow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oo</a:t>
            </a:r>
          </a:p>
        </p:txBody>
      </p:sp>
      <p:sp>
        <p:nvSpPr>
          <p:cNvPr id="5129" name="TextBox 2"/>
          <p:cNvSpPr txBox="1">
            <a:spLocks noChangeArrowheads="1"/>
          </p:cNvSpPr>
          <p:nvPr/>
        </p:nvSpPr>
        <p:spPr bwMode="auto">
          <a:xfrm>
            <a:off x="1524000" y="3240088"/>
            <a:ext cx="6394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57300" indent="-1257300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indow                                                   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-ray </a:t>
            </a:r>
          </a:p>
        </p:txBody>
      </p:sp>
      <p:pic>
        <p:nvPicPr>
          <p:cNvPr id="5130" name="Picture 2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2266950"/>
            <a:ext cx="26193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8025" y="2232025"/>
            <a:ext cx="25431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2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3" y="4287838"/>
            <a:ext cx="26003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2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5800" y="4249738"/>
            <a:ext cx="21526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26" descr="C:\Users\john\Desktop\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0625" y="2778125"/>
            <a:ext cx="16414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762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17"/>
          <p:cNvSpPr txBox="1">
            <a:spLocks noChangeArrowheads="1"/>
          </p:cNvSpPr>
          <p:nvPr/>
        </p:nvSpPr>
        <p:spPr bwMode="auto">
          <a:xfrm>
            <a:off x="2757488" y="1754188"/>
            <a:ext cx="5976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Ww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、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、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、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Zz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的认读、发音和书写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pSp>
        <p:nvGrpSpPr>
          <p:cNvPr id="6148" name="组合 1"/>
          <p:cNvGrpSpPr>
            <a:grpSpLocks/>
          </p:cNvGrpSpPr>
          <p:nvPr/>
        </p:nvGrpSpPr>
        <p:grpSpPr bwMode="auto">
          <a:xfrm>
            <a:off x="420688" y="1920875"/>
            <a:ext cx="2336800" cy="666750"/>
            <a:chOff x="997959" y="1511300"/>
            <a:chExt cx="2336800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542471" y="1604963"/>
              <a:ext cx="177800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6153" name="组合 2"/>
            <p:cNvGrpSpPr>
              <a:grpSpLocks/>
            </p:cNvGrpSpPr>
            <p:nvPr/>
          </p:nvGrpSpPr>
          <p:grpSpPr bwMode="auto">
            <a:xfrm>
              <a:off x="997959" y="1511300"/>
              <a:ext cx="2336800" cy="666750"/>
              <a:chOff x="730602" y="1618683"/>
              <a:chExt cx="2336688" cy="666750"/>
            </a:xfrm>
          </p:grpSpPr>
          <p:sp>
            <p:nvSpPr>
              <p:cNvPr id="6154" name="文本框 19"/>
              <p:cNvSpPr txBox="1">
                <a:spLocks noChangeArrowheads="1"/>
              </p:cNvSpPr>
              <p:nvPr/>
            </p:nvSpPr>
            <p:spPr bwMode="auto">
              <a:xfrm>
                <a:off x="1622665" y="1681956"/>
                <a:ext cx="1444625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2400" b="1" dirty="0">
                    <a:latin typeface="黑体" pitchFamily="49" charset="-122"/>
                    <a:ea typeface="黑体" pitchFamily="49" charset="-122"/>
                    <a:cs typeface="Hei"/>
                  </a:rPr>
                  <a:t>知识点</a:t>
                </a:r>
                <a:r>
                  <a:rPr kumimoji="1" lang="en-US" altLang="zh-CN" sz="2400" b="1" dirty="0">
                    <a:latin typeface="黑体" pitchFamily="49" charset="-122"/>
                    <a:ea typeface="黑体" pitchFamily="49" charset="-122"/>
                    <a:cs typeface="Hei"/>
                  </a:rPr>
                  <a:t> 1</a:t>
                </a:r>
                <a:endParaRPr kumimoji="1" lang="zh-CN" altLang="en-US" sz="2400" b="1" dirty="0">
                  <a:latin typeface="黑体" pitchFamily="49" charset="-122"/>
                  <a:ea typeface="黑体" pitchFamily="49" charset="-122"/>
                  <a:cs typeface="Hei"/>
                </a:endParaRPr>
              </a:p>
            </p:txBody>
          </p:sp>
          <p:pic>
            <p:nvPicPr>
              <p:cNvPr id="6155" name="图片 9" descr="book.gif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602" y="1618683"/>
                <a:ext cx="921385" cy="666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149" name="文本框 17"/>
          <p:cNvSpPr txBox="1">
            <a:spLocks noChangeArrowheads="1"/>
          </p:cNvSpPr>
          <p:nvPr/>
        </p:nvSpPr>
        <p:spPr bwMode="auto">
          <a:xfrm>
            <a:off x="1492250" y="2928938"/>
            <a:ext cx="1782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字母的认读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6150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9138" y="292893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6538" y="3838575"/>
            <a:ext cx="665797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7035" y="31910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7170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762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2078038" y="2397125"/>
            <a:ext cx="54562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同学们，记住下面的字母歌谣，你就</a:t>
            </a:r>
            <a:endParaRPr lang="en-US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和这些字母成为好朋友了，加油哟！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是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朝天躺，小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是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v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的双胞胎；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像叉画本上，小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剪刀裁衣忙；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弹弓没皮筋，小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像个树杈杈；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是个平头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，小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z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呼噜声阵阵。</a:t>
            </a:r>
          </a:p>
        </p:txBody>
      </p:sp>
      <p:grpSp>
        <p:nvGrpSpPr>
          <p:cNvPr id="7172" name="组合 2"/>
          <p:cNvGrpSpPr>
            <a:grpSpLocks/>
          </p:cNvGrpSpPr>
          <p:nvPr/>
        </p:nvGrpSpPr>
        <p:grpSpPr bwMode="auto">
          <a:xfrm>
            <a:off x="2106613" y="1785938"/>
            <a:ext cx="2403475" cy="461962"/>
            <a:chOff x="398463" y="4005263"/>
            <a:chExt cx="2404268" cy="461088"/>
          </a:xfrm>
        </p:grpSpPr>
        <p:sp>
          <p:nvSpPr>
            <p:cNvPr id="7173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7174" name="图片 29" descr="花盆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762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17"/>
          <p:cNvSpPr txBox="1">
            <a:spLocks noChangeArrowheads="1"/>
          </p:cNvSpPr>
          <p:nvPr/>
        </p:nvSpPr>
        <p:spPr bwMode="auto">
          <a:xfrm>
            <a:off x="1722438" y="2136775"/>
            <a:ext cx="17827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字母的发音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844675" y="2994025"/>
          <a:ext cx="5811837" cy="1809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17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88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29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61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88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33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08904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字母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大写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W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X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Y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Z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3131">
                <a:tc vMerge="1">
                  <a:txBody>
                    <a:bodyPr/>
                    <a:lstStyle/>
                    <a:p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小写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w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x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y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z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7715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字母读音 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3" marR="91443" marT="45721" marB="45721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/'</a:t>
                      </a:r>
                      <a:r>
                        <a:rPr lang="en-US" sz="2400" b="1" i="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dʌblju</a:t>
                      </a:r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ː/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38" marR="91438" marT="45714" marB="4571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i="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eks</a:t>
                      </a:r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38" marR="91438" marT="45714" marB="4571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i="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waɪ</a:t>
                      </a:r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38" marR="91438" marT="45714" marB="4571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i="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zi</a:t>
                      </a:r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ː/</a:t>
                      </a:r>
                      <a:endParaRPr lang="en-US" sz="2400" b="1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38" marR="91438" marT="45714" marB="4571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17"/>
          <p:cNvSpPr txBox="1">
            <a:spLocks noChangeArrowheads="1"/>
          </p:cNvSpPr>
          <p:nvPr/>
        </p:nvSpPr>
        <p:spPr bwMode="auto">
          <a:xfrm>
            <a:off x="1141413" y="1343025"/>
            <a:ext cx="18462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字母的书写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033588" y="2840038"/>
            <a:ext cx="4167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W: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占上中两格，四笔完成。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w: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占中间一格，四笔完成。</a:t>
            </a:r>
          </a:p>
        </p:txBody>
      </p:sp>
      <p:sp>
        <p:nvSpPr>
          <p:cNvPr id="9221" name="矩形 3"/>
          <p:cNvSpPr>
            <a:spLocks noChangeArrowheads="1"/>
          </p:cNvSpPr>
          <p:nvPr/>
        </p:nvSpPr>
        <p:spPr bwMode="auto">
          <a:xfrm>
            <a:off x="1084263" y="2986088"/>
            <a:ext cx="968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写法：</a:t>
            </a:r>
            <a:endParaRPr lang="zh-CN" altLang="en-US" sz="1600" dirty="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046288" y="4010025"/>
            <a:ext cx="2519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在单词中发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/w/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 </a:t>
            </a:r>
          </a:p>
        </p:txBody>
      </p:sp>
      <p:sp>
        <p:nvSpPr>
          <p:cNvPr id="9223" name="矩形 3"/>
          <p:cNvSpPr>
            <a:spLocks noChangeArrowheads="1"/>
          </p:cNvSpPr>
          <p:nvPr/>
        </p:nvSpPr>
        <p:spPr bwMode="auto">
          <a:xfrm>
            <a:off x="1152525" y="4103688"/>
            <a:ext cx="99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发音：</a:t>
            </a:r>
            <a:endParaRPr lang="zh-CN" altLang="en-US" sz="1600" dirty="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9224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132556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177925" y="5632450"/>
            <a:ext cx="5049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两山倒着放，小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一个样。</a:t>
            </a:r>
          </a:p>
        </p:txBody>
      </p:sp>
      <p:grpSp>
        <p:nvGrpSpPr>
          <p:cNvPr id="9226" name="组合 2"/>
          <p:cNvGrpSpPr>
            <a:grpSpLocks/>
          </p:cNvGrpSpPr>
          <p:nvPr/>
        </p:nvGrpSpPr>
        <p:grpSpPr bwMode="auto">
          <a:xfrm>
            <a:off x="1206500" y="5238750"/>
            <a:ext cx="2403475" cy="461963"/>
            <a:chOff x="398463" y="4005263"/>
            <a:chExt cx="2404268" cy="461088"/>
          </a:xfrm>
        </p:grpSpPr>
        <p:sp>
          <p:nvSpPr>
            <p:cNvPr id="9230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9231" name="图片 29" descr="花盆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076450" y="4600575"/>
            <a:ext cx="1466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我们</a:t>
            </a:r>
          </a:p>
        </p:txBody>
      </p:sp>
      <p:sp>
        <p:nvSpPr>
          <p:cNvPr id="9228" name="矩形 3"/>
          <p:cNvSpPr>
            <a:spLocks noChangeArrowheads="1"/>
          </p:cNvSpPr>
          <p:nvPr/>
        </p:nvSpPr>
        <p:spPr bwMode="auto">
          <a:xfrm>
            <a:off x="1154113" y="4694238"/>
            <a:ext cx="99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例词：</a:t>
            </a:r>
            <a:endParaRPr lang="zh-CN" altLang="en-US" sz="1600" dirty="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9229" name="Picture 2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7925" y="2039938"/>
            <a:ext cx="43910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3" grpId="0" build="p"/>
      <p:bldP spid="18" grpId="0"/>
      <p:bldP spid="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047875" y="2349500"/>
            <a:ext cx="44084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X: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占上中两格，两笔完成。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x: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占中间一格，两笔完成。</a:t>
            </a: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1125538" y="2495550"/>
            <a:ext cx="968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写法：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033588" y="3505200"/>
            <a:ext cx="2633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在单词中发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/ks/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</a:t>
            </a:r>
            <a:endParaRPr lang="en-US" altLang="zh-CN" sz="2400" b="1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0246" name="矩形 3"/>
          <p:cNvSpPr>
            <a:spLocks noChangeArrowheads="1"/>
          </p:cNvSpPr>
          <p:nvPr/>
        </p:nvSpPr>
        <p:spPr bwMode="auto">
          <a:xfrm>
            <a:off x="1130300" y="3605213"/>
            <a:ext cx="99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发音：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1135063" y="5216525"/>
            <a:ext cx="5154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是个大错号，小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x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错号没写好。</a:t>
            </a:r>
          </a:p>
        </p:txBody>
      </p:sp>
      <p:grpSp>
        <p:nvGrpSpPr>
          <p:cNvPr id="10248" name="组合 2"/>
          <p:cNvGrpSpPr>
            <a:grpSpLocks/>
          </p:cNvGrpSpPr>
          <p:nvPr/>
        </p:nvGrpSpPr>
        <p:grpSpPr bwMode="auto">
          <a:xfrm>
            <a:off x="1193800" y="4748213"/>
            <a:ext cx="2403475" cy="461962"/>
            <a:chOff x="398463" y="4005263"/>
            <a:chExt cx="2404268" cy="461088"/>
          </a:xfrm>
        </p:grpSpPr>
        <p:sp>
          <p:nvSpPr>
            <p:cNvPr id="10252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10253" name="图片 29" descr="花盆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076450" y="4094163"/>
            <a:ext cx="1103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six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六</a:t>
            </a:r>
          </a:p>
        </p:txBody>
      </p:sp>
      <p:sp>
        <p:nvSpPr>
          <p:cNvPr id="10250" name="矩形 3"/>
          <p:cNvSpPr>
            <a:spLocks noChangeArrowheads="1"/>
          </p:cNvSpPr>
          <p:nvPr/>
        </p:nvSpPr>
        <p:spPr bwMode="auto">
          <a:xfrm>
            <a:off x="1141413" y="4216400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例词：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10251" name="Picture 2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4763" y="1508125"/>
            <a:ext cx="409575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3" grpId="0" build="p"/>
      <p:bldP spid="19" grpId="0"/>
      <p:bldP spid="2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047875" y="2349500"/>
            <a:ext cx="40671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Y: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占上中两格，三笔完成。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y: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占中下两格，两笔完成</a:t>
            </a: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1125538" y="2495550"/>
            <a:ext cx="968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写法：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033588" y="3506788"/>
            <a:ext cx="4256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通常在词首或音节开头发 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/j/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11270" name="矩形 3"/>
          <p:cNvSpPr>
            <a:spLocks noChangeArrowheads="1"/>
          </p:cNvSpPr>
          <p:nvPr/>
        </p:nvSpPr>
        <p:spPr bwMode="auto">
          <a:xfrm>
            <a:off x="1130300" y="3605213"/>
            <a:ext cx="99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发音：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1135063" y="5257800"/>
            <a:ext cx="4597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大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像个弹弓架，小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弓架有点斜。</a:t>
            </a:r>
          </a:p>
        </p:txBody>
      </p:sp>
      <p:grpSp>
        <p:nvGrpSpPr>
          <p:cNvPr id="11272" name="组合 2"/>
          <p:cNvGrpSpPr>
            <a:grpSpLocks/>
          </p:cNvGrpSpPr>
          <p:nvPr/>
        </p:nvGrpSpPr>
        <p:grpSpPr bwMode="auto">
          <a:xfrm>
            <a:off x="1193800" y="4789488"/>
            <a:ext cx="2403475" cy="461962"/>
            <a:chOff x="398463" y="4005263"/>
            <a:chExt cx="2404268" cy="461088"/>
          </a:xfrm>
        </p:grpSpPr>
        <p:sp>
          <p:nvSpPr>
            <p:cNvPr id="11276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11277" name="图片 29" descr="花盆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076450" y="4095750"/>
            <a:ext cx="30575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your 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你的，你们的</a:t>
            </a:r>
          </a:p>
        </p:txBody>
      </p:sp>
      <p:sp>
        <p:nvSpPr>
          <p:cNvPr id="11274" name="矩形 3"/>
          <p:cNvSpPr>
            <a:spLocks noChangeArrowheads="1"/>
          </p:cNvSpPr>
          <p:nvPr/>
        </p:nvSpPr>
        <p:spPr bwMode="auto">
          <a:xfrm>
            <a:off x="1155700" y="4216400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例词：</a:t>
            </a:r>
            <a:endParaRPr lang="zh-CN" altLang="en-US" sz="1600">
              <a:solidFill>
                <a:srgbClr val="000000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11275" name="Picture 2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6663" y="1504950"/>
            <a:ext cx="44958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3" grpId="0" build="p"/>
      <p:bldP spid="19" grpId="0"/>
      <p:bldP spid="20" grpId="0" build="p"/>
    </p:bldLst>
  </p:timing>
</p:sld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A000120150312A09PPBG</Template>
  <TotalTime>11224</TotalTime>
  <Words>1250</Words>
  <Application>Microsoft Office PowerPoint</Application>
  <PresentationFormat>全屏显示(4:3)</PresentationFormat>
  <Paragraphs>148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Calibri</vt:lpstr>
      <vt:lpstr>Malgun Gothic</vt:lpstr>
      <vt:lpstr>Times New Roman</vt:lpstr>
      <vt:lpstr>黑体</vt:lpstr>
      <vt:lpstr>微软雅黑</vt:lpstr>
      <vt:lpstr>Hei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881</cp:revision>
  <dcterms:created xsi:type="dcterms:W3CDTF">2016-01-15T00:46:43Z</dcterms:created>
  <dcterms:modified xsi:type="dcterms:W3CDTF">2019-03-19T04:59:34Z</dcterms:modified>
</cp:coreProperties>
</file>