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796" r:id="rId2"/>
  </p:sldMasterIdLst>
  <p:notesMasterIdLst>
    <p:notesMasterId r:id="rId15"/>
  </p:notesMasterIdLst>
  <p:sldIdLst>
    <p:sldId id="283" r:id="rId3"/>
    <p:sldId id="272" r:id="rId4"/>
    <p:sldId id="271" r:id="rId5"/>
    <p:sldId id="269" r:id="rId6"/>
    <p:sldId id="282" r:id="rId7"/>
    <p:sldId id="263" r:id="rId8"/>
    <p:sldId id="270" r:id="rId9"/>
    <p:sldId id="280" r:id="rId10"/>
    <p:sldId id="268" r:id="rId11"/>
    <p:sldId id="267" r:id="rId12"/>
    <p:sldId id="258" r:id="rId13"/>
    <p:sldId id="284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99"/>
    <a:srgbClr val="FF3300"/>
    <a:srgbClr val="FF6600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CC24E-FADE-4606-A7B6-6438417BDD81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81557-F988-4DF4-9B67-37284C1065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68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981557-F988-4DF4-9B67-37284C1065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83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1179512"/>
          </a:xfrm>
        </p:spPr>
        <p:txBody>
          <a:bodyPr/>
          <a:lstStyle>
            <a:lvl1pPr algn="ctr">
              <a:defRPr sz="36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3789363"/>
            <a:ext cx="6400800" cy="719137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25992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36484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7F870-370D-45A2-8EFF-EDE6E8D483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7974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66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64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838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451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241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220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601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250344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888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686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992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49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1663991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8315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5957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4789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6998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2817225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4331399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478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95" r:id="rId12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2018/9/12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19365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0493" y="2708920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kern="1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微软雅黑"/>
                <a:cs typeface="Times New Roman" pitchFamily="18" charset="0"/>
              </a:rPr>
              <a:t>I would rather watch sports shows than those ones.</a:t>
            </a:r>
            <a:endParaRPr lang="zh-CN" altLang="en-US" sz="4000" kern="1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微软雅黑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3583" y="1052736"/>
            <a:ext cx="37328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kern="10" dirty="0" smtClean="0">
                <a:ln w="18415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Unit 6 Topic 1</a:t>
            </a:r>
            <a:endParaRPr lang="zh-CN" altLang="en-US" sz="4000" b="1" kern="10" dirty="0">
              <a:ln w="18415" cmpd="sng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8380" y="4797152"/>
            <a:ext cx="24032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 dirty="0">
                <a:ln w="9525">
                  <a:round/>
                  <a:headEnd/>
                  <a:tailEnd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Section D</a:t>
            </a:r>
            <a:endParaRPr lang="zh-CN" altLang="en-US" sz="3600" b="1" dirty="0">
              <a:ln w="9525">
                <a:round/>
                <a:headEnd/>
                <a:tailEnd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6974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869365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899592" y="1607313"/>
            <a:ext cx="6911975" cy="444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4. Many people </a:t>
            </a:r>
            <a:r>
              <a:rPr lang="en-US" altLang="zh-CN" sz="2800" u="sng" dirty="0">
                <a:solidFill>
                  <a:srgbClr val="0000FF"/>
                </a:solidFill>
              </a:rPr>
              <a:t>spend</a:t>
            </a:r>
            <a:r>
              <a:rPr lang="en-US" altLang="zh-CN" sz="2800" dirty="0">
                <a:solidFill>
                  <a:srgbClr val="0000FF"/>
                </a:solidFill>
              </a:rPr>
              <a:t> most of their spare 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    time </a:t>
            </a:r>
            <a:r>
              <a:rPr lang="en-US" altLang="zh-CN" sz="2800" u="sng" dirty="0">
                <a:solidFill>
                  <a:srgbClr val="0000FF"/>
                </a:solidFill>
              </a:rPr>
              <a:t>watching</a:t>
            </a:r>
            <a:r>
              <a:rPr lang="en-US" altLang="zh-CN" sz="2800" dirty="0">
                <a:solidFill>
                  <a:srgbClr val="0000FF"/>
                </a:solidFill>
              </a:rPr>
              <a:t> it. 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5. It </a:t>
            </a:r>
            <a:r>
              <a:rPr lang="en-US" altLang="zh-CN" sz="2800" u="sng" dirty="0">
                <a:solidFill>
                  <a:srgbClr val="0000FF"/>
                </a:solidFill>
              </a:rPr>
              <a:t>provides</a:t>
            </a:r>
            <a:r>
              <a:rPr lang="en-US" altLang="zh-CN" sz="2800" dirty="0">
                <a:solidFill>
                  <a:srgbClr val="0000FF"/>
                </a:solidFill>
              </a:rPr>
              <a:t> us </a:t>
            </a:r>
            <a:r>
              <a:rPr lang="en-US" altLang="zh-CN" sz="2800" u="sng" dirty="0">
                <a:solidFill>
                  <a:srgbClr val="0000FF"/>
                </a:solidFill>
              </a:rPr>
              <a:t>with</a:t>
            </a:r>
            <a:r>
              <a:rPr lang="en-US" altLang="zh-CN" sz="2800" dirty="0">
                <a:solidFill>
                  <a:srgbClr val="0000FF"/>
                </a:solidFill>
              </a:rPr>
              <a:t> a more lively way to    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    discover the outside world.</a:t>
            </a:r>
            <a:endParaRPr lang="en-US" altLang="zh-CN" sz="2800" u="sng" dirty="0">
              <a:solidFill>
                <a:srgbClr val="0000FF"/>
              </a:solidFill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6. </a:t>
            </a:r>
            <a:r>
              <a:rPr lang="en-US" altLang="zh-CN" sz="2800" u="sng" dirty="0">
                <a:solidFill>
                  <a:srgbClr val="0000FF"/>
                </a:solidFill>
              </a:rPr>
              <a:t>Instead of </a:t>
            </a:r>
            <a:r>
              <a:rPr lang="en-US" altLang="zh-CN" sz="2800" dirty="0">
                <a:solidFill>
                  <a:srgbClr val="0000FF"/>
                </a:solidFill>
              </a:rPr>
              <a:t>doing outdoor activities, they </a:t>
            </a:r>
          </a:p>
          <a:p>
            <a:pPr eaLnBrk="1" hangingPunct="1">
              <a:lnSpc>
                <a:spcPct val="170000"/>
              </a:lnSpc>
            </a:pPr>
            <a:r>
              <a:rPr lang="en-US" altLang="zh-CN" sz="2800" dirty="0">
                <a:solidFill>
                  <a:srgbClr val="0000FF"/>
                </a:solidFill>
              </a:rPr>
              <a:t>    usually ...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13315" name="WordArt 5"/>
          <p:cNvSpPr>
            <a:spLocks noChangeArrowheads="1" noChangeShapeType="1" noTextEdit="1"/>
          </p:cNvSpPr>
          <p:nvPr/>
        </p:nvSpPr>
        <p:spPr bwMode="auto">
          <a:xfrm rot="383043">
            <a:off x="3070225" y="188913"/>
            <a:ext cx="3024188" cy="124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key points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1504" y="332656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zh-CN" sz="4400" b="1" dirty="0" smtClean="0">
                <a:solidFill>
                  <a:srgbClr val="FF3399"/>
                </a:solidFill>
              </a:rPr>
              <a:t>Homework 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539750" y="1638300"/>
            <a:ext cx="7777163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24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FF"/>
                </a:solidFill>
              </a:rPr>
              <a:t>Debate the influence of television on children after class. Try to practice describing two sides of one thing</a:t>
            </a:r>
            <a:r>
              <a:rPr lang="en-US" altLang="zh-CN" sz="2800" dirty="0" smtClean="0">
                <a:solidFill>
                  <a:srgbClr val="0000FF"/>
                </a:solidFill>
              </a:rPr>
              <a:t>. 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2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562769" y="230188"/>
            <a:ext cx="78486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Which TV program do you prefer? Why do you like it?</a:t>
            </a:r>
          </a:p>
        </p:txBody>
      </p:sp>
      <p:pic>
        <p:nvPicPr>
          <p:cNvPr id="8195" name="Picture 7" descr="娱乐节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1773238"/>
            <a:ext cx="2663825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8" descr="罗京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773238"/>
            <a:ext cx="2735263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9" descr="儿童节目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4149725"/>
            <a:ext cx="266541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0" descr="甄嬛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4149725"/>
            <a:ext cx="271621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9-6-1-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25" y="3644900"/>
            <a:ext cx="2771775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323850" y="549275"/>
            <a:ext cx="8497888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   </a:t>
            </a:r>
            <a:r>
              <a:rPr lang="en-US" altLang="zh-CN" sz="2800" b="1" dirty="0"/>
              <a:t>Television is very popular in China.</a:t>
            </a:r>
            <a:r>
              <a:rPr lang="en-US" altLang="zh-CN" sz="2800" b="1" dirty="0">
                <a:solidFill>
                  <a:srgbClr val="0000FF"/>
                </a:solidFill>
              </a:rPr>
              <a:t> </a:t>
            </a:r>
            <a:r>
              <a:rPr lang="en-US" altLang="zh-CN" sz="2800" b="1" dirty="0"/>
              <a:t>Most people </a:t>
            </a:r>
            <a:r>
              <a:rPr lang="en-US" altLang="zh-CN" sz="2800" b="1" dirty="0">
                <a:solidFill>
                  <a:srgbClr val="FF0000"/>
                </a:solidFill>
              </a:rPr>
              <a:t>spend</a:t>
            </a:r>
            <a:r>
              <a:rPr lang="en-US" altLang="zh-CN" sz="2800" b="1" dirty="0"/>
              <a:t> most of their spare time </a:t>
            </a:r>
            <a:r>
              <a:rPr lang="en-US" altLang="zh-CN" sz="2800" b="1" dirty="0">
                <a:solidFill>
                  <a:srgbClr val="FF0000"/>
                </a:solidFill>
              </a:rPr>
              <a:t>watching</a:t>
            </a:r>
            <a:r>
              <a:rPr lang="en-US" altLang="zh-CN" sz="2800" b="1" dirty="0"/>
              <a:t> it. It </a:t>
            </a:r>
            <a:r>
              <a:rPr lang="en-US" altLang="zh-CN" sz="2800" b="1" dirty="0">
                <a:solidFill>
                  <a:srgbClr val="FF0000"/>
                </a:solidFill>
              </a:rPr>
              <a:t>has a huge influence on</a:t>
            </a:r>
            <a:r>
              <a:rPr lang="en-US" altLang="zh-CN" sz="2800" b="1" dirty="0"/>
              <a:t> people’s lives.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/>
              <a:t>Is all this television good for us </a:t>
            </a:r>
            <a:r>
              <a:rPr lang="en-US" altLang="zh-CN" sz="2800" b="1" dirty="0">
                <a:solidFill>
                  <a:srgbClr val="FF0000"/>
                </a:solidFill>
              </a:rPr>
              <a:t>or</a:t>
            </a:r>
            <a:r>
              <a:rPr lang="en-US" altLang="zh-CN" sz="2800" b="1" dirty="0"/>
              <a:t> bad for us?</a:t>
            </a:r>
          </a:p>
        </p:txBody>
      </p:sp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0" y="2565400"/>
            <a:ext cx="9144000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700" b="1" dirty="0"/>
              <a:t>   As is known to all, one coin has two sides. Some people think television is useful.                                       We can use it to learn about the world.                                       It is </a:t>
            </a:r>
            <a:r>
              <a:rPr lang="en-US" altLang="zh-CN" sz="2700" b="1" dirty="0">
                <a:solidFill>
                  <a:srgbClr val="FF0000"/>
                </a:solidFill>
              </a:rPr>
              <a:t>one of the most important ways</a:t>
            </a:r>
            <a:r>
              <a:rPr lang="en-US" altLang="zh-CN" sz="2700" b="1" dirty="0"/>
              <a:t> of                                   getting information .                                                                             </a:t>
            </a: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700" b="1" dirty="0"/>
              <a:t>   However, many people  think TV                                    is bad for us.</a:t>
            </a:r>
          </a:p>
          <a:p>
            <a:pPr eaLnBrk="1" hangingPunct="1">
              <a:lnSpc>
                <a:spcPct val="140000"/>
              </a:lnSpc>
              <a:spcBef>
                <a:spcPct val="50000"/>
              </a:spcBef>
            </a:pPr>
            <a:r>
              <a:rPr lang="en-US" altLang="zh-CN" sz="2700" b="1" dirty="0"/>
              <a:t>     </a:t>
            </a: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5076825" y="5013325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0" y="5516563"/>
            <a:ext cx="12588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924300" y="5084763"/>
            <a:ext cx="2303463" cy="488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</a:rPr>
              <a:t>做某事的方法</a:t>
            </a: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692275" y="1412875"/>
            <a:ext cx="100806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7019925" y="1412875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1187450" y="1844675"/>
            <a:ext cx="396081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755650" y="4868863"/>
            <a:ext cx="51117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10247" grpId="0" animBg="1"/>
      <p:bldP spid="10248" grpId="0" animBg="1"/>
      <p:bldP spid="10249" grpId="0" animBg="1"/>
      <p:bldP spid="10251" grpId="0" animBg="1"/>
      <p:bldP spid="10252" grpId="0" animBg="1"/>
      <p:bldP spid="10253" grpId="0" animBg="1"/>
      <p:bldP spid="102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88" name="Group 24"/>
          <p:cNvGraphicFramePr>
            <a:graphicFrameLocks noGrp="1"/>
          </p:cNvGraphicFramePr>
          <p:nvPr>
            <p:ph/>
          </p:nvPr>
        </p:nvGraphicFramePr>
        <p:xfrm>
          <a:off x="250825" y="2349500"/>
          <a:ext cx="8713788" cy="4032251"/>
        </p:xfrm>
        <a:graphic>
          <a:graphicData uri="http://schemas.openxmlformats.org/drawingml/2006/table">
            <a:tbl>
              <a:tblPr/>
              <a:tblGrid>
                <a:gridCol w="5227638"/>
                <a:gridCol w="3486150"/>
              </a:tblGrid>
              <a:tr h="731838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Television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413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Advantage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Disadvantage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1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1. an important way of  ____________</a:t>
                      </a:r>
                      <a:r>
                        <a:rPr kumimoji="0" lang="en-US" altLang="zh-CN" sz="2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    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2. a good 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______ on TV makes people violent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makes people 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088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We should learn to _____________ television programs.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328" name="Text Box 64"/>
          <p:cNvSpPr txBox="1">
            <a:spLocks noChangeArrowheads="1"/>
          </p:cNvSpPr>
          <p:nvPr/>
        </p:nvSpPr>
        <p:spPr bwMode="auto">
          <a:xfrm>
            <a:off x="3203575" y="3716338"/>
            <a:ext cx="23034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FF3300"/>
                </a:solidFill>
              </a:rPr>
              <a:t>getting information</a:t>
            </a:r>
          </a:p>
        </p:txBody>
      </p:sp>
      <p:sp>
        <p:nvSpPr>
          <p:cNvPr id="11331" name="Text Box 67"/>
          <p:cNvSpPr txBox="1">
            <a:spLocks noChangeArrowheads="1"/>
          </p:cNvSpPr>
          <p:nvPr/>
        </p:nvSpPr>
        <p:spPr bwMode="auto">
          <a:xfrm>
            <a:off x="1476375" y="4076700"/>
            <a:ext cx="23939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</a:rPr>
              <a:t>entertainment</a:t>
            </a:r>
          </a:p>
        </p:txBody>
      </p:sp>
      <p:sp>
        <p:nvSpPr>
          <p:cNvPr id="11332" name="Text Box 68"/>
          <p:cNvSpPr txBox="1">
            <a:spLocks noChangeArrowheads="1"/>
          </p:cNvSpPr>
          <p:nvPr/>
        </p:nvSpPr>
        <p:spPr bwMode="auto">
          <a:xfrm>
            <a:off x="5795963" y="3716338"/>
            <a:ext cx="12239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</a:rPr>
              <a:t>violence</a:t>
            </a:r>
          </a:p>
        </p:txBody>
      </p:sp>
      <p:sp>
        <p:nvSpPr>
          <p:cNvPr id="11333" name="Text Box 69"/>
          <p:cNvSpPr txBox="1">
            <a:spLocks noChangeArrowheads="1"/>
          </p:cNvSpPr>
          <p:nvPr/>
        </p:nvSpPr>
        <p:spPr bwMode="auto">
          <a:xfrm>
            <a:off x="7667625" y="4437063"/>
            <a:ext cx="936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>
                <a:solidFill>
                  <a:srgbClr val="FF3300"/>
                </a:solidFill>
              </a:rPr>
              <a:t>lazy</a:t>
            </a:r>
          </a:p>
        </p:txBody>
      </p:sp>
      <p:sp>
        <p:nvSpPr>
          <p:cNvPr id="11334" name="Text Box 70"/>
          <p:cNvSpPr txBox="1">
            <a:spLocks noChangeArrowheads="1"/>
          </p:cNvSpPr>
          <p:nvPr/>
        </p:nvSpPr>
        <p:spPr bwMode="auto">
          <a:xfrm>
            <a:off x="3492500" y="5589588"/>
            <a:ext cx="3384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</a:rPr>
              <a:t>choose/ do with</a:t>
            </a:r>
          </a:p>
        </p:txBody>
      </p:sp>
      <p:sp>
        <p:nvSpPr>
          <p:cNvPr id="1047" name="Text Box 71"/>
          <p:cNvSpPr txBox="1">
            <a:spLocks noChangeArrowheads="1"/>
          </p:cNvSpPr>
          <p:nvPr/>
        </p:nvSpPr>
        <p:spPr bwMode="auto">
          <a:xfrm>
            <a:off x="357188" y="863600"/>
            <a:ext cx="7634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1b. Read 1a and complete the table.</a:t>
            </a:r>
          </a:p>
        </p:txBody>
      </p:sp>
      <p:sp>
        <p:nvSpPr>
          <p:cNvPr id="1048" name="Text Box 26"/>
          <p:cNvSpPr txBox="1">
            <a:spLocks noChangeArrowheads="1"/>
          </p:cNvSpPr>
          <p:nvPr/>
        </p:nvSpPr>
        <p:spPr bwMode="auto">
          <a:xfrm>
            <a:off x="6732588" y="1628775"/>
            <a:ext cx="25923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</a:rPr>
              <a:t>录音</a:t>
            </a:r>
            <a:r>
              <a:rPr lang="en-US" altLang="zh-CN" sz="2400">
                <a:latin typeface="Times New Roman" pitchFamily="18" charset="0"/>
              </a:rPr>
              <a:t>P33-1a</a:t>
            </a:r>
            <a:endParaRPr lang="zh-CN" altLang="en-US" sz="2400">
              <a:latin typeface="Times New Roman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r:id="rId2" imgW="4753639" imgH="866896"/>
        </mc:Choice>
        <mc:Fallback>
          <p:control r:id="rId2" imgW="4753639" imgH="866896">
            <p:pic>
              <p:nvPicPr>
                <p:cNvPr id="0" name="WindowsMediaPlayer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250" y="1412875"/>
                  <a:ext cx="4752975" cy="863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28" grpId="0"/>
      <p:bldP spid="11331" grpId="0"/>
      <p:bldP spid="11332" grpId="0"/>
      <p:bldP spid="11333" grpId="0"/>
      <p:bldP spid="113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5538"/>
            <a:ext cx="8229600" cy="55435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表演              男演员                女演员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教育                    教育的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3.</a:t>
            </a:r>
            <a:r>
              <a:rPr lang="zh-CN" altLang="en-US" sz="2800" b="1" dirty="0" smtClean="0"/>
              <a:t>导演</a:t>
            </a:r>
            <a:r>
              <a:rPr lang="en-US" altLang="zh-CN" sz="2800" b="1" dirty="0" smtClean="0"/>
              <a:t>v.                 </a:t>
            </a:r>
            <a:r>
              <a:rPr lang="zh-CN" altLang="en-US" sz="2800" b="1" dirty="0" smtClean="0"/>
              <a:t>导演</a:t>
            </a:r>
            <a:r>
              <a:rPr lang="en-US" altLang="zh-CN" sz="2800" b="1" dirty="0" smtClean="0"/>
              <a:t>n.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4.</a:t>
            </a:r>
            <a:r>
              <a:rPr lang="zh-CN" altLang="en-US" sz="2800" b="1" dirty="0" smtClean="0"/>
              <a:t>大体的                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短语</a:t>
            </a:r>
            <a:r>
              <a:rPr lang="en-US" altLang="zh-CN" sz="2800" b="1" dirty="0" smtClean="0"/>
              <a:t>)</a:t>
            </a:r>
            <a:r>
              <a:rPr lang="zh-CN" altLang="en-US" sz="2800" b="1" dirty="0" smtClean="0"/>
              <a:t>总之    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5.</a:t>
            </a:r>
            <a:r>
              <a:rPr lang="zh-CN" altLang="en-US" sz="2800" b="1" dirty="0" smtClean="0"/>
              <a:t>足迹               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短语</a:t>
            </a:r>
            <a:r>
              <a:rPr lang="en-US" altLang="zh-CN" sz="2800" b="1" dirty="0" smtClean="0"/>
              <a:t>)</a:t>
            </a:r>
            <a:r>
              <a:rPr lang="zh-CN" altLang="en-US" sz="2800" b="1" dirty="0" smtClean="0"/>
              <a:t>继承某人的事业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6.</a:t>
            </a:r>
            <a:r>
              <a:rPr lang="zh-CN" altLang="en-US" sz="2800" b="1" dirty="0" smtClean="0"/>
              <a:t>暴力</a:t>
            </a:r>
            <a:r>
              <a:rPr lang="en-US" altLang="zh-CN" sz="2800" b="1" dirty="0" smtClean="0"/>
              <a:t>n.               </a:t>
            </a:r>
            <a:r>
              <a:rPr lang="zh-CN" altLang="en-US" sz="2800" b="1" dirty="0" smtClean="0"/>
              <a:t>暴力的</a:t>
            </a:r>
            <a:r>
              <a:rPr lang="en-US" altLang="zh-CN" sz="2800" b="1" dirty="0" smtClean="0"/>
              <a:t>adj.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7.</a:t>
            </a:r>
            <a:r>
              <a:rPr lang="zh-CN" altLang="en-US" sz="2800" b="1" dirty="0" smtClean="0"/>
              <a:t>宁愿做</a:t>
            </a:r>
            <a:r>
              <a:rPr lang="en-US" altLang="zh-CN" sz="2800" b="1" dirty="0" smtClean="0"/>
              <a:t>...</a:t>
            </a:r>
            <a:r>
              <a:rPr lang="zh-CN" altLang="en-US" sz="2800" b="1" dirty="0" smtClean="0"/>
              <a:t>而不愿做</a:t>
            </a:r>
            <a:r>
              <a:rPr lang="en-US" altLang="zh-CN" sz="2800" b="1" dirty="0" smtClean="0"/>
              <a:t>...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8.</a:t>
            </a:r>
            <a:r>
              <a:rPr lang="zh-CN" altLang="en-US" sz="2800" b="1" dirty="0" smtClean="0"/>
              <a:t>科幻小说                          </a:t>
            </a:r>
            <a:r>
              <a:rPr lang="en-US" altLang="zh-CN" sz="2800" b="1" dirty="0" smtClean="0"/>
              <a:t>9.</a:t>
            </a:r>
            <a:r>
              <a:rPr lang="zh-CN" altLang="en-US" sz="2800" b="1" dirty="0" smtClean="0"/>
              <a:t>占据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/>
              <a:t>从事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/>
              <a:t>继续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10.</a:t>
            </a:r>
            <a:r>
              <a:rPr lang="zh-CN" altLang="en-US" sz="2800" b="1" dirty="0" smtClean="0"/>
              <a:t>而不是</a:t>
            </a:r>
            <a:r>
              <a:rPr lang="zh-CN" altLang="en-US" sz="3000" b="1" dirty="0" smtClean="0"/>
              <a:t>①                       ②</a:t>
            </a:r>
            <a:r>
              <a:rPr lang="zh-CN" altLang="en-US" sz="2800" b="1" dirty="0" smtClean="0"/>
              <a:t>                     </a:t>
            </a:r>
          </a:p>
          <a:p>
            <a:pPr>
              <a:buFontTx/>
              <a:buNone/>
            </a:pPr>
            <a:r>
              <a:rPr lang="en-US" altLang="zh-CN" sz="2800" b="1" dirty="0" smtClean="0"/>
              <a:t>11.</a:t>
            </a:r>
            <a:r>
              <a:rPr lang="zh-CN" altLang="en-US" sz="2800" b="1" dirty="0" smtClean="0"/>
              <a:t>众所周知</a:t>
            </a:r>
            <a:r>
              <a:rPr lang="zh-CN" altLang="en-US" sz="3000" b="1" dirty="0" smtClean="0"/>
              <a:t>①                                 ②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547813" y="1125538"/>
            <a:ext cx="100806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</a:rPr>
              <a:t>act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924300" y="1125538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act</a:t>
            </a:r>
            <a:r>
              <a:rPr lang="en-US" altLang="zh-CN" sz="2600" b="1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6659563" y="1125538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act</a:t>
            </a:r>
            <a:r>
              <a:rPr lang="en-US" altLang="zh-CN" sz="2600" b="1">
                <a:solidFill>
                  <a:srgbClr val="FF0000"/>
                </a:solidFill>
              </a:rPr>
              <a:t>ress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1547813" y="1628775"/>
            <a:ext cx="208756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>
                <a:solidFill>
                  <a:srgbClr val="0000FF"/>
                </a:solidFill>
              </a:rPr>
              <a:t>education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716463" y="1628775"/>
            <a:ext cx="32416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education</a:t>
            </a:r>
            <a:r>
              <a:rPr lang="en-US" altLang="zh-CN" sz="2600" b="1">
                <a:solidFill>
                  <a:srgbClr val="FF0000"/>
                </a:solidFill>
              </a:rPr>
              <a:t>al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763713" y="2133600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direct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4643438" y="2133600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direct</a:t>
            </a:r>
            <a:r>
              <a:rPr lang="en-US" altLang="zh-CN" sz="2600" b="1">
                <a:solidFill>
                  <a:srgbClr val="FF0000"/>
                </a:solidFill>
              </a:rPr>
              <a:t>or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1835150" y="2636838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general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076825" y="2636838"/>
            <a:ext cx="28082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in general</a:t>
            </a: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1403350" y="3141663"/>
            <a:ext cx="2160588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footstep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6443663" y="3141663"/>
            <a:ext cx="2700337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follow in one’s footsteps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763713" y="3716338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violen</a:t>
            </a:r>
            <a:r>
              <a:rPr lang="en-US" altLang="zh-CN" sz="2600" b="1">
                <a:solidFill>
                  <a:srgbClr val="FF0000"/>
                </a:solidFill>
              </a:rPr>
              <a:t>ce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003800" y="3716338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violen</a:t>
            </a:r>
            <a:r>
              <a:rPr lang="en-US" altLang="zh-CN" sz="2600" b="1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3995738" y="4221163"/>
            <a:ext cx="489743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would rather </a:t>
            </a:r>
            <a:r>
              <a:rPr lang="en-US" altLang="zh-CN" sz="2600" b="1">
                <a:solidFill>
                  <a:srgbClr val="FF0000"/>
                </a:solidFill>
              </a:rPr>
              <a:t>do</a:t>
            </a:r>
            <a:r>
              <a:rPr lang="en-US" altLang="zh-CN" sz="2600" b="1">
                <a:solidFill>
                  <a:srgbClr val="0000FF"/>
                </a:solidFill>
              </a:rPr>
              <a:t>... than </a:t>
            </a:r>
            <a:r>
              <a:rPr lang="en-US" altLang="zh-CN" sz="2600" b="1">
                <a:solidFill>
                  <a:srgbClr val="FF0000"/>
                </a:solidFill>
              </a:rPr>
              <a:t>do</a:t>
            </a:r>
            <a:r>
              <a:rPr lang="en-US" altLang="zh-CN" sz="2600" b="1">
                <a:solidFill>
                  <a:srgbClr val="0000FF"/>
                </a:solidFill>
              </a:rPr>
              <a:t>...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2195513" y="4724400"/>
            <a:ext cx="27368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science fiction</a:t>
            </a: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7632700" y="4724400"/>
            <a:ext cx="15113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take up</a:t>
            </a: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2484438" y="5300663"/>
            <a:ext cx="22320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rather than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5292725" y="5300663"/>
            <a:ext cx="251936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instead of  </a:t>
            </a:r>
          </a:p>
        </p:txBody>
      </p:sp>
      <p:sp>
        <p:nvSpPr>
          <p:cNvPr id="34838" name="Text Box 22"/>
          <p:cNvSpPr txBox="1">
            <a:spLocks noChangeArrowheads="1"/>
          </p:cNvSpPr>
          <p:nvPr/>
        </p:nvSpPr>
        <p:spPr bwMode="auto">
          <a:xfrm>
            <a:off x="2916238" y="5876925"/>
            <a:ext cx="33845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as is known to all </a:t>
            </a:r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6623050" y="5805488"/>
            <a:ext cx="25209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0000FF"/>
                </a:solidFill>
              </a:rPr>
              <a:t>as we all know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4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3" grpId="0"/>
      <p:bldP spid="34824" grpId="0"/>
      <p:bldP spid="34825" grpId="0"/>
      <p:bldP spid="34826" grpId="0"/>
      <p:bldP spid="34827" grpId="0"/>
      <p:bldP spid="34828" grpId="0"/>
      <p:bldP spid="34829" grpId="0"/>
      <p:bldP spid="34830" grpId="0"/>
      <p:bldP spid="34831" grpId="0"/>
      <p:bldP spid="34832" grpId="0"/>
      <p:bldP spid="34833" grpId="0"/>
      <p:bldP spid="34834" grpId="0"/>
      <p:bldP spid="34835" grpId="0"/>
      <p:bldP spid="34836" grpId="0"/>
      <p:bldP spid="34837" grpId="0"/>
      <p:bldP spid="34838" grpId="0"/>
      <p:bldP spid="348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195736" y="255984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3743325" cy="855663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</a:rPr>
              <a:t>Functions </a:t>
            </a:r>
          </a:p>
        </p:txBody>
      </p:sp>
      <p:sp>
        <p:nvSpPr>
          <p:cNvPr id="17413" name="Rectangle 5"/>
          <p:cNvSpPr>
            <a:spLocks noGrp="1" noChangeArrowheads="1"/>
          </p:cNvSpPr>
          <p:nvPr>
            <p:ph idx="1"/>
          </p:nvPr>
        </p:nvSpPr>
        <p:spPr>
          <a:xfrm>
            <a:off x="179388" y="1484313"/>
            <a:ext cx="8686800" cy="1108075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</a:rPr>
              <a:t>1</a:t>
            </a:r>
            <a:r>
              <a:rPr lang="en-US" altLang="zh-CN" sz="2800" b="1" dirty="0" smtClean="0"/>
              <a:t>.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It is hard for me to </a:t>
            </a:r>
            <a:r>
              <a:rPr lang="en-US" altLang="zh-CN" sz="2800" b="1" dirty="0" smtClean="0"/>
              <a:t>learn to play Chinese chess.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79388" y="2420938"/>
            <a:ext cx="7848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/>
              <a:t>2.</a:t>
            </a:r>
            <a:r>
              <a:rPr lang="en-US" altLang="zh-CN" sz="2800" b="1" dirty="0">
                <a:solidFill>
                  <a:srgbClr val="0000FF"/>
                </a:solidFill>
              </a:rPr>
              <a:t>In my spare time, </a:t>
            </a:r>
            <a:r>
              <a:rPr lang="en-US" altLang="zh-CN" sz="2800" b="1" dirty="0"/>
              <a:t>I prefer watching TV.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79388" y="3284538"/>
            <a:ext cx="921702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700" b="1" dirty="0" smtClean="0"/>
              <a:t>3.I</a:t>
            </a:r>
            <a:r>
              <a:rPr lang="en-US" altLang="zh-CN" sz="2700" b="1" dirty="0" smtClean="0">
                <a:solidFill>
                  <a:srgbClr val="0000FF"/>
                </a:solidFill>
              </a:rPr>
              <a:t> </a:t>
            </a:r>
            <a:r>
              <a:rPr lang="en-US" altLang="zh-CN" sz="2700" b="1" dirty="0">
                <a:solidFill>
                  <a:srgbClr val="0000FF"/>
                </a:solidFill>
              </a:rPr>
              <a:t>would rather </a:t>
            </a:r>
            <a:r>
              <a:rPr lang="en-US" altLang="zh-CN" sz="2700" b="1" dirty="0"/>
              <a:t>watch sports shows</a:t>
            </a:r>
            <a:r>
              <a:rPr lang="en-US" altLang="zh-CN" sz="2700" b="1" dirty="0">
                <a:solidFill>
                  <a:srgbClr val="0000FF"/>
                </a:solidFill>
              </a:rPr>
              <a:t> than </a:t>
            </a:r>
            <a:r>
              <a:rPr lang="en-US" altLang="zh-CN" sz="2700" b="1" dirty="0"/>
              <a:t>those ones.</a:t>
            </a:r>
            <a:endParaRPr lang="zh-CN" altLang="en-US" sz="2700" dirty="0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79388" y="4292600"/>
            <a:ext cx="9324975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/>
              <a:t>4.You look</a:t>
            </a:r>
            <a:r>
              <a:rPr lang="en-US" altLang="zh-CN" sz="2800" b="1" dirty="0">
                <a:solidFill>
                  <a:srgbClr val="0000FF"/>
                </a:solidFill>
              </a:rPr>
              <a:t> a little tired </a:t>
            </a:r>
            <a:r>
              <a:rPr lang="en-US" altLang="zh-CN" sz="2800" b="1" dirty="0"/>
              <a:t>today.</a:t>
            </a:r>
            <a:r>
              <a:rPr lang="en-US" altLang="zh-CN" sz="2800" b="1" dirty="0">
                <a:solidFill>
                  <a:srgbClr val="0000FF"/>
                </a:solidFill>
              </a:rPr>
              <a:t> </a:t>
            </a:r>
            <a:r>
              <a:rPr lang="en-US" altLang="zh-CN" sz="2800" b="1" dirty="0"/>
              <a:t>Are you all right?</a:t>
            </a:r>
            <a:r>
              <a:rPr lang="en-US" altLang="zh-CN" sz="2800" b="1" dirty="0">
                <a:solidFill>
                  <a:srgbClr val="0000FF"/>
                </a:solidFill>
              </a:rPr>
              <a:t>  </a:t>
            </a:r>
            <a:endParaRPr lang="zh-CN" altLang="en-US" sz="2800" dirty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79388" y="5300663"/>
            <a:ext cx="9217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/>
              <a:t>5.Wow!</a:t>
            </a:r>
            <a:r>
              <a:rPr lang="en-US" altLang="zh-CN" sz="2800" b="1" dirty="0">
                <a:solidFill>
                  <a:srgbClr val="0000FF"/>
                </a:solidFill>
              </a:rPr>
              <a:t> </a:t>
            </a:r>
            <a:r>
              <a:rPr lang="en-US" altLang="zh-CN" sz="2800" b="1" dirty="0"/>
              <a:t>I’</a:t>
            </a:r>
            <a:r>
              <a:rPr lang="en-US" altLang="zh-CN" sz="2800" b="1" dirty="0">
                <a:solidFill>
                  <a:srgbClr val="0000FF"/>
                </a:solidFill>
              </a:rPr>
              <a:t>m very interested in </a:t>
            </a:r>
            <a:r>
              <a:rPr lang="en-US" altLang="zh-CN" sz="2800" b="1" dirty="0"/>
              <a:t>them, too.</a:t>
            </a:r>
            <a:endParaRPr lang="zh-CN" altLang="en-US" sz="2800" dirty="0"/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79388" y="6165850"/>
            <a:ext cx="9217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/>
              <a:t>6.</a:t>
            </a:r>
            <a:r>
              <a:rPr lang="en-US" altLang="zh-CN" sz="2800" b="1" dirty="0">
                <a:solidFill>
                  <a:srgbClr val="0000FF"/>
                </a:solidFill>
              </a:rPr>
              <a:t>It is a chance for us to</a:t>
            </a:r>
            <a:r>
              <a:rPr lang="en-US" altLang="zh-CN" sz="2800" b="1" dirty="0"/>
              <a:t> learn English well.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4932363" y="620713"/>
            <a:ext cx="3816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大声朗读</a:t>
            </a:r>
            <a:r>
              <a:rPr lang="en-US" altLang="zh-CN" b="1"/>
              <a:t>—</a:t>
            </a:r>
            <a:r>
              <a:rPr lang="zh-CN" altLang="en-US" b="1"/>
              <a:t>快速翻译</a:t>
            </a:r>
            <a:r>
              <a:rPr lang="en-US" altLang="zh-CN" b="1"/>
              <a:t>—</a:t>
            </a:r>
            <a:r>
              <a:rPr lang="zh-CN" altLang="en-US" b="1"/>
              <a:t>总结结构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build="p"/>
      <p:bldP spid="17414" grpId="0"/>
      <p:bldP spid="17416" grpId="0"/>
      <p:bldP spid="17418" grpId="0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552" y="1052512"/>
            <a:ext cx="8229600" cy="1728788"/>
          </a:xfrm>
        </p:spPr>
        <p:txBody>
          <a:bodyPr/>
          <a:lstStyle/>
          <a:p>
            <a:pPr algn="l" eaLnBrk="1" hangingPunct="1">
              <a:lnSpc>
                <a:spcPct val="140000"/>
              </a:lnSpc>
            </a:pPr>
            <a:r>
              <a:rPr lang="en-US" altLang="zh-CN" sz="2800" dirty="0" smtClean="0">
                <a:solidFill>
                  <a:srgbClr val="0000FF"/>
                </a:solidFill>
              </a:rPr>
              <a:t>1a. Skim(</a:t>
            </a:r>
            <a:r>
              <a:rPr lang="zh-CN" altLang="en-US" sz="2800" dirty="0" smtClean="0">
                <a:solidFill>
                  <a:srgbClr val="0000FF"/>
                </a:solidFill>
              </a:rPr>
              <a:t>浏览） </a:t>
            </a:r>
            <a:r>
              <a:rPr lang="en-US" altLang="zh-CN" sz="2800" dirty="0" smtClean="0">
                <a:solidFill>
                  <a:srgbClr val="0000FF"/>
                </a:solidFill>
              </a:rPr>
              <a:t>the passage to find out its topic sentence and underline it.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9552" y="3068960"/>
            <a:ext cx="6983412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6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</a:rPr>
              <a:t>In general, the problem is not television, but the programs we choose to watch.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84213" y="1916113"/>
            <a:ext cx="6551612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23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Debating is a good way to learn how to speak and listen carefully.</a:t>
            </a:r>
          </a:p>
        </p:txBody>
      </p:sp>
      <p:sp>
        <p:nvSpPr>
          <p:cNvPr id="33795" name="WordArt 3"/>
          <p:cNvSpPr>
            <a:spLocks noChangeArrowheads="1" noChangeShapeType="1" noTextEdit="1"/>
          </p:cNvSpPr>
          <p:nvPr/>
        </p:nvSpPr>
        <p:spPr bwMode="auto">
          <a:xfrm>
            <a:off x="6732588" y="692150"/>
            <a:ext cx="1511300" cy="958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400" b="1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/>
                <a:ea typeface="微软雅黑"/>
              </a:rPr>
              <a:t>Tip</a:t>
            </a:r>
            <a:endParaRPr lang="zh-CN" altLang="en-US" sz="44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99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37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 rot="458319">
            <a:off x="3040063" y="403225"/>
            <a:ext cx="3024187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key points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468313" y="1597025"/>
            <a:ext cx="7127875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90000"/>
              </a:lnSpc>
              <a:buFont typeface="Arial" charset="0"/>
              <a:buNone/>
            </a:pPr>
            <a:r>
              <a:rPr lang="en-US" altLang="zh-CN" sz="2400" dirty="0">
                <a:solidFill>
                  <a:srgbClr val="0000FF"/>
                </a:solidFill>
              </a:rPr>
              <a:t>1.  therefore    </a:t>
            </a:r>
            <a:r>
              <a:rPr lang="en-US" altLang="zh-CN" sz="2400" i="1" dirty="0">
                <a:solidFill>
                  <a:srgbClr val="0000FF"/>
                </a:solidFill>
              </a:rPr>
              <a:t>adv.</a:t>
            </a:r>
            <a:r>
              <a:rPr lang="en-US" altLang="zh-CN" sz="2400" dirty="0">
                <a:solidFill>
                  <a:srgbClr val="0000FF"/>
                </a:solidFill>
              </a:rPr>
              <a:t> </a:t>
            </a:r>
            <a:r>
              <a:rPr lang="zh-CN" altLang="en-US" sz="2400" dirty="0">
                <a:solidFill>
                  <a:srgbClr val="0000FF"/>
                </a:solidFill>
              </a:rPr>
              <a:t>因此，所以</a:t>
            </a:r>
          </a:p>
          <a:p>
            <a:pPr eaLnBrk="1" hangingPunct="1">
              <a:lnSpc>
                <a:spcPct val="190000"/>
              </a:lnSpc>
              <a:buFont typeface="Arial" charset="0"/>
              <a:buNone/>
            </a:pPr>
            <a:r>
              <a:rPr lang="en-US" altLang="zh-CN" sz="2400" dirty="0">
                <a:solidFill>
                  <a:srgbClr val="0000FF"/>
                </a:solidFill>
              </a:rPr>
              <a:t>2.  violence    </a:t>
            </a:r>
            <a:r>
              <a:rPr lang="en-US" altLang="zh-CN" sz="2400" i="1" dirty="0">
                <a:solidFill>
                  <a:srgbClr val="0000FF"/>
                </a:solidFill>
              </a:rPr>
              <a:t>n.</a:t>
            </a:r>
            <a:r>
              <a:rPr lang="en-US" altLang="zh-CN" sz="2400" dirty="0">
                <a:solidFill>
                  <a:srgbClr val="0000FF"/>
                </a:solidFill>
              </a:rPr>
              <a:t> </a:t>
            </a:r>
            <a:r>
              <a:rPr lang="zh-CN" altLang="en-US" sz="2400" dirty="0">
                <a:solidFill>
                  <a:srgbClr val="0000FF"/>
                </a:solidFill>
              </a:rPr>
              <a:t>暴力，暴行</a:t>
            </a:r>
          </a:p>
          <a:p>
            <a:pPr eaLnBrk="1" hangingPunct="1">
              <a:lnSpc>
                <a:spcPct val="19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00FF"/>
                </a:solidFill>
              </a:rPr>
              <a:t>     </a:t>
            </a:r>
            <a:r>
              <a:rPr lang="en-US" altLang="zh-CN" sz="2400" dirty="0">
                <a:solidFill>
                  <a:srgbClr val="0000FF"/>
                </a:solidFill>
              </a:rPr>
              <a:t>violent    </a:t>
            </a:r>
            <a:r>
              <a:rPr lang="en-US" altLang="zh-CN" sz="2400" i="1" dirty="0">
                <a:solidFill>
                  <a:srgbClr val="0000FF"/>
                </a:solidFill>
              </a:rPr>
              <a:t>adj.</a:t>
            </a:r>
            <a:r>
              <a:rPr lang="en-US" altLang="zh-CN" sz="2400" dirty="0">
                <a:solidFill>
                  <a:srgbClr val="0000FF"/>
                </a:solidFill>
              </a:rPr>
              <a:t> </a:t>
            </a:r>
            <a:r>
              <a:rPr lang="zh-CN" altLang="en-US" sz="2400" dirty="0">
                <a:solidFill>
                  <a:srgbClr val="0000FF"/>
                </a:solidFill>
              </a:rPr>
              <a:t>暴力的</a:t>
            </a:r>
          </a:p>
          <a:p>
            <a:pPr eaLnBrk="1" hangingPunct="1">
              <a:lnSpc>
                <a:spcPct val="190000"/>
              </a:lnSpc>
              <a:buFont typeface="Arial" charset="0"/>
              <a:buNone/>
            </a:pPr>
            <a:r>
              <a:rPr lang="en-US" altLang="zh-CN" sz="2400" dirty="0">
                <a:solidFill>
                  <a:srgbClr val="0000FF"/>
                </a:solidFill>
              </a:rPr>
              <a:t>3. provide sb. with </a:t>
            </a:r>
            <a:r>
              <a:rPr lang="en-US" altLang="zh-CN" sz="2400" dirty="0" err="1">
                <a:solidFill>
                  <a:srgbClr val="0000FF"/>
                </a:solidFill>
              </a:rPr>
              <a:t>sth</a:t>
            </a:r>
            <a:r>
              <a:rPr lang="en-US" altLang="zh-CN" sz="2400" dirty="0">
                <a:solidFill>
                  <a:srgbClr val="0000FF"/>
                </a:solidFill>
              </a:rPr>
              <a:t>.    </a:t>
            </a:r>
            <a:r>
              <a:rPr lang="zh-CN" altLang="en-US" sz="2400" dirty="0">
                <a:solidFill>
                  <a:srgbClr val="0000FF"/>
                </a:solidFill>
              </a:rPr>
              <a:t>为某人提供某物 </a:t>
            </a:r>
          </a:p>
          <a:p>
            <a:pPr eaLnBrk="1" hangingPunct="1">
              <a:lnSpc>
                <a:spcPct val="19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0000FF"/>
                </a:solidFill>
              </a:rPr>
              <a:t>    </a:t>
            </a:r>
            <a:r>
              <a:rPr lang="en-US" altLang="zh-CN" sz="2400" dirty="0">
                <a:solidFill>
                  <a:schemeClr val="hlink"/>
                </a:solidFill>
              </a:rPr>
              <a:t>The school provides us with warm classrooms.</a:t>
            </a:r>
            <a:endParaRPr lang="zh-CN" altLang="en-US" sz="2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清凉激扬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清凉激扬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清凉激扬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凉激扬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凉激扬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凉激扬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凉激扬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清凉激扬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清凉激扬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主题44</Template>
  <TotalTime>662</TotalTime>
  <Pages>0</Pages>
  <Words>1095</Words>
  <Characters>0</Characters>
  <Application>Microsoft Office PowerPoint</Application>
  <DocSecurity>0</DocSecurity>
  <PresentationFormat>全屏显示(4:3)</PresentationFormat>
  <Lines>0</Lines>
  <Paragraphs>121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Calibri</vt:lpstr>
      <vt:lpstr>Times New Roman</vt:lpstr>
      <vt:lpstr>Comic Sans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Functions </vt:lpstr>
      <vt:lpstr>1a. Skim(浏览） the passage to find out its topic sentence and underline it.</vt:lpstr>
      <vt:lpstr>PowerPoint 演示文稿</vt:lpstr>
      <vt:lpstr>PowerPoint 演示文稿</vt:lpstr>
      <vt:lpstr>PowerPoint 演示文稿</vt:lpstr>
      <vt:lpstr>Homework 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127</cp:revision>
  <dcterms:created xsi:type="dcterms:W3CDTF">2014-02-22T03:54:36Z</dcterms:created>
  <dcterms:modified xsi:type="dcterms:W3CDTF">2018-09-12T06:33:04Z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2052-9.1.0.4429</vt:lpwstr>
  </property>
</Properties>
</file>