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837" r:id="rId2"/>
  </p:sldMasterIdLst>
  <p:notesMasterIdLst>
    <p:notesMasterId r:id="rId14"/>
  </p:notesMasterIdLst>
  <p:sldIdLst>
    <p:sldId id="256" r:id="rId3"/>
    <p:sldId id="343" r:id="rId4"/>
    <p:sldId id="341" r:id="rId5"/>
    <p:sldId id="383" r:id="rId6"/>
    <p:sldId id="342" r:id="rId7"/>
    <p:sldId id="344" r:id="rId8"/>
    <p:sldId id="345" r:id="rId9"/>
    <p:sldId id="346" r:id="rId10"/>
    <p:sldId id="348" r:id="rId11"/>
    <p:sldId id="384" r:id="rId12"/>
    <p:sldId id="385" r:id="rId13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8E163E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AF65"/>
    <a:srgbClr val="E327D6"/>
    <a:srgbClr val="7E3B26"/>
    <a:srgbClr val="FF0000"/>
    <a:srgbClr val="72F69E"/>
    <a:srgbClr val="8E163E"/>
    <a:srgbClr val="FFFFCC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8" autoAdjust="0"/>
    <p:restoredTop sz="93735" autoAdjust="0"/>
  </p:normalViewPr>
  <p:slideViewPr>
    <p:cSldViewPr snapToGrid="0">
      <p:cViewPr>
        <p:scale>
          <a:sx n="100" d="100"/>
          <a:sy n="100" d="100"/>
        </p:scale>
        <p:origin x="-402" y="-264"/>
      </p:cViewPr>
      <p:guideLst>
        <p:guide orient="horz" pos="2160"/>
        <p:guide pos="2880"/>
        <p:guide pos="560"/>
        <p:guide pos="52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9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537CEDC-A4A1-4F87-9F59-4D474B90C5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1482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7CEDC-A4A1-4F87-9F59-4D474B90C5A1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1158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62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14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18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37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11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15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649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99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48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700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6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4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200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670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117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32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2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87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7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3095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4380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467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56"/>
          <p:cNvSpPr txBox="1">
            <a:spLocks noChangeArrowheads="1"/>
          </p:cNvSpPr>
          <p:nvPr/>
        </p:nvSpPr>
        <p:spPr bwMode="auto">
          <a:xfrm>
            <a:off x="517858" y="1905390"/>
            <a:ext cx="816894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t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4400" dirty="0" smtClean="0">
                <a:solidFill>
                  <a:schemeClr val="tx2"/>
                </a:solidFill>
                <a:latin typeface="汉仪中圆简" pitchFamily="49" charset="-122"/>
                <a:ea typeface="汉仪中圆简" pitchFamily="49" charset="-122"/>
              </a:rPr>
              <a:t>保护生物圈是全人类的共同义务</a:t>
            </a:r>
            <a:endParaRPr kumimoji="1" lang="zh-CN" altLang="en-US" sz="4400" dirty="0">
              <a:solidFill>
                <a:schemeClr val="tx2"/>
              </a:solidFill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9311" y="507832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000" y="666750"/>
            <a:ext cx="7427913" cy="55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6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Group 3"/>
          <p:cNvGrpSpPr>
            <a:grpSpLocks/>
          </p:cNvGrpSpPr>
          <p:nvPr/>
        </p:nvGrpSpPr>
        <p:grpSpPr bwMode="auto">
          <a:xfrm>
            <a:off x="1706563" y="982663"/>
            <a:ext cx="5756275" cy="592137"/>
            <a:chOff x="634" y="1066"/>
            <a:chExt cx="4609" cy="373"/>
          </a:xfrm>
        </p:grpSpPr>
        <p:sp>
          <p:nvSpPr>
            <p:cNvPr id="284676" name="AutoShape 4"/>
            <p:cNvSpPr>
              <a:spLocks noChangeArrowheads="1"/>
            </p:cNvSpPr>
            <p:nvPr/>
          </p:nvSpPr>
          <p:spPr bwMode="gray"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/>
            </a:p>
          </p:txBody>
        </p:sp>
        <p:sp>
          <p:nvSpPr>
            <p:cNvPr id="5132" name="Text Box 5"/>
            <p:cNvSpPr txBox="1">
              <a:spLocks noChangeArrowheads="1"/>
            </p:cNvSpPr>
            <p:nvPr/>
          </p:nvSpPr>
          <p:spPr bwMode="auto">
            <a:xfrm>
              <a:off x="1010" y="1111"/>
              <a:ext cx="36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/>
                  </a:solidFill>
                  <a:ea typeface="楷体_GB2312" pitchFamily="49" charset="-122"/>
                </a:rPr>
                <a:t>保护生物圈刻不容缓</a:t>
              </a:r>
            </a:p>
          </p:txBody>
        </p:sp>
      </p:grpSp>
      <p:pic>
        <p:nvPicPr>
          <p:cNvPr id="5126" name="Picture 6" descr="图片1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75" y="1546225"/>
            <a:ext cx="22669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184275" y="1524000"/>
            <a:ext cx="10001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活动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979738" y="1766888"/>
            <a:ext cx="53927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调查本地区土地和水资源及其利用状况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772042" y="2939256"/>
            <a:ext cx="312737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你认为本地区土地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资源的利用应注意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哪些问题？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应怎样做到开源节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流和合理用水？</a:t>
            </a:r>
          </a:p>
        </p:txBody>
      </p:sp>
      <p:pic>
        <p:nvPicPr>
          <p:cNvPr id="5130" name="Picture 4" descr="2005328174255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743993"/>
            <a:ext cx="45370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罪恶的偷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863600"/>
            <a:ext cx="7158037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2_131021_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313" y="765175"/>
            <a:ext cx="3694112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xin_44120315171795330344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175" y="762000"/>
            <a:ext cx="3741738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60538" y="5632450"/>
            <a:ext cx="14097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宋体" pitchFamily="2" charset="-122"/>
              </a:rPr>
              <a:t>过度捕捞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629275" y="5641975"/>
            <a:ext cx="2022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宋体" pitchFamily="2" charset="-122"/>
              </a:rPr>
              <a:t>生物种类锐减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7" name="Group 3"/>
          <p:cNvGrpSpPr>
            <a:grpSpLocks/>
          </p:cNvGrpSpPr>
          <p:nvPr/>
        </p:nvGrpSpPr>
        <p:grpSpPr bwMode="auto">
          <a:xfrm>
            <a:off x="1706563" y="754063"/>
            <a:ext cx="5756275" cy="592137"/>
            <a:chOff x="634" y="1066"/>
            <a:chExt cx="4609" cy="373"/>
          </a:xfrm>
        </p:grpSpPr>
        <p:sp>
          <p:nvSpPr>
            <p:cNvPr id="283652" name="AutoShape 4"/>
            <p:cNvSpPr>
              <a:spLocks noChangeArrowheads="1"/>
            </p:cNvSpPr>
            <p:nvPr/>
          </p:nvSpPr>
          <p:spPr bwMode="gray"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/>
            </a:p>
          </p:txBody>
        </p:sp>
        <p:sp>
          <p:nvSpPr>
            <p:cNvPr id="8201" name="Text Box 5"/>
            <p:cNvSpPr txBox="1">
              <a:spLocks noChangeArrowheads="1"/>
            </p:cNvSpPr>
            <p:nvPr/>
          </p:nvSpPr>
          <p:spPr bwMode="auto">
            <a:xfrm>
              <a:off x="1010" y="1111"/>
              <a:ext cx="36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/>
                  </a:solidFill>
                  <a:ea typeface="楷体_GB2312" pitchFamily="49" charset="-122"/>
                </a:rPr>
                <a:t>人类能够保护好生物圈</a:t>
              </a:r>
            </a:p>
          </p:txBody>
        </p:sp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747875" y="1426351"/>
            <a:ext cx="662821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作好生态环境质量的调查、检测、评价和预测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制定有关的政策，法规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建立自然保护区和实施大型生态工程</a:t>
            </a:r>
          </a:p>
        </p:txBody>
      </p:sp>
      <p:pic>
        <p:nvPicPr>
          <p:cNvPr id="8199" name="Picture 4" descr="环保网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8682" y="3515427"/>
            <a:ext cx="4105275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49694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1706563" y="919163"/>
            <a:ext cx="5756275" cy="592137"/>
            <a:chOff x="634" y="1066"/>
            <a:chExt cx="4609" cy="373"/>
          </a:xfrm>
        </p:grpSpPr>
        <p:sp>
          <p:nvSpPr>
            <p:cNvPr id="285700" name="AutoShape 4"/>
            <p:cNvSpPr>
              <a:spLocks noChangeArrowheads="1"/>
            </p:cNvSpPr>
            <p:nvPr/>
          </p:nvSpPr>
          <p:spPr bwMode="gray"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/>
            </a:p>
          </p:txBody>
        </p:sp>
        <p:sp>
          <p:nvSpPr>
            <p:cNvPr id="9222" name="Text Box 5"/>
            <p:cNvSpPr txBox="1">
              <a:spLocks noChangeArrowheads="1"/>
            </p:cNvSpPr>
            <p:nvPr/>
          </p:nvSpPr>
          <p:spPr bwMode="auto">
            <a:xfrm>
              <a:off x="1010" y="1111"/>
              <a:ext cx="36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环境保护法规（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22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个）</a:t>
              </a:r>
            </a:p>
          </p:txBody>
        </p:sp>
      </p:grp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3047410" y="1511300"/>
            <a:ext cx="509713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中华人民共和国放射性污染防治法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中华人民共和国标准化法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中华人民共和国草原法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中华人民共和国农业法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中华人民共和国环境影响评价法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中华人民共和国水法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中华人民共和国清洁生产促进法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中华人民共和国防沙治沙法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845391" y="1497013"/>
            <a:ext cx="590520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中华人民共和国大气污染防治法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中华人民共和国海洋环境保护法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中华人民共和国环境保护法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中华人民共和国固体废物污染环境防治法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中华人民共和国矿产资源法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中华人民共和国煤炭法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中华人民共和国森林法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047411" y="1392884"/>
            <a:ext cx="520345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中华人民共和国水土保持法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中华人民共和国土地管理法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中华人民共和国野生动物保护法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中华人民共和国城市规划法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中华人民共和国建筑法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中华人民共和国节约能源法 </a:t>
            </a:r>
          </a:p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中华人民共和国环境噪声污染防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法 </a:t>
            </a:r>
            <a:endParaRPr kumimoji="1" lang="zh-CN" altLang="en-US" sz="2400" b="1" dirty="0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20100819140936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642938"/>
            <a:ext cx="7915275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3417888" y="5607050"/>
            <a:ext cx="23288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t" hangingPunct="1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亚丁自然保护区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4810</TotalTime>
  <Words>946</Words>
  <Application>Microsoft Office PowerPoint</Application>
  <PresentationFormat>全屏显示(4:3)</PresentationFormat>
  <Paragraphs>78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黑体</vt:lpstr>
      <vt:lpstr>楷体_GB2312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2001-04-08T04:59:18Z</dcterms:created>
  <dcterms:modified xsi:type="dcterms:W3CDTF">2018-06-19T07:16:14Z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0008001a2d0000000000010250500207f7000400038000</vt:lpwstr>
  </property>
</Properties>
</file>