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63" r:id="rId2"/>
  </p:sldMasterIdLst>
  <p:notesMasterIdLst>
    <p:notesMasterId r:id="rId18"/>
  </p:notesMasterIdLst>
  <p:sldIdLst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70" r:id="rId15"/>
    <p:sldId id="269" r:id="rId16"/>
    <p:sldId id="271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FF9966"/>
    <a:srgbClr val="FF999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4" autoAdjust="0"/>
    <p:restoredTop sz="99753" autoAdjust="0"/>
  </p:normalViewPr>
  <p:slideViewPr>
    <p:cSldViewPr>
      <p:cViewPr>
        <p:scale>
          <a:sx n="97" d="100"/>
          <a:sy n="97" d="100"/>
        </p:scale>
        <p:origin x="-312" y="-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9" d="100"/>
        <a:sy n="9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E78AB8-FC49-496F-A183-312CD7C80764}" type="datetimeFigureOut">
              <a:rPr lang="zh-CN" altLang="en-US" smtClean="0"/>
              <a:t>2018/6/19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5695D-576C-41F3-B5ED-B4F4EFB7D3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10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5695D-576C-41F3-B5ED-B4F4EFB7D33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648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19400" y="1219200"/>
            <a:ext cx="6172200" cy="1295400"/>
          </a:xfrm>
        </p:spPr>
        <p:txBody>
          <a:bodyPr/>
          <a:lstStyle>
            <a:lvl1pPr>
              <a:lnSpc>
                <a:spcPct val="80000"/>
              </a:lnSpc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41850" y="5105400"/>
            <a:ext cx="4114800" cy="946150"/>
          </a:xfrm>
        </p:spPr>
        <p:txBody>
          <a:bodyPr/>
          <a:lstStyle>
            <a:lvl1pPr marL="0" indent="0">
              <a:buFontTx/>
              <a:buNone/>
              <a:defRPr sz="2800" i="1">
                <a:ea typeface="幼圆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4008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362200" y="6400800"/>
            <a:ext cx="4343400" cy="3048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400800"/>
            <a:ext cx="1905000" cy="304800"/>
          </a:xfrm>
        </p:spPr>
        <p:txBody>
          <a:bodyPr/>
          <a:lstStyle>
            <a:lvl1pPr>
              <a:defRPr/>
            </a:lvl1pPr>
          </a:lstStyle>
          <a:p>
            <a:fld id="{FCE4ABE3-9F5C-45D1-B51F-50878470F3E7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27655" name="Picture 7" descr="图片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0" y="0"/>
            <a:ext cx="10477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A362DA-15C6-42D7-BA21-0A7DE257A96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5733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438900" y="381000"/>
            <a:ext cx="2019300" cy="56388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5905500" cy="5638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2FDAF9-053B-4546-BEB2-AA516C2E1BCF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96434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3959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069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8524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096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3326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8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5137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274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B77BC-09E6-4D99-BC69-7996193ADB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7692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6126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0802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98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9397FF-08AE-4981-8798-624E544D2BE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35167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81000" y="1371600"/>
            <a:ext cx="39624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95800" y="1371600"/>
            <a:ext cx="39624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E7713-E223-468D-B58B-5E45CCA7FFE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0798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A951E7-4C6D-4907-B786-09673A2D8F1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69376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54FAC-EDD9-4960-9DB8-CA4F6D990016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6389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1D365F-854E-4B47-896F-8D7AB855982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4010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52C366-1E7D-48ED-828F-E87F95BFCDAA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0418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C49C25-28A4-4AFA-A54A-651F8B25039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98265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057400" y="381000"/>
            <a:ext cx="6400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371600"/>
            <a:ext cx="80772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6670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1"/>
            </a:lvl1pPr>
          </a:lstStyle>
          <a:p>
            <a:endParaRPr lang="en-US" altLang="zh-CN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148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/>
            </a:lvl1pPr>
          </a:lstStyle>
          <a:p>
            <a:endParaRPr lang="en-US" altLang="zh-CN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2484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/>
            </a:lvl1pPr>
          </a:lstStyle>
          <a:p>
            <a:fld id="{61F0CCA9-E459-44CA-AA4D-9C3CFBF36B0C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26631" name="Picture 7" descr="图片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96250" y="0"/>
            <a:ext cx="10477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华文彩云" pitchFamily="2" charset="-122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4369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916832"/>
            <a:ext cx="9144000" cy="1828800"/>
          </a:xfrm>
        </p:spPr>
        <p:txBody>
          <a:bodyPr/>
          <a:lstStyle/>
          <a:p>
            <a:pPr algn="ctr"/>
            <a:r>
              <a:rPr lang="zh-CN" altLang="en-US" sz="4400" b="0" dirty="0">
                <a:solidFill>
                  <a:srgbClr val="C00000"/>
                </a:solidFill>
                <a:latin typeface="汉仪大宋简" pitchFamily="49" charset="-122"/>
                <a:ea typeface="汉仪大宋简" pitchFamily="49" charset="-122"/>
              </a:rPr>
              <a:t>保护生物圈</a:t>
            </a:r>
            <a:r>
              <a:rPr lang="zh-CN" altLang="en-US" sz="4400" b="0" dirty="0" smtClean="0">
                <a:solidFill>
                  <a:srgbClr val="C00000"/>
                </a:solidFill>
                <a:latin typeface="汉仪大宋简" pitchFamily="49" charset="-122"/>
                <a:ea typeface="汉仪大宋简" pitchFamily="49" charset="-122"/>
              </a:rPr>
              <a:t>是全</a:t>
            </a:r>
            <a:r>
              <a:rPr lang="zh-CN" altLang="en-US" sz="4400" b="0" dirty="0">
                <a:solidFill>
                  <a:srgbClr val="C00000"/>
                </a:solidFill>
                <a:latin typeface="汉仪大宋简" pitchFamily="49" charset="-122"/>
                <a:ea typeface="汉仪大宋简" pitchFamily="49" charset="-122"/>
              </a:rPr>
              <a:t>人类的共同义</a:t>
            </a:r>
            <a:r>
              <a:rPr lang="zh-CN" altLang="en-US" sz="4400" b="0" dirty="0" smtClean="0">
                <a:solidFill>
                  <a:srgbClr val="C00000"/>
                </a:solidFill>
                <a:latin typeface="汉仪大宋简" pitchFamily="49" charset="-122"/>
                <a:ea typeface="汉仪大宋简" pitchFamily="49" charset="-122"/>
              </a:rPr>
              <a:t>务</a:t>
            </a:r>
            <a:endParaRPr lang="zh-CN" altLang="en-US" sz="4400" b="0" dirty="0">
              <a:solidFill>
                <a:srgbClr val="C00000"/>
              </a:solidFill>
              <a:latin typeface="汉仪大宋简" pitchFamily="49" charset="-122"/>
              <a:ea typeface="汉仪大宋简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5517232"/>
            <a:ext cx="9144000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2497138" y="381000"/>
            <a:ext cx="3011487" cy="685800"/>
          </a:xfrm>
        </p:spPr>
        <p:txBody>
          <a:bodyPr/>
          <a:lstStyle/>
          <a:p>
            <a:r>
              <a:rPr lang="zh-CN" altLang="en-US"/>
              <a:t>引起的问题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98500" y="1371600"/>
            <a:ext cx="6651625" cy="2914650"/>
          </a:xfrm>
        </p:spPr>
        <p:txBody>
          <a:bodyPr/>
          <a:lstStyle/>
          <a:p>
            <a:r>
              <a:rPr lang="zh-CN" altLang="en-US"/>
              <a:t>人类和生物生存的空间越来越小</a:t>
            </a:r>
          </a:p>
          <a:p>
            <a:r>
              <a:rPr lang="zh-CN" altLang="en-US"/>
              <a:t>一些物种濒危或灭绝</a:t>
            </a:r>
          </a:p>
          <a:p>
            <a:r>
              <a:rPr lang="zh-CN" altLang="en-US"/>
              <a:t>水源不足</a:t>
            </a:r>
          </a:p>
          <a:p>
            <a:r>
              <a:rPr lang="zh-CN" altLang="en-US"/>
              <a:t>矿产能源储量减不断减少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524000" y="4724400"/>
            <a:ext cx="7162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>
                <a:solidFill>
                  <a:schemeClr val="accent1"/>
                </a:solidFill>
                <a:latin typeface="Times New Roman" pitchFamily="18" charset="0"/>
              </a:rPr>
              <a:t>因此，保护生物圈刻不容缓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1" grpId="0" build="p" autoUpdateAnimBg="0"/>
      <p:bldP spid="1741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057400" y="381000"/>
            <a:ext cx="5459413" cy="606425"/>
          </a:xfrm>
        </p:spPr>
        <p:txBody>
          <a:bodyPr/>
          <a:lstStyle/>
          <a:p>
            <a:r>
              <a:rPr lang="zh-CN" altLang="en-US" dirty="0"/>
              <a:t>人类能够保护好生物圈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作好生态环境质量的调查、检测、评价和预测</a:t>
            </a:r>
          </a:p>
          <a:p>
            <a:r>
              <a:rPr lang="zh-CN" altLang="en-US" dirty="0"/>
              <a:t>制定有关的政策，法规</a:t>
            </a:r>
          </a:p>
          <a:p>
            <a:r>
              <a:rPr lang="zh-CN" altLang="en-US" dirty="0"/>
              <a:t>建立自然保护区和实施大型生态工程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2593975" y="452438"/>
            <a:ext cx="4803775" cy="615950"/>
          </a:xfrm>
        </p:spPr>
        <p:txBody>
          <a:bodyPr/>
          <a:lstStyle/>
          <a:p>
            <a:r>
              <a:rPr lang="zh-CN" altLang="en-US" dirty="0"/>
              <a:t>环境保护法规（22个）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981200" y="1828800"/>
            <a:ext cx="6248400" cy="429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</a:rPr>
              <a:t>中华人民共和国放射性污染防治法 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</a:rPr>
              <a:t>中华人民共和国标准化法 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</a:rPr>
              <a:t>中华人民共和国草原法 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</a:rPr>
              <a:t>中华人民共和国农业法 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</a:rPr>
              <a:t>中华人民共和国环境影响评价法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</a:rPr>
              <a:t>中华人民共和国水法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</a:rPr>
              <a:t>中华人民共和国清洁生产促进法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</a:rPr>
              <a:t>中华人民共和国防沙治沙法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1752600" y="1143000"/>
            <a:ext cx="601980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中华人民共和国大气污染防治法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中华人民共和国海洋环境保护法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中华人民共和国环境保护法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中华人民共和国固体废物污染环境防治法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中华人民共和国矿产资源法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中华人民共和国煤炭法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中华人民共和国森林法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752600" y="1143000"/>
            <a:ext cx="6019800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中华人民共和国水土保持法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中华人民共和国土地管理法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中华人民共和国野生动物保护法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中华人民共和国城市规划法 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中华人民共和国建筑法 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中华人民共和国节约能源法 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中华人民共和国环境噪声污染防法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307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1628800"/>
            <a:ext cx="7772400" cy="1206500"/>
          </a:xfrm>
        </p:spPr>
        <p:txBody>
          <a:bodyPr/>
          <a:lstStyle/>
          <a:p>
            <a:r>
              <a:rPr lang="zh-CN" altLang="en-US" dirty="0"/>
              <a:t>人类活动对生物圈的影响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624" y="3140968"/>
            <a:ext cx="6176962" cy="2757488"/>
          </a:xfrm>
        </p:spPr>
        <p:txBody>
          <a:bodyPr/>
          <a:lstStyle/>
          <a:p>
            <a:r>
              <a:rPr lang="zh-CN" altLang="en-US" dirty="0"/>
              <a:t>土地利用对生物圈的影响</a:t>
            </a:r>
          </a:p>
          <a:p>
            <a:r>
              <a:rPr lang="zh-CN" altLang="en-US" dirty="0"/>
              <a:t>砍伐森林对生物圈的影响</a:t>
            </a:r>
          </a:p>
          <a:p>
            <a:r>
              <a:rPr lang="zh-CN" altLang="en-US" dirty="0"/>
              <a:t>环境污染对生物圈的影响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47" grpId="0" build="p" autoUpdateAnimBg="0"/>
    </p:bldLst>
  </p:timing>
</p:sld>
</file>

<file path=ppt/slides/slide3.xml><?xml version="1.0" encoding="UTF-8" standalone="yes"?>
<p:sld xmlns:a="http://schemas.openxmlformats.org/drawingml/2006/main" xmlns:r="http://schemas.openxmlformats.org/officeDocument/2006/relationships" xmlns:p="http://schemas.openxmlformats.org/presentationml/2006/main" showMasterSp="0"><p:cSld><p:spTree><p:nvGrpSpPr><p:cNvPr id="1" name=""/><p:cNvGrpSpPr/><p:nvPr/></p:nvGrpSpPr><p:grpSpPr><a:xfrm><a:off x="0" y="0"/><a:ext cx="0" cy="0"/><a:chOff x="0" y="0"/><a:chExt cx="0" cy="0"/></a:xfrm></p:grpSpPr><p:sp><p:nvSpPr><p:cNvPr id="7170" name="Rectangle 2"/><p:cNvSpPr><a:spLocks noGrp="1" noChangeArrowheads="1"/></p:cNvSpPr><p:nvPr><p:ph type="title"/></p:nvPr></p:nvSpPr><p:spPr><a:xfrm><a:off x="1219200" y="228600"/><a:ext cx="5486400" cy="914400"/></a:xfrm></p:spPr><p:txBody><a:bodyPr/><a:lstStyle/><a:p><a:r><a:rPr lang="zh-CN" altLang="en-US" sz="2800" b="0" dirty="0"/><a:t>土地利用对生物圈的影响</a:t></a:r></a:p></p:txBody></p:sp><p:pic><p:nvPicPr><p:cNvPr id="7172" name="Picture 4" descr="035_jpg"/><p:cNvPicPr><a:picLocks noChangeAspect="1" noChangeArrowheads="1"/></p:cNvPicPr><p:nvPr/></p:nvPicPr><p:blipFill><a:blip r:embed="rId2"><a:extLst><a:ext uri="{28A0092B-C50C-407E-A947-70E740481C1C}"><a14:useLocalDpi xmlns:a14="http://schemas.microsoft.com/office/drawing/2010/main"/></a:ext></a:extLst></a:blip><a:srcRect/><a:stretch><a:fillRect/></a:stretch></p:blipFill><p:spPr bwMode="auto"><a:xfrm><a:off x="1219200" y="1219200"/><a:ext cx="3810000" cy="3117850"/></a:xfrm><a:prstGeom prst="rect"><a:avLst/></a:prstGeom><a:noFill/><a:extLst><a:ext uri="{909E8E84-426E-40DD-AFC4-6F175D3DCCD1}"><a14:hiddenFill xmlns:a14="http://schemas.microsoft.com/office/drawing/2010/main"><a:solidFill><a:srgbClr val="FFFFFF"/></a:solidFill></a14:hiddenFill></a:ext></a:extLst></p:spPr></p:pic><p:sp><p:nvSpPr><p:cNvPr id="7173" name="Text Box 5"/><p:cNvSpPr txBox="1"><a:spLocks noChangeArrowheads="1"/></p:cNvSpPr><p:nvPr/></p:nvSpPr><p:spPr bwMode="auto"><a:xfrm><a:off x="5105400" y="1988840"/><a:ext cx="3429000" cy="4291013"/></a:xfrm><a:prstGeom prst="rect"><a:avLst/></a:prstGeom><a:noFill/><a:ln><a:noFill/></a:ln><a:effectLst/><a:extLst><a:ext uri="{909E8E84-426E-40DD-AFC4-6F175D3DCCD1}"><a14:hiddenFill xmlns:a14="http://schemas.microsoft.com/office/drawing/2010/main"><a:solidFill><a:schemeClr val="accent1"/></a:solidFill></a14:hiddenFill></a:ext><a:ext uri="{91240B29-F687-4F45-9708-019B960494DF}"><a14:hiddenLine xmlns:a14="http://schemas.microsoft.com/office/drawing/2010/main" w="9525"><a:solidFill><a:schemeClr val="tx1"/></a:solidFill><a:miter lim="800000"/><a:headEnd/><a:tailEnd/></a14:hiddenLine></a:ext><a:ext uri="{AF507438-7753-43E0-B8FC-AC1667EBCBE1}"><a14:hiddenEffects xmlns:a14="http://schemas.microsoft.com/office/drawing/2010/main"><a:effectLst><a:outerShdw dist="35921" dir="2700000" algn="ctr" rotWithShape="0"><a:schemeClr val="bg2"/></a:outerShdw></a:effectLst></a14:hiddenEffects></a:ext></a:extLst></p:spPr><p:txBody><a:bodyPr><a:spAutoFit/></a:bodyPr><a:lstStyle/><a:p><a:pPr><a:spcBef><a:spcPct val="50000"/></a:spcBef></a:pPr><a:r><a:rPr kumimoji="1" lang="zh-CN" altLang="en-US" sz="2400" b="1" dirty="0"><a:latin typeface="Times New Roman" pitchFamily="18" charset="0"/><a:ea typeface=""/><a:cs typeface=""/></a:rPr><a:t>目前，我国众多生态环境问题中，以土地沙化问题为最。全国现有沙化土地168.9万平方公里，占国土面积的17.6%，涉及全国近千个县(旗)。土地沙化扩展速度为每年2460平方公里，相当于每年土地面积“消失”一个中等县。</a:t></a:r></a:p><a:p><a:pPr><a:spcBef><a:spcPct val="50000"/></a:spcBef></a:pPr><a:endParaRPr kumimoji="1" lang="zh-CN" altLang="en-US" sz="2400" dirty="0"><a:latin typeface="Times New Roman" pitchFamily="18" charset="0"/></a:endParaRPr></a:p></p:txBody></p:sp><p:pic><p:nvPicPr><p:cNvPr id="7174" name="Picture 6" descr="lvzhou6"/><p:cNvPicPr><a:picLocks noChangeAspect="1" noChangeArrowheads="1"/></p:cNvPicPr><p:nvPr/></p:nvPicPr><p:blipFill><a:blip r:embed="rId3"><a:extLst><a:ext uri="{28A0092B-C50C-407E-A947-70E740481C1C}"><a14:useLocalDpi xmlns:a14="http://schemas.microsoft.com/office/drawing/2010/main"/></a:ext></a:extLst></a:blip><a:srcRect/><a:stretch><a:fillRect/></a:stretch></p:blipFill><p:spPr bwMode="auto"><a:xfrm><a:off x="1219200" y="4495800"/><a:ext cx="3124200" cy="2112963"/></a:xfrm><a:prstGeom prst="rect"><a:avLst/></a:prstGeom><a:noFill/><a:extLst><a:ext uri="{909E8E84-426E-40DD-AFC4-6F175D3DCCD1}"><a14:hiddenFill xmlns:a14="http://schemas.microsoft.com/office/drawing/2010/main"><a:solidFill><a:srgbClr val="FFFFFF"/></a:solidFill></a14:hiddenFill></a:ext></a:extLst></p:spPr></p:pic><p:sp><p:nvSpPr><p:cNvPr id="7175" name="Text Box 7"/><p:cNvSpPr txBox="1"><a:spLocks noChangeArrowheads="1"/></p:cNvSpPr><p:nvPr/></p:nvSpPr><p:spPr bwMode="auto"><a:xfrm><a:off x="4419600" y="4648200"/><a:ext cx="533400" cy="1917700"/></a:xfrm><a:prstGeom prst="rect"><a:avLst/></a:prstGeom><a:noFill/><a:ln><a:noFill/></a:ln><a:effectLst/><a:extLst><a:ext uri="{909E8E84-426E-40DD-AFC4-6F175D3DCCD1}"><a14:hiddenFill xmlns:a14="http://schemas.microsoft.com/office/drawing/2010/main"><a:solidFill><a:schemeClr val="accent1"/></a:solidFill></a14:hiddenFill></a:ext><a:ext uri="{91240B29-F687-4F45-9708-019B960494DF}"><a14:hiddenLine xmlns:a14="http://schemas.microsoft.com/office/drawing/2010/main" w="9525"><a:solidFill><a:schemeClr val="tx1"/></a:solidFill><a:miter lim="800000"/><a:headEnd/><a:tailEnd/></a14:hiddenLine></a:ext><a:ext uri="{AF507438-7753-43E0-B8FC-AC1667EBCBE1}"><a14:hiddenEffects xmlns:a14="http://schemas.microsoft.com/office/drawing/2010/main"><a:effectLst><a:outerShdw dist="35921" dir="2700000" algn="ctr" rotWithShape="0"><a:schemeClr val="bg2"/></a:outerShdw></a:effectLst></a14:hiddenEffects></a:ext></a:extLst></p:spPr><p:txBody><a:bodyPr><a:spAutoFit/></a:bodyPr><a:lstStyle/><a:p><a:pPr><a:spcBef><a:spcPct val="50000"/></a:spcBef></a:pPr><a:r><a:rPr kumimoji="1" lang="zh-CN" altLang="en-US" sz="2400" b="1"><a:solidFill><a:srgbClr val="FF3300"/></a:solidFill><a:latin typeface="Times New Roman" pitchFamily="18" charset="0"/></a:rPr><a:t>“沙进人退”</a:t></a:r></a:p></p:txBody></p:sp></p:spTree></p:cSld><p:clrMapOvr><a:masterClrMapping/></p:clrMapOvr></p:sld>
</file>

<file path=ppt/slides/slide4.xml><?xml version="1.0" encoding="UTF-8" standalone="yes"?>
<p:sld xmlns:a="http://schemas.openxmlformats.org/drawingml/2006/main" xmlns:r="http://schemas.openxmlformats.org/officeDocument/2006/relationships" xmlns:p="http://schemas.openxmlformats.org/presentationml/2006/main" showMasterSp="0"><p:cSld><p:spTree><p:nvGrpSpPr><p:cNvPr id="1" name=""/><p:cNvGrpSpPr/><p:nvPr/></p:nvGrpSpPr><p:grpSpPr><a:xfrm><a:off x="0" y="0"/><a:ext cx="0" cy="0"/><a:chOff x="0" y="0"/><a:chExt cx="0" cy="0"/></a:xfrm></p:grpSpPr><p:pic><p:nvPicPr><p:cNvPr id="8195" name="Picture 3" descr="Img203259776"/><p:cNvPicPr><a:picLocks noChangeAspect="1" noChangeArrowheads="1"/></p:cNvPicPr><p:nvPr/></p:nvPicPr><p:blipFill><a:blip r:embed="rId2" cstate="email"><a:extLst><a:ext uri="{28A0092B-C50C-407E-A947-70E740481C1C}"><a14:useLocalDpi xmlns:a14="http://schemas.microsoft.com/office/drawing/2010/main"/></a:ext></a:extLst></a:blip><a:srcRect/><a:stretch><a:fillRect/></a:stretch></p:blipFill><p:spPr bwMode="auto"><a:xfrm><a:off x="1524000" y="3886200"/><a:ext cx="2286000" cy="2362200"/></a:xfrm><a:prstGeom prst="rect"><a:avLst/></a:prstGeom><a:noFill/><a:extLst><a:ext uri="{909E8E84-426E-40DD-AFC4-6F175D3DCCD1}"><a14:hiddenFill xmlns:a14="http://schemas.microsoft.com/office/drawing/2010/main"><a:solidFill><a:srgbClr val="FFFFFF"/></a:solidFill></a14:hiddenFill></a:ext></a:extLst></p:spPr></p:pic><p:pic><p:nvPicPr><p:cNvPr id="8196" name="Picture 4" descr="16_14_1171"/><p:cNvPicPr><a:picLocks noChangeAspect="1" noChangeArrowheads="1"/></p:cNvPicPr><p:nvPr/></p:nvPicPr><p:blipFill><a:blip r:embed="rId3" cstate="email"><a:extLst><a:ext uri="{28A0092B-C50C-407E-A947-70E740481C1C}"><a14:useLocalDpi xmlns:a14="http://schemas.microsoft.com/office/drawing/2010/main"/></a:ext></a:extLst></a:blip><a:srcRect/><a:stretch><a:fillRect/></a:stretch></p:blipFill><p:spPr bwMode="auto"><a:xfrm><a:off x="1524000" y="762000"/><a:ext cx="3429000" cy="2566988"/></a:xfrm><a:prstGeom prst="rect"><a:avLst/></a:prstGeom><a:noFill/><a:extLst><a:ext uri="{909E8E84-426E-40DD-AFC4-6F175D3DCCD1}"><a14:hiddenFill xmlns:a14="http://schemas.microsoft.com/office/drawing/2010/main"><a:solidFill><a:srgbClr val="FFFFFF"/></a:solidFill></a14:hiddenFill></a:ext></a:extLst></p:spPr></p:pic><p:pic><p:nvPicPr><p:cNvPr id="8197" name="Picture 5" descr="16_14_1172"/><p:cNvPicPr><a:picLocks noChangeAspect="1" noChangeArrowheads="1"/></p:cNvPicPr><p:nvPr/></p:nvPicPr><p:blipFill><a:blip r:embed="rId4" cstate="email"><a:extLst><a:ext uri="{28A0092B-C50C-407E-A947-70E740481C1C}"><a14:useLocalDpi xmlns:a14="http://schemas.microsoft.com/office/drawing/2010/main"/></a:ext></a:extLst></a:blip><a:srcRect/><a:stretch><a:fillRect/></a:stretch></p:blipFill><p:spPr bwMode="auto"><a:xfrm><a:off x="5257800" y="762000"/><a:ext cx="3429000" cy="2566988"/></a:xfrm><a:prstGeom prst="rect"><a:avLst/></a:prstGeom><a:noFill/><a:extLst><a:ext uri="{909E8E84-426E-40DD-AFC4-6F175D3DCCD1}"><a14:hiddenFill xmlns:a14="http://schemas.microsoft.com/office/drawing/2010/main"><a:solidFill><a:srgbClr val="FFFFFF"/></a:solidFill></a14:hiddenFill></a:ext></a:extLst></p:spPr></p:pic><p:sp><p:nvSpPr><p:cNvPr id="8198" name="Text Box 6"/><p:cNvSpPr txBox="1"><a:spLocks noChangeArrowheads="1"/></p:cNvSpPr><p:nvPr/></p:nvSpPr><p:spPr bwMode="auto"><a:xfrm><a:off x="4038600" y="3810000"/><a:ext cx="5105400" cy="2123658"/></a:xfrm><a:prstGeom prst="rect"><a:avLst/></a:prstGeom><a:noFill/><a:ln><a:noFill/></a:ln><a:effectLst/><a:extLst><a:ext uri="{909E8E84-426E-40DD-AFC4-6F175D3DCCD1}"><a14:hiddenFill xmlns:a14="http://schemas.microsoft.com/office/drawing/2010/main"><a:solidFill><a:schemeClr val="accent1"/></a:solidFill></a14:hiddenFill></a:ext><a:ext uri="{91240B29-F687-4F45-9708-019B960494DF}"><a14:hiddenLine xmlns:a14="http://schemas.microsoft.com/office/drawing/2010/main" w="9525"><a:solidFill><a:schemeClr val="tx1"/></a:solidFill><a:miter lim="800000"/><a:headEnd/><a:tailEnd/></a14:hiddenLine></a:ext><a:ext uri="{AF507438-7753-43E0-B8FC-AC1667EBCBE1}"><a14:hiddenEffects xmlns:a14="http://schemas.microsoft.com/office/drawing/2010/main"><a:effectLst><a:outerShdw dist="35921" dir="2700000" algn="ctr" rotWithShape="0"><a:schemeClr val="bg2"/></a:outerShdw></a:effectLst></a14:hiddenEffects></a:ext></a:extLst></p:spPr><p:txBody><a:bodyPr><a:spAutoFit/></a:bodyPr><a:lstStyle/><a:p><a:pPr><a:spcBef><a:spcPct val="50000"/></a:spcBef></a:pPr><a:r><a:rPr kumimoji="1" lang="zh-CN" altLang="en-US" sz="2400" dirty="0"><a:latin typeface="Times New Roman" pitchFamily="18" charset="0"/><a:ea typeface=""/><a:cs typeface=""/></a:rPr><a:t>黄河每年淤积的16亿吨泥沙，有12亿吨来自沙区。</a:t></a:r></a:p><a:p><a:pPr><a:spcBef><a:spcPct val="50000"/></a:spcBef></a:pPr><a:r><a:rPr kumimoji="1" lang="zh-CN" altLang="en-US" sz="2400" dirty="0"><a:latin typeface="Times New Roman" pitchFamily="18" charset="0"/><a:ea typeface=""/><a:cs typeface=""/></a:rPr><a:t>土地沙化对我国经济和社会发展造成了严重危害。据专家测算，全国每年因沙化造成的直接经济损失540亿元</a:t></a:r><a:r><a:rPr kumimoji="1" lang="zh-CN" altLang="en-US" sz="2400" dirty="0" smtClean="0"><a:latin typeface="Times New Roman" pitchFamily="18" charset="0"/><a:ea typeface=""/><a:cs typeface=""/></a:rPr><a:t>。</a:t></a:r><a:endParaRPr kumimoji="1" lang="zh-CN" altLang="en-US" sz="2400" dirty="0"><a:latin typeface="Times New Roman" pitchFamily="18" charset="0"/><a:ea typeface=""/><a:cs typeface=""/></a:endParaRPr></a:p></p:txBody></p:sp></p:spTree></p:cSld><p:clrMapOvr><a:masterClrMapping/></p:clrMapOvr></p:sld>
</file>

<file path=ppt/slides/slide5.xml><?xml version="1.0" encoding="UTF-8" standalone="yes"?>
<p:sld xmlns:a="http://schemas.openxmlformats.org/drawingml/2006/main" xmlns:r="http://schemas.openxmlformats.org/officeDocument/2006/relationships" xmlns:p="http://schemas.openxmlformats.org/presentationml/2006/main" showMasterSp="0"><p:cSld><p:spTree><p:nvGrpSpPr><p:cNvPr id="1" name=""/><p:cNvGrpSpPr/><p:nvPr/></p:nvGrpSpPr><p:grpSpPr><a:xfrm><a:off x="0" y="0"/><a:ext cx="0" cy="0"/><a:chOff x="0" y="0"/><a:chExt cx="0" cy="0"/></a:xfrm></p:grpSpPr><p:sp><p:nvSpPr><p:cNvPr id="9218" name="Rectangle 2"/><p:cNvSpPr><a:spLocks noGrp="1" noChangeArrowheads="1"/></p:cNvSpPr><p:nvPr><p:ph type="title"/></p:nvPr></p:nvSpPr><p:spPr><a:xfrm><a:off x="1547664" y="1628800"/><a:ext cx="6400800" cy="685800"/></a:xfrm></p:spPr><p:txBody><a:bodyPr/><a:lstStyle/><a:p><a:r><a:rPr lang="zh-CN" altLang="en-US" dirty="0"><a:ea typeface=""/><a:cs typeface=""/></a:rPr><a:t>导致土地沙化的根源何在？</a:t></a:r></a:p></p:txBody></p:sp><p:sp><p:nvSpPr><p:cNvPr id="9219" name="Text Box 3"/><p:cNvSpPr txBox="1"><a:spLocks noChangeArrowheads="1"/></p:cNvSpPr><p:nvPr/></p:nvSpPr><p:spPr bwMode="auto"><a:xfrm><a:off x="884824" y="2924944"/><a:ext cx="7315200" cy="2677656"/></a:xfrm><a:prstGeom prst="rect"><a:avLst/></a:prstGeom><a:noFill/><a:ln><a:noFill/></a:ln><a:effectLst/><a:extLst><a:ext uri="{909E8E84-426E-40DD-AFC4-6F175D3DCCD1}"><a14:hiddenFill xmlns:a14="http://schemas.microsoft.com/office/drawing/2010/main"><a:solidFill><a:schemeClr val="accent1"/></a:solidFill></a14:hiddenFill></a:ext><a:ext uri="{91240B29-F687-4F45-9708-019B960494DF}"><a14:hiddenLine xmlns:a14="http://schemas.microsoft.com/office/drawing/2010/main" w="9525"><a:solidFill><a:schemeClr val="tx1"/></a:solidFill><a:miter lim="800000"/><a:headEnd/><a:tailEnd/></a14:hiddenLine></a:ext><a:ext uri="{AF507438-7753-43E0-B8FC-AC1667EBCBE1}"><a14:hiddenEffects xmlns:a14="http://schemas.microsoft.com/office/drawing/2010/main"><a:effectLst><a:outerShdw dist="35921" dir="2700000" algn="ctr" rotWithShape="0"><a:schemeClr val="bg2"/></a:outerShdw></a:effectLst></a14:hiddenEffects></a:ext></a:extLst></p:spPr><p:txBody><a:bodyPr><a:spAutoFit/></a:bodyPr><a:lstStyle/><a:p><a:pPr><a:spcBef><a:spcPct val="50000"/></a:spcBef></a:pPr><a:r><a:rPr kumimoji="1" lang="zh-CN" altLang="en-US" sz="2400" dirty="0"><a:latin typeface="Times New Roman" pitchFamily="18" charset="0"/><a:ea typeface=""/><a:cs typeface=""/></a:rPr><a:t>        专家们对此作了许多探讨。据研究，造成我国大面积土地沙化，既有气候原因，更有不合理人为活动的因素。而“最主要原因”是：人口急剧增长，一些地区在人口和经济发展双重压力下，对土地不合理利用，盲目开垦、草场过度放牧、乱砍滥伐、乱采滥挖，水资源不合理利用现象严重，大量破坏荒漠植被，从而导致沙化土地不断扩展</a:t></a:r><a:r><a:rPr kumimoji="1" lang="zh-CN" altLang="en-US" sz="2400" dirty="0" smtClean="0"><a:latin typeface="Times New Roman" pitchFamily="18" charset="0"/><a:ea typeface=""/><a:cs typeface=""/></a:rPr><a:t>。</a:t></a:r><a:endParaRPr kumimoji="1" lang="zh-CN" altLang="en-US" sz="2400" dirty="0"><a:latin typeface="Times New Roman" pitchFamily="18" charset="0"/><a:ea typeface=""/><a:cs typeface=""/></a:endParaRPr></a:p></p:txBody></p:sp><p:sp><p:nvSpPr><p:cNvPr id="5" name="矩形 4"/><p:cNvSpPr/><p:nvPr/></p:nvSpPr><p:spPr><a:xfrm><a:off x="879563" y="1625445"/><a:ext cx="735006" cy="241289"/></a:xfrm><a:prstGeom prst="rect"><a:avLst/></a:prstGeom><a:noFill/><a:ln w="25400" cap="flat" cmpd="sng" algn="ctr"><a:noFill/><a:prstDash val="solid"/></a:ln><a:effectLst/></p:spPr><p:txBody><a:bodyPr rtlCol="0" anchor="ctr"/><a:lstStyle/><a:p><a:pPr marL="0" marR="0" lvl="0" indent="0" defTabSz="914400" eaLnBrk="1" fontAlgn="auto" latinLnBrk="0" hangingPunct="1"><a:lnSpc><a:spcPct val="100000"/></a:lnSpc><a:spcBef><a:spcPts val="0"/></a:spcBef><a:spcAft><a:spcPts val="0"/></a:spcAft><a:buClrTx/><a:buSzTx/><a:buFontTx/><a:buNone/><a:tabLst/><a:defRPr/></a:pP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PPT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模板：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www.1ppt.com/moban/                  PPT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素材：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www.1ppt.com/sucai/</a:t></a:r></a:p><a:p><a:pPr marL="0" marR="0" lvl="0" indent="0" defTabSz="914400" eaLnBrk="1" fontAlgn="auto" latinLnBrk="0" hangingPunct="1"><a:lnSpc><a:spcPct val="100000"/></a:lnSpc><a:spcBef><a:spcPts val="0"/></a:spcBef><a:spcAft><a:spcPts val="0"/></a:spcAft><a:buClrTx/><a:buSzTx/><a:buFontTx/><a:buNone/><a:tabLst/><a:defRPr/></a:pP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PPT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背景：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www.1ppt.com/beijing/                   PPT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图表：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www.1ppt.com/tubiao/      </a:t></a:r></a:p><a:p><a:pPr marL="0" marR="0" lvl="0" indent="0" defTabSz="914400" eaLnBrk="1" fontAlgn="auto" latinLnBrk="0" hangingPunct="1"><a:lnSpc><a:spcPct val="100000"/></a:lnSpc><a:spcBef><a:spcPts val="0"/></a:spcBef><a:spcAft><a:spcPts val="0"/></a:spcAft><a:buClrTx/><a:buSzTx/><a:buFontTx/><a:buNone/><a:tabLst/><a:defRPr/></a:pP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PPT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下载：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www.1ppt.com/xiazai/                     PPT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教程： 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www.1ppt.com/powerpoint/      </a:t></a:r></a:p><a:p><a:pPr marL="0" marR="0" lvl="0" indent="0" defTabSz="914400" eaLnBrk="1" fontAlgn="auto" latinLnBrk="0" hangingPunct="1"><a:lnSpc><a:spcPct val="100000"/></a:lnSpc><a:spcBef><a:spcPts val="0"/></a:spcBef><a:spcAft><a:spcPts val="0"/></a:spcAft><a:buClrTx/><a:buSzTx/><a:buFontTx/><a:buNone/><a:tabLst/><a:defRPr/></a:pP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资料下载：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www.1ppt.com/ziliao/                   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范文下载：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www.1ppt.com/fanwen/             </a:t></a:r></a:p><a:p><a:pPr marL="0" marR="0" lvl="0" indent="0" defTabSz="914400" eaLnBrk="1" fontAlgn="auto" latinLnBrk="0" hangingPunct="1"><a:lnSpc><a:spcPct val="100000"/></a:lnSpc><a:spcBef><a:spcPts val="0"/></a:spcBef><a:spcAft><a:spcPts val="0"/></a:spcAft><a:buClrTx/><a:buSzTx/><a:buFontTx/><a:buNone/><a:tabLst/><a:defRPr/></a:pP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试卷下载：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www.1ppt.com/shiti/                     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教案下载：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www.1ppt.com/jiaoan/               </a:t></a:r></a:p><a:p><a:pPr marL="0" marR="0" lvl="0" indent="0" defTabSz="914400" eaLnBrk="1" fontAlgn="auto" latinLnBrk="0" hangingPunct="1"><a:lnSpc><a:spcPct val="100000"/></a:lnSpc><a:spcBef><a:spcPts val="0"/></a:spcBef><a:spcAft><a:spcPts val="0"/></a:spcAft><a:buClrTx/><a:buSzTx/><a:buFontTx/><a:buNone/><a:tabLst/><a:defRPr/></a:pP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PPT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论坛：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www.1ppt.cn                                     PPT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课件：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www.1ppt.com/kejian/ </a:t></a:r></a:p><a:p><a:pPr marL="0" marR="0" lvl="0" indent="0" defTabSz="914400" eaLnBrk="1" fontAlgn="auto" latinLnBrk="0" hangingPunct="1"><a:lnSpc><a:spcPct val="100000"/></a:lnSpc><a:spcBef><a:spcPts val="0"/></a:spcBef><a:spcAft><a:spcPts val="0"/></a:spcAft><a:buClrTx/><a:buSzTx/><a:buFontTx/><a:buNone/><a:tabLst/><a:defRPr/></a:pP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语文课件：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www.1ppt.com/kejian/yuwen/    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数学课件：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www.1ppt.com/kejian/shuxue/ </a:t></a:r></a:p><a:p><a:pPr marL="0" marR="0" lvl="0" indent="0" defTabSz="914400" eaLnBrk="1" fontAlgn="auto" latinLnBrk="0" hangingPunct="1"><a:lnSpc><a:spcPct val="100000"/></a:lnSpc><a:spcBef><a:spcPts val="0"/></a:spcBef><a:spcAft><a:spcPts val="0"/></a:spcAft><a:buClrTx/><a:buSzTx/><a:buFontTx/><a:buNone/><a:tabLst/><a:defRPr/></a:pP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英语课件：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www.1ppt.com/kejian/yingyu/    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美术课件：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www.1ppt.com/kejian/meishu/ </a:t></a:r></a:p><a:p><a:pPr marL="0" marR="0" lvl="0" indent="0" defTabSz="914400" eaLnBrk="1" fontAlgn="auto" latinLnBrk="0" hangingPunct="1"><a:lnSpc><a:spcPct val="100000"/></a:lnSpc><a:spcBef><a:spcPts val="0"/></a:spcBef><a:spcAft><a:spcPts val="0"/></a:spcAft><a:buClrTx/><a:buSzTx/><a:buFontTx/><a:buNone/><a:tabLst/><a:defRPr/></a:pP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科学课件：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www.1ppt.com/kejian/kexue/     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物理课件：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www.1ppt.com/kejian/wuli/ </a:t></a:r></a:p><a:p><a:pPr marL="0" marR="0" lvl="0" indent="0" defTabSz="914400" eaLnBrk="1" fontAlgn="auto" latinLnBrk="0" hangingPunct="1"><a:lnSpc><a:spcPct val="100000"/></a:lnSpc><a:spcBef><a:spcPts val="0"/></a:spcBef><a:spcAft><a:spcPts val="0"/></a:spcAft><a:buClrTx/><a:buSzTx/><a:buFontTx/><a:buNone/><a:tabLst/><a:defRPr/></a:pP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化学课件：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www.1ppt.com/kejian/huaxue/  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生物课件：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www.1ppt.com/kejian/shengwu/ </a:t></a:r></a:p><a:p><a:pPr marL="0" marR="0" lvl="0" indent="0" defTabSz="914400" eaLnBrk="1" fontAlgn="auto" latinLnBrk="0" hangingPunct="1"><a:lnSpc><a:spcPct val="100000"/></a:lnSpc><a:spcBef><a:spcPts val="0"/></a:spcBef><a:spcAft><a:spcPts val="0"/></a:spcAft><a:buClrTx/><a:buSzTx/><a:buFontTx/><a:buNone/><a:tabLst/><a:defRPr/></a:pP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地理课件：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www.1ppt.com/kejian/dili/          </a:t></a:r><a:r><a:rPr kumimoji="0" lang="zh-CN" altLang="en-US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历史课件：</a:t></a:r><a:r><a:rPr kumimoji="0" lang="en-US" altLang="zh-CN" sz="100" b="0" i="0" u="none" strike="noStrike" kern="0" cap="none" spc="0" normalizeH="0" baseline="0" noProof="0" dirty="0"><a:ln><a:noFill/></a:ln><a:solidFill><a:srgbClr val="FF7C80"/></a:solidFill><a:effectLst/><a:uLnTx/><a:uFillTx/><a:latin typeface="Calibri"/><a:ea typeface="宋体"/><a:cs typeface="+mn-cs"/></a:rPr><a:t>www.1ppt.com/kejian/lishi/        </a:t></a:r></a:p></p:txBody></p:sp></p:spTree></p:cSld><p:clrMapOvr><a:masterClrMapping/></p:clrMapOvr>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5791200" cy="914400"/>
          </a:xfrm>
        </p:spPr>
        <p:txBody>
          <a:bodyPr/>
          <a:lstStyle/>
          <a:p>
            <a:r>
              <a:rPr lang="zh-CN" altLang="en-US" sz="2800"/>
              <a:t>砍伐森林对生物圈的影响</a:t>
            </a: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524000" y="4876800"/>
            <a:ext cx="4038600" cy="173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</a:rPr>
              <a:t>森林的作用：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</a:rPr>
              <a:t>        涵养水源，保持水土，防风固沙，增加湿度，制造氧气，净化空气，减弱噪音</a:t>
            </a:r>
          </a:p>
        </p:txBody>
      </p:sp>
      <p:pic>
        <p:nvPicPr>
          <p:cNvPr id="10244" name="Picture 4" descr="senli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4343400"/>
            <a:ext cx="33528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20040103000097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5400" y="1066800"/>
            <a:ext cx="5080000" cy="366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028_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640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_1067908374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600" y="0"/>
            <a:ext cx="51054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036_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7600" y="3048000"/>
            <a:ext cx="42164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a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8000"/>
            <a:ext cx="4953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048000" y="3048000"/>
            <a:ext cx="3200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3300"/>
                </a:solidFill>
                <a:latin typeface="Times New Roman" pitchFamily="18" charset="0"/>
              </a:rPr>
              <a:t>无节制地砍伐森林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6477000" cy="1066800"/>
          </a:xfrm>
        </p:spPr>
        <p:txBody>
          <a:bodyPr/>
          <a:lstStyle/>
          <a:p>
            <a:r>
              <a:rPr lang="zh-CN" altLang="en-US"/>
              <a:t>环境污染对生物圈的影响</a:t>
            </a:r>
          </a:p>
        </p:txBody>
      </p:sp>
      <p:pic>
        <p:nvPicPr>
          <p:cNvPr id="13315" name="Picture 3" descr="030_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1066800"/>
            <a:ext cx="38862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GuTi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400" y="1066800"/>
            <a:ext cx="3733800" cy="253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3962400" y="411480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生活垃圾</a:t>
            </a:r>
          </a:p>
        </p:txBody>
      </p:sp>
      <p:pic>
        <p:nvPicPr>
          <p:cNvPr id="13320" name="Picture 8" descr="GuTi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3962400"/>
            <a:ext cx="28067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3886200" y="4343400"/>
            <a:ext cx="304800" cy="152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3" name="AutoShape 11"/>
          <p:cNvSpPr>
            <a:spLocks noChangeArrowheads="1"/>
          </p:cNvSpPr>
          <p:nvPr/>
        </p:nvSpPr>
        <p:spPr bwMode="auto">
          <a:xfrm>
            <a:off x="4114800" y="3733800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5181600" y="3733800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zh-CN" altLang="en-US"/>
          </a:p>
        </p:txBody>
      </p:sp>
      <p:pic>
        <p:nvPicPr>
          <p:cNvPr id="13326" name="Picture 14" descr="bswr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6400" y="3886200"/>
            <a:ext cx="3657600" cy="2503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3886200" y="541020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latin typeface="Times New Roman" pitchFamily="18" charset="0"/>
              </a:rPr>
              <a:t>白色污染</a:t>
            </a:r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>
            <a:off x="4648200" y="5029200"/>
            <a:ext cx="762000" cy="381000"/>
          </a:xfrm>
          <a:custGeom>
            <a:avLst/>
            <a:gdLst>
              <a:gd name="G0" fmla="+- 15126 0 0"/>
              <a:gd name="G1" fmla="+- 2912 0 0"/>
              <a:gd name="G2" fmla="+- 12158 0 2912"/>
              <a:gd name="G3" fmla="+- G2 0 2912"/>
              <a:gd name="G4" fmla="*/ G3 32768 32059"/>
              <a:gd name="G5" fmla="*/ G4 1 2"/>
              <a:gd name="G6" fmla="+- 21600 0 15126"/>
              <a:gd name="G7" fmla="*/ G6 2912 6079"/>
              <a:gd name="G8" fmla="+- G7 15126 0"/>
              <a:gd name="T0" fmla="*/ 15126 w 21600"/>
              <a:gd name="T1" fmla="*/ 0 h 21600"/>
              <a:gd name="T2" fmla="*/ 15126 w 21600"/>
              <a:gd name="T3" fmla="*/ 12158 h 21600"/>
              <a:gd name="T4" fmla="*/ 3237 w 21600"/>
              <a:gd name="T5" fmla="*/ 21600 h 21600"/>
              <a:gd name="T6" fmla="*/ 21600 w 21600"/>
              <a:gd name="T7" fmla="*/ 6079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G1 h 21600"/>
              <a:gd name="T14" fmla="*/ G8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041_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0" y="228600"/>
            <a:ext cx="4470400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GuTi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5000" y="228600"/>
            <a:ext cx="3429000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无标题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0200" y="4038600"/>
            <a:ext cx="37338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447800" y="5562600"/>
            <a:ext cx="251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rgbClr val="FF3300"/>
                </a:solidFill>
                <a:latin typeface="Times New Roman" pitchFamily="18" charset="0"/>
              </a:rPr>
              <a:t>工业“三废”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2743200" y="3886200"/>
            <a:ext cx="1066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itchFamily="18" charset="0"/>
              </a:rPr>
              <a:t>废气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4267200" y="4800600"/>
            <a:ext cx="1066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itchFamily="18" charset="0"/>
              </a:rPr>
              <a:t>废水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7086600" y="2971800"/>
            <a:ext cx="1066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latin typeface="Times New Roman" pitchFamily="18" charset="0"/>
              </a:rPr>
              <a:t>废渣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绿色辉光设计模板">
  <a:themeElements>
    <a:clrScheme name="绿色辉光设计模板 9">
      <a:dk1>
        <a:srgbClr val="006600"/>
      </a:dk1>
      <a:lt1>
        <a:srgbClr val="00CC66"/>
      </a:lt1>
      <a:dk2>
        <a:srgbClr val="00B839"/>
      </a:dk2>
      <a:lt2>
        <a:srgbClr val="3E3E5C"/>
      </a:lt2>
      <a:accent1>
        <a:srgbClr val="2EB257"/>
      </a:accent1>
      <a:accent2>
        <a:srgbClr val="6666FF"/>
      </a:accent2>
      <a:accent3>
        <a:srgbClr val="AAE2B8"/>
      </a:accent3>
      <a:accent4>
        <a:srgbClr val="005600"/>
      </a:accent4>
      <a:accent5>
        <a:srgbClr val="ADD5B4"/>
      </a:accent5>
      <a:accent6>
        <a:srgbClr val="5C5CE7"/>
      </a:accent6>
      <a:hlink>
        <a:srgbClr val="E9E400"/>
      </a:hlink>
      <a:folHlink>
        <a:srgbClr val="FFFF99"/>
      </a:folHlink>
    </a:clrScheme>
    <a:fontScheme name="绿色辉光设计模板">
      <a:majorFont>
        <a:latin typeface="华文彩云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绿色辉光设计模板 1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4D4D4D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2">
        <a:dk1>
          <a:srgbClr val="000000"/>
        </a:dk1>
        <a:lt1>
          <a:srgbClr val="DEF6F1"/>
        </a:lt1>
        <a:dk2>
          <a:srgbClr val="006600"/>
        </a:dk2>
        <a:lt2>
          <a:srgbClr val="969696"/>
        </a:lt2>
        <a:accent1>
          <a:srgbClr val="FFFFCC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E2"/>
        </a:accent5>
        <a:accent6>
          <a:srgbClr val="7FB3E7"/>
        </a:accent6>
        <a:hlink>
          <a:srgbClr val="00CC66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3">
        <a:dk1>
          <a:srgbClr val="000000"/>
        </a:dk1>
        <a:lt1>
          <a:srgbClr val="FFFFFF"/>
        </a:lt1>
        <a:dk2>
          <a:srgbClr val="027440"/>
        </a:dk2>
        <a:lt2>
          <a:srgbClr val="808080"/>
        </a:lt2>
        <a:accent1>
          <a:srgbClr val="E6F3DD"/>
        </a:accent1>
        <a:accent2>
          <a:srgbClr val="006699"/>
        </a:accent2>
        <a:accent3>
          <a:srgbClr val="FFFFFF"/>
        </a:accent3>
        <a:accent4>
          <a:srgbClr val="000000"/>
        </a:accent4>
        <a:accent5>
          <a:srgbClr val="F0F8EB"/>
        </a:accent5>
        <a:accent6>
          <a:srgbClr val="005C8A"/>
        </a:accent6>
        <a:hlink>
          <a:srgbClr val="32CE71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4">
        <a:dk1>
          <a:srgbClr val="339966"/>
        </a:dk1>
        <a:lt1>
          <a:srgbClr val="FFFFFF"/>
        </a:lt1>
        <a:dk2>
          <a:srgbClr val="006666"/>
        </a:dk2>
        <a:lt2>
          <a:srgbClr val="808080"/>
        </a:lt2>
        <a:accent1>
          <a:srgbClr val="CCFFCC"/>
        </a:accent1>
        <a:accent2>
          <a:srgbClr val="5DD95D"/>
        </a:accent2>
        <a:accent3>
          <a:srgbClr val="FFFFFF"/>
        </a:accent3>
        <a:accent4>
          <a:srgbClr val="2A8256"/>
        </a:accent4>
        <a:accent5>
          <a:srgbClr val="E2FFE2"/>
        </a:accent5>
        <a:accent6>
          <a:srgbClr val="53C453"/>
        </a:accent6>
        <a:hlink>
          <a:srgbClr val="3333CC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5">
        <a:dk1>
          <a:srgbClr val="5F5F5F"/>
        </a:dk1>
        <a:lt1>
          <a:srgbClr val="FFFFD9"/>
        </a:lt1>
        <a:dk2>
          <a:srgbClr val="4D4D4D"/>
        </a:dk2>
        <a:lt2>
          <a:srgbClr val="777777"/>
        </a:lt2>
        <a:accent1>
          <a:srgbClr val="FFFFF7"/>
        </a:accent1>
        <a:accent2>
          <a:srgbClr val="01CB61"/>
        </a:accent2>
        <a:accent3>
          <a:srgbClr val="FFFFE9"/>
        </a:accent3>
        <a:accent4>
          <a:srgbClr val="505050"/>
        </a:accent4>
        <a:accent5>
          <a:srgbClr val="FFFFFA"/>
        </a:accent5>
        <a:accent6>
          <a:srgbClr val="01B857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6">
        <a:dk1>
          <a:srgbClr val="333300"/>
        </a:dk1>
        <a:lt1>
          <a:srgbClr val="DDDDDD"/>
        </a:lt1>
        <a:dk2>
          <a:srgbClr val="22B45A"/>
        </a:dk2>
        <a:lt2>
          <a:srgbClr val="003366"/>
        </a:lt2>
        <a:accent1>
          <a:srgbClr val="99CCFF"/>
        </a:accent1>
        <a:accent2>
          <a:srgbClr val="00B000"/>
        </a:accent2>
        <a:accent3>
          <a:srgbClr val="EBEBEB"/>
        </a:accent3>
        <a:accent4>
          <a:srgbClr val="2A2A00"/>
        </a:accent4>
        <a:accent5>
          <a:srgbClr val="CAE2FF"/>
        </a:accent5>
        <a:accent6>
          <a:srgbClr val="009F00"/>
        </a:accent6>
        <a:hlink>
          <a:srgbClr val="CCFF99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7">
        <a:dk1>
          <a:srgbClr val="333333"/>
        </a:dk1>
        <a:lt1>
          <a:srgbClr val="EAEAEA"/>
        </a:lt1>
        <a:dk2>
          <a:srgbClr val="1C5845"/>
        </a:dk2>
        <a:lt2>
          <a:srgbClr val="336699"/>
        </a:lt2>
        <a:accent1>
          <a:srgbClr val="3CA263"/>
        </a:accent1>
        <a:accent2>
          <a:srgbClr val="468A4B"/>
        </a:accent2>
        <a:accent3>
          <a:srgbClr val="F3F3F3"/>
        </a:accent3>
        <a:accent4>
          <a:srgbClr val="2A2A2A"/>
        </a:accent4>
        <a:accent5>
          <a:srgbClr val="AFCEB7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8">
        <a:dk1>
          <a:srgbClr val="336600"/>
        </a:dk1>
        <a:lt1>
          <a:srgbClr val="686B5D"/>
        </a:lt1>
        <a:dk2>
          <a:srgbClr val="135947"/>
        </a:dk2>
        <a:lt2>
          <a:srgbClr val="777777"/>
        </a:lt2>
        <a:accent1>
          <a:srgbClr val="A7A79B"/>
        </a:accent1>
        <a:accent2>
          <a:srgbClr val="5FC95F"/>
        </a:accent2>
        <a:accent3>
          <a:srgbClr val="B9BAB6"/>
        </a:accent3>
        <a:accent4>
          <a:srgbClr val="2A5600"/>
        </a:accent4>
        <a:accent5>
          <a:srgbClr val="D0D0CB"/>
        </a:accent5>
        <a:accent6>
          <a:srgbClr val="55B655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9">
        <a:dk1>
          <a:srgbClr val="006600"/>
        </a:dk1>
        <a:lt1>
          <a:srgbClr val="00CC66"/>
        </a:lt1>
        <a:dk2>
          <a:srgbClr val="00B839"/>
        </a:dk2>
        <a:lt2>
          <a:srgbClr val="3E3E5C"/>
        </a:lt2>
        <a:accent1>
          <a:srgbClr val="2EB257"/>
        </a:accent1>
        <a:accent2>
          <a:srgbClr val="6666FF"/>
        </a:accent2>
        <a:accent3>
          <a:srgbClr val="AAE2B8"/>
        </a:accent3>
        <a:accent4>
          <a:srgbClr val="005600"/>
        </a:accent4>
        <a:accent5>
          <a:srgbClr val="ADD5B4"/>
        </a:accent5>
        <a:accent6>
          <a:srgbClr val="5C5CE7"/>
        </a:accent6>
        <a:hlink>
          <a:srgbClr val="E9E400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10">
        <a:dk1>
          <a:srgbClr val="336600"/>
        </a:dk1>
        <a:lt1>
          <a:srgbClr val="AF8553"/>
        </a:lt1>
        <a:dk2>
          <a:srgbClr val="477335"/>
        </a:dk2>
        <a:lt2>
          <a:srgbClr val="2D2015"/>
        </a:lt2>
        <a:accent1>
          <a:srgbClr val="AAAA8C"/>
        </a:accent1>
        <a:accent2>
          <a:srgbClr val="1DA146"/>
        </a:accent2>
        <a:accent3>
          <a:srgbClr val="D4C2B3"/>
        </a:accent3>
        <a:accent4>
          <a:srgbClr val="2A5600"/>
        </a:accent4>
        <a:accent5>
          <a:srgbClr val="D2D2C5"/>
        </a:accent5>
        <a:accent6>
          <a:srgbClr val="19913F"/>
        </a:accent6>
        <a:hlink>
          <a:srgbClr val="FFEA4B"/>
        </a:hlink>
        <a:folHlink>
          <a:srgbClr val="3F4A4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11">
        <a:dk1>
          <a:srgbClr val="006600"/>
        </a:dk1>
        <a:lt1>
          <a:srgbClr val="008080"/>
        </a:lt1>
        <a:dk2>
          <a:srgbClr val="019552"/>
        </a:dk2>
        <a:lt2>
          <a:srgbClr val="005A58"/>
        </a:lt2>
        <a:accent1>
          <a:srgbClr val="5FA15D"/>
        </a:accent1>
        <a:accent2>
          <a:srgbClr val="D7D45D"/>
        </a:accent2>
        <a:accent3>
          <a:srgbClr val="AAC0C0"/>
        </a:accent3>
        <a:accent4>
          <a:srgbClr val="005600"/>
        </a:accent4>
        <a:accent5>
          <a:srgbClr val="B6CDB6"/>
        </a:accent5>
        <a:accent6>
          <a:srgbClr val="C3C053"/>
        </a:accent6>
        <a:hlink>
          <a:srgbClr val="A3E57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绿色辉光设计模板 12">
        <a:dk1>
          <a:srgbClr val="006600"/>
        </a:dk1>
        <a:lt1>
          <a:srgbClr val="FFFFCC"/>
        </a:lt1>
        <a:dk2>
          <a:srgbClr val="3C7C5E"/>
        </a:dk2>
        <a:lt2>
          <a:srgbClr val="5C1F00"/>
        </a:lt2>
        <a:accent1>
          <a:srgbClr val="19B357"/>
        </a:accent1>
        <a:accent2>
          <a:srgbClr val="BE7960"/>
        </a:accent2>
        <a:accent3>
          <a:srgbClr val="FFFFE2"/>
        </a:accent3>
        <a:accent4>
          <a:srgbClr val="005600"/>
        </a:accent4>
        <a:accent5>
          <a:srgbClr val="ABD6B4"/>
        </a:accent5>
        <a:accent6>
          <a:srgbClr val="AC6D56"/>
        </a:accent6>
        <a:hlink>
          <a:srgbClr val="FFFF99"/>
        </a:hlink>
        <a:folHlink>
          <a:srgbClr val="F4EE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193</TotalTime>
  <Words>1399</Words>
  <Application>Microsoft Office PowerPoint</Application>
  <PresentationFormat>全屏显示(4:3)</PresentationFormat>
  <Paragraphs>95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Times New Roman</vt:lpstr>
      <vt:lpstr>宋体</vt:lpstr>
      <vt:lpstr>华文彩云</vt:lpstr>
      <vt:lpstr>Arial</vt:lpstr>
      <vt:lpstr>幼圆</vt:lpstr>
      <vt:lpstr>Arial Black</vt:lpstr>
      <vt:lpstr>_x000b__x000c_</vt:lpstr>
      <vt:lpstr>绿色辉光设计模板</vt:lpstr>
      <vt:lpstr>Office 主题</vt:lpstr>
      <vt:lpstr>保护生物圈是全人类的共同义务</vt:lpstr>
      <vt:lpstr>人类活动对生物圈的影响</vt:lpstr>
      <vt:lpstr>土地利用对生物圈的影响</vt:lpstr>
      <vt:lpstr>PowerPoint 演示文稿</vt:lpstr>
      <vt:lpstr>导致土地沙化的根源何在？</vt:lpstr>
      <vt:lpstr>砍伐森林对生物圈的影响</vt:lpstr>
      <vt:lpstr>PowerPoint 演示文稿</vt:lpstr>
      <vt:lpstr>环境污染对生物圈的影响</vt:lpstr>
      <vt:lpstr>PowerPoint 演示文稿</vt:lpstr>
      <vt:lpstr>引起的问题</vt:lpstr>
      <vt:lpstr>人类能够保护好生物圈</vt:lpstr>
      <vt:lpstr>环境保护法规（22个）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1601-01-01T00:00:00Z</dcterms:created>
  <dcterms:modified xsi:type="dcterms:W3CDTF">2018-06-19T07:07:52Z</dcterms:modified>
</cp:coreProperties>
</file>