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356" r:id="rId3"/>
    <p:sldId id="357" r:id="rId4"/>
    <p:sldId id="358" r:id="rId5"/>
    <p:sldId id="359" r:id="rId6"/>
    <p:sldId id="360" r:id="rId7"/>
    <p:sldId id="361" r:id="rId8"/>
    <p:sldId id="362" r:id="rId9"/>
    <p:sldId id="363" r:id="rId1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294" y="-264"/>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373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37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373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373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373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AEA876D-A107-49E9-ABBE-8803FE786863}" type="slidenum">
              <a:rPr lang="en-US" altLang="zh-CN"/>
              <a:pPr/>
              <a:t>‹#›</a:t>
            </a:fld>
            <a:endParaRPr lang="en-US" altLang="zh-CN"/>
          </a:p>
        </p:txBody>
      </p:sp>
    </p:spTree>
    <p:extLst>
      <p:ext uri="{BB962C8B-B14F-4D97-AF65-F5344CB8AC3E}">
        <p14:creationId xmlns:p14="http://schemas.microsoft.com/office/powerpoint/2010/main" val="38044988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0AEA876D-A107-49E9-ABBE-8803FE786863}" type="slidenum">
              <a:rPr lang="en-US" altLang="zh-CN" smtClean="0"/>
              <a:pPr/>
              <a:t>4</a:t>
            </a:fld>
            <a:endParaRPr lang="en-US" altLang="zh-CN"/>
          </a:p>
        </p:txBody>
      </p:sp>
    </p:spTree>
    <p:extLst>
      <p:ext uri="{BB962C8B-B14F-4D97-AF65-F5344CB8AC3E}">
        <p14:creationId xmlns:p14="http://schemas.microsoft.com/office/powerpoint/2010/main" val="2786618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261096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810449F-A75E-42E9-AE5E-842713D0541D}" type="slidenum">
              <a:rPr lang="en-US" altLang="zh-CN"/>
              <a:pPr/>
              <a:t>‹#›</a:t>
            </a:fld>
            <a:endParaRPr lang="en-US" altLang="zh-CN"/>
          </a:p>
        </p:txBody>
      </p:sp>
    </p:spTree>
    <p:extLst>
      <p:ext uri="{BB962C8B-B14F-4D97-AF65-F5344CB8AC3E}">
        <p14:creationId xmlns:p14="http://schemas.microsoft.com/office/powerpoint/2010/main" val="1452923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494BA1A-82E1-44DE-95B0-34085D22FB46}" type="slidenum">
              <a:rPr lang="en-US" altLang="zh-CN"/>
              <a:pPr/>
              <a:t>‹#›</a:t>
            </a:fld>
            <a:endParaRPr lang="en-US" altLang="zh-CN"/>
          </a:p>
        </p:txBody>
      </p:sp>
    </p:spTree>
    <p:extLst>
      <p:ext uri="{BB962C8B-B14F-4D97-AF65-F5344CB8AC3E}">
        <p14:creationId xmlns:p14="http://schemas.microsoft.com/office/powerpoint/2010/main" val="3813558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94E88D0-D167-440B-A5BB-A0CEE6216B16}" type="slidenum">
              <a:rPr lang="en-US" altLang="zh-CN"/>
              <a:pPr/>
              <a:t>‹#›</a:t>
            </a:fld>
            <a:endParaRPr lang="en-US" altLang="zh-CN"/>
          </a:p>
        </p:txBody>
      </p:sp>
    </p:spTree>
    <p:extLst>
      <p:ext uri="{BB962C8B-B14F-4D97-AF65-F5344CB8AC3E}">
        <p14:creationId xmlns:p14="http://schemas.microsoft.com/office/powerpoint/2010/main" val="2142200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58116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7109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4493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66210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1900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43068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2853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6422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1F96E55-ED02-41FE-AE4C-CE11BDF0062A}" type="slidenum">
              <a:rPr lang="en-US" altLang="zh-CN"/>
              <a:pPr/>
              <a:t>‹#›</a:t>
            </a:fld>
            <a:endParaRPr lang="en-US" altLang="zh-CN"/>
          </a:p>
        </p:txBody>
      </p:sp>
    </p:spTree>
    <p:extLst>
      <p:ext uri="{BB962C8B-B14F-4D97-AF65-F5344CB8AC3E}">
        <p14:creationId xmlns:p14="http://schemas.microsoft.com/office/powerpoint/2010/main" val="3280241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78328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94339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8660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0FD84AC-D525-4652-99CB-546F715FEF31}" type="slidenum">
              <a:rPr lang="en-US" altLang="zh-CN"/>
              <a:pPr/>
              <a:t>‹#›</a:t>
            </a:fld>
            <a:endParaRPr lang="en-US" altLang="zh-CN"/>
          </a:p>
        </p:txBody>
      </p:sp>
    </p:spTree>
    <p:extLst>
      <p:ext uri="{BB962C8B-B14F-4D97-AF65-F5344CB8AC3E}">
        <p14:creationId xmlns:p14="http://schemas.microsoft.com/office/powerpoint/2010/main" val="548458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C769089-CB62-4BA1-B688-34794F86E406}" type="slidenum">
              <a:rPr lang="en-US" altLang="zh-CN"/>
              <a:pPr/>
              <a:t>‹#›</a:t>
            </a:fld>
            <a:endParaRPr lang="en-US" altLang="zh-CN"/>
          </a:p>
        </p:txBody>
      </p:sp>
    </p:spTree>
    <p:extLst>
      <p:ext uri="{BB962C8B-B14F-4D97-AF65-F5344CB8AC3E}">
        <p14:creationId xmlns:p14="http://schemas.microsoft.com/office/powerpoint/2010/main" val="3007003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DC24B6CE-4F58-4631-A241-C0795BED57B2}" type="slidenum">
              <a:rPr lang="en-US" altLang="zh-CN"/>
              <a:pPr/>
              <a:t>‹#›</a:t>
            </a:fld>
            <a:endParaRPr lang="en-US" altLang="zh-CN"/>
          </a:p>
        </p:txBody>
      </p:sp>
    </p:spTree>
    <p:extLst>
      <p:ext uri="{BB962C8B-B14F-4D97-AF65-F5344CB8AC3E}">
        <p14:creationId xmlns:p14="http://schemas.microsoft.com/office/powerpoint/2010/main" val="21235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2D8D0C0-2929-4D85-ABF2-B3A4A9FF62F6}" type="slidenum">
              <a:rPr lang="en-US" altLang="zh-CN"/>
              <a:pPr/>
              <a:t>‹#›</a:t>
            </a:fld>
            <a:endParaRPr lang="en-US" altLang="zh-CN"/>
          </a:p>
        </p:txBody>
      </p:sp>
    </p:spTree>
    <p:extLst>
      <p:ext uri="{BB962C8B-B14F-4D97-AF65-F5344CB8AC3E}">
        <p14:creationId xmlns:p14="http://schemas.microsoft.com/office/powerpoint/2010/main" val="3937471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D38533D-3874-425C-B950-008D3833BE16}" type="slidenum">
              <a:rPr lang="en-US" altLang="zh-CN"/>
              <a:pPr/>
              <a:t>‹#›</a:t>
            </a:fld>
            <a:endParaRPr lang="en-US" altLang="zh-CN"/>
          </a:p>
        </p:txBody>
      </p:sp>
    </p:spTree>
    <p:extLst>
      <p:ext uri="{BB962C8B-B14F-4D97-AF65-F5344CB8AC3E}">
        <p14:creationId xmlns:p14="http://schemas.microsoft.com/office/powerpoint/2010/main" val="2674617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9C1BF69-1146-43CF-82E2-A7CD7231B421}" type="slidenum">
              <a:rPr lang="en-US" altLang="zh-CN"/>
              <a:pPr/>
              <a:t>‹#›</a:t>
            </a:fld>
            <a:endParaRPr lang="en-US" altLang="zh-CN"/>
          </a:p>
        </p:txBody>
      </p:sp>
    </p:spTree>
    <p:extLst>
      <p:ext uri="{BB962C8B-B14F-4D97-AF65-F5344CB8AC3E}">
        <p14:creationId xmlns:p14="http://schemas.microsoft.com/office/powerpoint/2010/main" val="3314797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B5E726C-026F-4BB1-9C38-EF27B2874D92}" type="slidenum">
              <a:rPr lang="en-US" altLang="zh-CN"/>
              <a:pPr/>
              <a:t>‹#›</a:t>
            </a:fld>
            <a:endParaRPr lang="en-US" altLang="zh-CN"/>
          </a:p>
        </p:txBody>
      </p:sp>
    </p:spTree>
    <p:extLst>
      <p:ext uri="{BB962C8B-B14F-4D97-AF65-F5344CB8AC3E}">
        <p14:creationId xmlns:p14="http://schemas.microsoft.com/office/powerpoint/2010/main" val="2500831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081FCB0A-7042-403F-8655-5A9C9C85F9B0}"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2018/1/8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2846604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11.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2.xml"/><Relationship Id="rId16" Type="http://schemas.openxmlformats.org/officeDocument/2006/relationships/hyperlink" Target="http://www.1ppt.com/shiti/" TargetMode="External"/><Relationship Id="rId20"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9.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0" y="914400"/>
            <a:ext cx="9144000" cy="2677656"/>
          </a:xfrm>
          <a:prstGeom prst="rect">
            <a:avLst/>
          </a:prstGeom>
          <a:noFill/>
          <a:ln w="9525">
            <a:noFill/>
            <a:miter lim="800000"/>
            <a:headEnd/>
            <a:tailEnd/>
          </a:ln>
        </p:spPr>
        <p:txBody>
          <a:bodyPr wrap="square">
            <a:spAutoFit/>
          </a:bodyPr>
          <a:lstStyle/>
          <a:p>
            <a:pPr algn="ctr" eaLnBrk="0" hangingPunct="0">
              <a:lnSpc>
                <a:spcPct val="200000"/>
              </a:lnSpc>
              <a:defRPr/>
            </a:pPr>
            <a:r>
              <a:rPr lang="zh-CN" altLang="en-US" sz="3000" b="1" dirty="0">
                <a:latin typeface="华文楷体" pitchFamily="2" charset="-122"/>
                <a:ea typeface="华文楷体" pitchFamily="2" charset="-122"/>
              </a:rPr>
              <a:t>第五单元　人民解放战争的胜</a:t>
            </a:r>
            <a:r>
              <a:rPr lang="zh-CN" altLang="en-US" sz="3000" b="1" dirty="0" smtClean="0">
                <a:latin typeface="华文楷体" pitchFamily="2" charset="-122"/>
                <a:ea typeface="华文楷体" pitchFamily="2" charset="-122"/>
              </a:rPr>
              <a:t>利</a:t>
            </a:r>
            <a:r>
              <a:rPr lang="zh-CN" altLang="en-US" sz="2400" b="1" dirty="0" smtClean="0">
                <a:latin typeface="+mj-ea"/>
                <a:ea typeface="宋体" charset="-122"/>
              </a:rPr>
              <a:t> </a:t>
            </a:r>
            <a:endParaRPr lang="en-US" altLang="zh-CN" sz="2400" b="1" dirty="0">
              <a:latin typeface="+mj-ea"/>
              <a:ea typeface="宋体" charset="-122"/>
            </a:endParaRPr>
          </a:p>
          <a:p>
            <a:pPr algn="ctr" eaLnBrk="0" hangingPunct="0">
              <a:lnSpc>
                <a:spcPct val="200000"/>
              </a:lnSpc>
              <a:defRPr/>
            </a:pPr>
            <a:r>
              <a:rPr lang="zh-CN" altLang="en-US" sz="5400" b="1" dirty="0" smtClean="0">
                <a:latin typeface="微软雅黑" pitchFamily="34" charset="-122"/>
                <a:ea typeface="微软雅黑" pitchFamily="34" charset="-122"/>
              </a:rPr>
              <a:t>重</a:t>
            </a:r>
            <a:r>
              <a:rPr lang="zh-CN" altLang="en-US" sz="5400" b="1" dirty="0">
                <a:latin typeface="微软雅黑" pitchFamily="34" charset="-122"/>
                <a:ea typeface="微软雅黑" pitchFamily="34" charset="-122"/>
              </a:rPr>
              <a:t>庆谈判与内战爆</a:t>
            </a:r>
            <a:r>
              <a:rPr lang="zh-CN" altLang="en-US" sz="5400" b="1" dirty="0" smtClean="0">
                <a:latin typeface="微软雅黑" pitchFamily="34" charset="-122"/>
                <a:ea typeface="微软雅黑" pitchFamily="34" charset="-122"/>
              </a:rPr>
              <a:t>发</a:t>
            </a:r>
            <a:endParaRPr lang="zh-CN" altLang="en-US" sz="5400" b="1" dirty="0">
              <a:latin typeface="微软雅黑" pitchFamily="34" charset="-122"/>
              <a:ea typeface="微软雅黑" pitchFamily="34" charset="-122"/>
            </a:endParaRPr>
          </a:p>
        </p:txBody>
      </p:sp>
      <p:sp>
        <p:nvSpPr>
          <p:cNvPr id="5" name="矩形 4"/>
          <p:cNvSpPr/>
          <p:nvPr/>
        </p:nvSpPr>
        <p:spPr>
          <a:xfrm>
            <a:off x="1905000" y="4968517"/>
            <a:ext cx="5186035" cy="470257"/>
          </a:xfrm>
          <a:prstGeom prst="rect">
            <a:avLst/>
          </a:prstGeom>
        </p:spPr>
        <p:txBody>
          <a:bodyPr wrap="none">
            <a:spAutoFit/>
          </a:bodyPr>
          <a:lstStyle/>
          <a:p>
            <a:pPr marL="342900" lvl="0" indent="-342900" algn="ctr" fontAlgn="base">
              <a:lnSpc>
                <a:spcPct val="110000"/>
              </a:lnSpc>
              <a:spcBef>
                <a:spcPct val="0"/>
              </a:spcBef>
              <a:spcAft>
                <a:spcPct val="0"/>
              </a:spcAft>
            </a:pPr>
            <a:r>
              <a:rPr lang="zh-CN" altLang="en-US" sz="2400" b="1" kern="0" dirty="0" smtClean="0">
                <a:solidFill>
                  <a:srgbClr val="000000"/>
                </a:solidFill>
                <a:latin typeface="微软雅黑" panose="020B0503020204020204" pitchFamily="34" charset="-122"/>
                <a:ea typeface="微软雅黑" panose="020B0503020204020204" pitchFamily="34" charset="-122"/>
              </a:rPr>
              <a:t>第一</a:t>
            </a:r>
            <a:r>
              <a:rPr lang="en-US" altLang="zh-CN" sz="2400" b="1" kern="0" dirty="0" smtClean="0">
                <a:solidFill>
                  <a:srgbClr val="000000"/>
                </a:solidFill>
                <a:latin typeface="微软雅黑" panose="020B0503020204020204" pitchFamily="34" charset="-122"/>
                <a:ea typeface="微软雅黑" panose="020B0503020204020204" pitchFamily="34" charset="-122"/>
              </a:rPr>
              <a:t>PPT</a:t>
            </a:r>
            <a:r>
              <a:rPr lang="zh-CN" altLang="en-US" sz="2400" b="1" kern="0" dirty="0" smtClean="0">
                <a:solidFill>
                  <a:srgbClr val="000000"/>
                </a:solidFill>
                <a:latin typeface="微软雅黑" panose="020B0503020204020204" pitchFamily="34" charset="-122"/>
                <a:ea typeface="微软雅黑" panose="020B0503020204020204" pitchFamily="34" charset="-122"/>
              </a:rPr>
              <a:t>模板网</a:t>
            </a:r>
            <a:r>
              <a:rPr lang="en-US" altLang="zh-CN" sz="2400" b="1"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4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内容占位符 1"/>
          <p:cNvSpPr>
            <a:spLocks noGrp="1"/>
          </p:cNvSpPr>
          <p:nvPr>
            <p:ph idx="4294967295"/>
          </p:nvPr>
        </p:nvSpPr>
        <p:spPr>
          <a:xfrm>
            <a:off x="250825" y="2492375"/>
            <a:ext cx="8642350" cy="2089150"/>
          </a:xfrm>
          <a:ln/>
        </p:spPr>
        <p:txBody>
          <a:bodyPr/>
          <a:lstStyle/>
          <a:p>
            <a:pPr>
              <a:lnSpc>
                <a:spcPct val="150000"/>
              </a:lnSpc>
              <a:buFontTx/>
              <a:buNone/>
            </a:pPr>
            <a:r>
              <a:rPr lang="en-US" altLang="zh-CN" sz="2200" b="1" dirty="0">
                <a:ea typeface="宋体" pitchFamily="2" charset="-122"/>
              </a:rPr>
              <a:t>            </a:t>
            </a:r>
            <a:r>
              <a:rPr lang="zh-CN" altLang="en-US" sz="2400" b="1" dirty="0">
                <a:ea typeface="宋体" pitchFamily="2" charset="-122"/>
              </a:rPr>
              <a:t>知道重庆谈判，理解中国共产党为争取和平民主做出的努力，认识国民党独裁内战的本质：了解中共中央转战陕北和刘邓大军挺进大别山的史实。</a:t>
            </a:r>
          </a:p>
        </p:txBody>
      </p:sp>
      <p:pic>
        <p:nvPicPr>
          <p:cNvPr id="199683"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500" y="1357313"/>
            <a:ext cx="17970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Box 5"/>
          <p:cNvSpPr txBox="1">
            <a:spLocks noChangeArrowheads="1"/>
          </p:cNvSpPr>
          <p:nvPr/>
        </p:nvSpPr>
        <p:spPr bwMode="auto">
          <a:xfrm>
            <a:off x="323849" y="1524000"/>
            <a:ext cx="4824413"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eaLnBrk="0" hangingPunct="0">
              <a:lnSpc>
                <a:spcPts val="3000"/>
              </a:lnSpc>
            </a:pPr>
            <a:r>
              <a:rPr lang="en-US" altLang="zh-CN" sz="2300" b="1" dirty="0"/>
              <a:t>      </a:t>
            </a:r>
            <a:r>
              <a:rPr lang="en-US" altLang="zh-CN" sz="2300" b="1" dirty="0" smtClean="0"/>
              <a:t>1945</a:t>
            </a:r>
            <a:r>
              <a:rPr lang="zh-CN" altLang="en-US" sz="2300" b="1" dirty="0"/>
              <a:t>年</a:t>
            </a:r>
            <a:r>
              <a:rPr lang="en-US" altLang="zh-CN" sz="2300" b="1" dirty="0"/>
              <a:t>8</a:t>
            </a:r>
            <a:r>
              <a:rPr lang="zh-CN" altLang="en-US" sz="2300" b="1" dirty="0"/>
              <a:t>月</a:t>
            </a:r>
            <a:r>
              <a:rPr lang="en-US" altLang="zh-CN" sz="2300" b="1" dirty="0"/>
              <a:t>28</a:t>
            </a:r>
            <a:r>
              <a:rPr lang="zh-CN" altLang="en-US" sz="2300" b="1" dirty="0"/>
              <a:t>日下午</a:t>
            </a:r>
            <a:r>
              <a:rPr lang="en-US" altLang="zh-CN" sz="2300" b="1" dirty="0"/>
              <a:t>3</a:t>
            </a:r>
            <a:r>
              <a:rPr lang="zh-CN" altLang="en-US" sz="2300" b="1" dirty="0"/>
              <a:t>时，一架从延安起飞的飞机降落在重庆九龙坡机场。戴着盔形帽、穿着蓝布衣的毛泽东在美国驻华大使赫尔利和国民党政府代表张治中的陪同下，微笑着走下飞机。对于整个中国来说，这都是一个值得庆祝的事件，因为中国共产党的领袖用自己的生命做出了对于和平的承诺。有媒体认为：“这是一个比日本突然宣布无条件投降更使人欢喜的消息。”</a:t>
            </a:r>
          </a:p>
        </p:txBody>
      </p:sp>
      <p:pic>
        <p:nvPicPr>
          <p:cNvPr id="200707"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8313" y="836613"/>
            <a:ext cx="17970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708" name="17c8lszht77.jpg" descr="id:2147492186;FounderC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34025" y="1676400"/>
            <a:ext cx="32766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extBox 5"/>
          <p:cNvSpPr txBox="1">
            <a:spLocks noChangeArrowheads="1"/>
          </p:cNvSpPr>
          <p:nvPr/>
        </p:nvSpPr>
        <p:spPr bwMode="auto">
          <a:xfrm>
            <a:off x="214313" y="1643063"/>
            <a:ext cx="5294312" cy="3971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eaLnBrk="0" hangingPunct="0">
              <a:lnSpc>
                <a:spcPts val="3400"/>
              </a:lnSpc>
            </a:pPr>
            <a:r>
              <a:rPr lang="en-US" altLang="zh-CN" sz="2300" b="1" dirty="0"/>
              <a:t>        </a:t>
            </a:r>
            <a:r>
              <a:rPr lang="zh-CN" altLang="en-US" sz="2300" b="1" dirty="0"/>
              <a:t>抗日战争结束后，民心思定，著名画家丰子恺先生曾作漫画</a:t>
            </a:r>
            <a:r>
              <a:rPr lang="en-US" altLang="zh-CN" sz="2300" b="1" dirty="0"/>
              <a:t>《</a:t>
            </a:r>
            <a:r>
              <a:rPr lang="zh-CN" altLang="en-US" sz="2300" b="1" dirty="0"/>
              <a:t>炮弹作花瓶　万事乐太平</a:t>
            </a:r>
            <a:r>
              <a:rPr lang="en-US" altLang="zh-CN" sz="2300" b="1" dirty="0"/>
              <a:t>》</a:t>
            </a:r>
            <a:r>
              <a:rPr lang="zh-CN" altLang="en-US" sz="2300" b="1" dirty="0"/>
              <a:t>，表达了</a:t>
            </a:r>
            <a:r>
              <a:rPr lang="en-US" altLang="zh-CN" sz="2300" b="1" dirty="0"/>
              <a:t>1945</a:t>
            </a:r>
            <a:r>
              <a:rPr lang="zh-CN" altLang="en-US" sz="2300" b="1" dirty="0"/>
              <a:t>年的中国人民铸剑为犁、重建家园的美好愿望。为了顺应民心，再造和平，毛泽东力排众议，飞抵重庆。中国共产党当时提出的三大口号是：和平、民主、团结。中共为实现和平、民主做了哪些努力？内战烽火是如何点燃的</a:t>
            </a:r>
            <a:r>
              <a:rPr lang="zh-CN" altLang="en-US" sz="2300" b="1" dirty="0" smtClean="0"/>
              <a:t>？</a:t>
            </a:r>
            <a:endParaRPr lang="zh-CN" altLang="en-US" sz="2300" b="1" dirty="0"/>
          </a:p>
        </p:txBody>
      </p:sp>
      <p:pic>
        <p:nvPicPr>
          <p:cNvPr id="201731" name="17c8lszht78.jpg" descr="id:2147492193;FounderC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08625" y="2420938"/>
            <a:ext cx="3286125"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矩形 6"/>
          <p:cNvSpPr>
            <a:spLocks noChangeArrowheads="1"/>
          </p:cNvSpPr>
          <p:nvPr/>
        </p:nvSpPr>
        <p:spPr bwMode="auto">
          <a:xfrm>
            <a:off x="447675" y="1301750"/>
            <a:ext cx="8248650" cy="356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ts val="3500"/>
              </a:lnSpc>
            </a:pPr>
            <a:r>
              <a:rPr lang="zh-CN" altLang="en-US" sz="2200" b="1" dirty="0"/>
              <a:t>请与小组同学共同讨论下面的问题：</a:t>
            </a:r>
          </a:p>
          <a:p>
            <a:pPr eaLnBrk="0" hangingPunct="0">
              <a:lnSpc>
                <a:spcPts val="3500"/>
              </a:lnSpc>
            </a:pPr>
            <a:r>
              <a:rPr lang="zh-CN" altLang="en-US" sz="2200" b="1" dirty="0"/>
              <a:t>       万急，延安</a:t>
            </a:r>
          </a:p>
          <a:p>
            <a:pPr eaLnBrk="0" hangingPunct="0">
              <a:lnSpc>
                <a:spcPts val="3500"/>
              </a:lnSpc>
            </a:pPr>
            <a:r>
              <a:rPr lang="zh-CN" altLang="en-US" sz="2200" b="1" dirty="0"/>
              <a:t>       毛泽东先生勋鉴：</a:t>
            </a:r>
          </a:p>
          <a:p>
            <a:pPr eaLnBrk="0" hangingPunct="0">
              <a:lnSpc>
                <a:spcPts val="3200"/>
              </a:lnSpc>
            </a:pPr>
            <a:r>
              <a:rPr lang="zh-CN" altLang="en-US" sz="2200" b="1" dirty="0"/>
              <a:t>倭寇投降，世界永久和平局面可能实现，举凡国际国内各种重要问题，亟待解决，特请先生克日惠临陪都，共同商讨，事关国家大计，幸勿吝驾，临电不胜迫切悬盼之至。</a:t>
            </a:r>
          </a:p>
          <a:p>
            <a:pPr algn="r" eaLnBrk="0" hangingPunct="0">
              <a:lnSpc>
                <a:spcPts val="3500"/>
              </a:lnSpc>
            </a:pPr>
            <a:r>
              <a:rPr lang="zh-CN" altLang="en-US" sz="2200" b="1" dirty="0"/>
              <a:t>                                                                                  蒋中正 </a:t>
            </a:r>
          </a:p>
          <a:p>
            <a:pPr algn="r" eaLnBrk="0" hangingPunct="0">
              <a:lnSpc>
                <a:spcPts val="3500"/>
              </a:lnSpc>
            </a:pPr>
            <a:r>
              <a:rPr lang="zh-CN" altLang="en-US" sz="2200" b="1" dirty="0"/>
              <a:t>八月十四日</a:t>
            </a:r>
          </a:p>
        </p:txBody>
      </p:sp>
      <p:pic>
        <p:nvPicPr>
          <p:cNvPr id="202755"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8313" y="836613"/>
            <a:ext cx="1795462"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7338" y="4868863"/>
            <a:ext cx="8569325" cy="1681162"/>
          </a:xfrm>
          <a:prstGeom prst="rect">
            <a:avLst/>
          </a:prstGeom>
        </p:spPr>
        <p:txBody>
          <a:bodyPr>
            <a:spAutoFit/>
          </a:bodyPr>
          <a:lstStyle/>
          <a:p>
            <a:pPr eaLnBrk="0" hangingPunct="0">
              <a:lnSpc>
                <a:spcPts val="3200"/>
              </a:lnSpc>
              <a:defRPr/>
            </a:pPr>
            <a:r>
              <a:rPr lang="zh-CN" altLang="en-US" sz="2200" b="1" dirty="0">
                <a:latin typeface="Arial" charset="0"/>
                <a:ea typeface="宋体" charset="-122"/>
              </a:rPr>
              <a:t>         这是蒋介石邀请毛泽东去重庆谈判的电报。想一想</a:t>
            </a:r>
            <a:r>
              <a:rPr lang="en-US" sz="2200" b="1" dirty="0">
                <a:latin typeface="Arial" charset="0"/>
                <a:ea typeface="宋体" charset="-122"/>
              </a:rPr>
              <a:t>：</a:t>
            </a:r>
            <a:r>
              <a:rPr lang="zh-CN" altLang="en-US" sz="2200" b="1" dirty="0">
                <a:latin typeface="Arial" charset="0"/>
                <a:ea typeface="宋体" charset="-122"/>
              </a:rPr>
              <a:t>从字面上看</a:t>
            </a:r>
            <a:r>
              <a:rPr lang="en-US" sz="2200" b="1" dirty="0">
                <a:latin typeface="Arial" charset="0"/>
                <a:ea typeface="宋体" charset="-122"/>
              </a:rPr>
              <a:t>，</a:t>
            </a:r>
            <a:r>
              <a:rPr lang="zh-CN" altLang="en-US" sz="2200" b="1" dirty="0">
                <a:latin typeface="Arial" charset="0"/>
                <a:ea typeface="宋体" charset="-122"/>
              </a:rPr>
              <a:t>蒋介石急于邀请毛泽东去重庆谈判。他这样做</a:t>
            </a:r>
            <a:r>
              <a:rPr lang="en-US" sz="2200" b="1" dirty="0">
                <a:latin typeface="Arial" charset="0"/>
                <a:ea typeface="宋体" charset="-122"/>
              </a:rPr>
              <a:t>，</a:t>
            </a:r>
            <a:r>
              <a:rPr lang="zh-CN" altLang="en-US" sz="2200" b="1" dirty="0">
                <a:latin typeface="Arial" charset="0"/>
                <a:ea typeface="宋体" charset="-122"/>
              </a:rPr>
              <a:t>是否为了“国家大计”“以国家利益为重”</a:t>
            </a:r>
            <a:r>
              <a:rPr lang="en-US" sz="2200" b="1" dirty="0">
                <a:latin typeface="Arial" charset="0"/>
                <a:ea typeface="宋体" charset="-122"/>
              </a:rPr>
              <a:t>？</a:t>
            </a:r>
            <a:r>
              <a:rPr lang="zh-CN" altLang="en-US" sz="2200" b="1" dirty="0">
                <a:latin typeface="Arial" charset="0"/>
                <a:ea typeface="宋体" charset="-122"/>
              </a:rPr>
              <a:t>其真实意图是什么</a:t>
            </a:r>
            <a:r>
              <a:rPr lang="en-US" sz="2200" b="1" dirty="0">
                <a:latin typeface="Arial" charset="0"/>
                <a:ea typeface="宋体" charset="-122"/>
              </a:rPr>
              <a:t>？</a:t>
            </a:r>
            <a:r>
              <a:rPr lang="zh-CN" altLang="en-US" sz="2200" b="1" dirty="0">
                <a:latin typeface="Arial" charset="0"/>
                <a:ea typeface="宋体" charset="-122"/>
              </a:rPr>
              <a:t>毛泽东应不应该赴重庆谈判</a:t>
            </a:r>
            <a:r>
              <a:rPr lang="en-US" sz="2200" b="1" dirty="0">
                <a:latin typeface="Arial" charset="0"/>
                <a:ea typeface="宋体" charset="-122"/>
              </a:rPr>
              <a:t>？</a:t>
            </a:r>
            <a:r>
              <a:rPr lang="zh-CN" altLang="en-US" sz="2200" b="1" dirty="0">
                <a:latin typeface="Arial" charset="0"/>
                <a:ea typeface="宋体" charset="-122"/>
              </a:rPr>
              <a:t>如果是你</a:t>
            </a:r>
            <a:r>
              <a:rPr lang="en-US" sz="2200" b="1" dirty="0">
                <a:latin typeface="Arial" charset="0"/>
                <a:ea typeface="宋体" charset="-122"/>
              </a:rPr>
              <a:t>，</a:t>
            </a:r>
            <a:r>
              <a:rPr lang="zh-CN" altLang="en-US" sz="2200" b="1" dirty="0">
                <a:latin typeface="Arial" charset="0"/>
                <a:ea typeface="宋体" charset="-122"/>
              </a:rPr>
              <a:t>你会去吗</a:t>
            </a:r>
            <a:r>
              <a:rPr lang="en-US" sz="2200" b="1" dirty="0">
                <a:latin typeface="Arial" charset="0"/>
                <a:ea typeface="宋体" charset="-122"/>
              </a:rPr>
              <a:t>？</a:t>
            </a:r>
            <a:endParaRPr lang="zh-CN" altLang="en-US" sz="2200" b="1" dirty="0">
              <a:latin typeface="+mn-ea"/>
              <a:ea typeface="+mn-ea"/>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14"/>
          <p:cNvSpPr txBox="1">
            <a:spLocks noChangeArrowheads="1"/>
          </p:cNvSpPr>
          <p:nvPr/>
        </p:nvSpPr>
        <p:spPr bwMode="auto">
          <a:xfrm>
            <a:off x="304800" y="1752600"/>
            <a:ext cx="8569325" cy="2746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eaLnBrk="0" hangingPunct="0">
              <a:lnSpc>
                <a:spcPct val="150000"/>
              </a:lnSpc>
            </a:pPr>
            <a:r>
              <a:rPr lang="zh-CN" altLang="en-US" sz="2300" b="1" dirty="0">
                <a:solidFill>
                  <a:srgbClr val="0000FF"/>
                </a:solidFill>
              </a:rPr>
              <a:t>不是，真实意图：为了赢得准备内战时间：缓解国内外反内战呼声压力，欺骗人民：把内战责任推给共产党。</a:t>
            </a:r>
          </a:p>
          <a:p>
            <a:pPr eaLnBrk="0" hangingPunct="0">
              <a:lnSpc>
                <a:spcPct val="150000"/>
              </a:lnSpc>
            </a:pPr>
            <a:r>
              <a:rPr lang="zh-CN" altLang="en-US" sz="2300" b="1" dirty="0">
                <a:solidFill>
                  <a:srgbClr val="0000FF"/>
                </a:solidFill>
              </a:rPr>
              <a:t>应该去，因为中国共产党始终代表的是中华民族的根本利益，毛泽东不顾个人安危赴重庆谈判是为了尽可能争取和平民主，揭露蒋介石的阴谋</a:t>
            </a:r>
            <a:r>
              <a:rPr lang="zh-CN" altLang="en-US" sz="2300" b="1" dirty="0" smtClean="0">
                <a:solidFill>
                  <a:srgbClr val="0000FF"/>
                </a:solidFill>
              </a:rPr>
              <a:t>。 </a:t>
            </a:r>
            <a:endParaRPr lang="zh-CN" altLang="en-US" sz="2300"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5">
                                            <p:txEl>
                                              <p:pRg st="0" end="0"/>
                                            </p:txEl>
                                          </p:spTgt>
                                        </p:tgtEl>
                                        <p:attrNameLst>
                                          <p:attrName>style.visibility</p:attrName>
                                        </p:attrNameLst>
                                      </p:cBhvr>
                                      <p:to>
                                        <p:strVal val="visible"/>
                                      </p:to>
                                    </p:set>
                                    <p:animEffect transition="in" filter="fade">
                                      <p:cBhvr>
                                        <p:cTn id="7" dur="2000"/>
                                        <p:tgtEl>
                                          <p:spTgt spid="1024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45">
                                            <p:txEl>
                                              <p:pRg st="1" end="1"/>
                                            </p:txEl>
                                          </p:spTgt>
                                        </p:tgtEl>
                                        <p:attrNameLst>
                                          <p:attrName>style.visibility</p:attrName>
                                        </p:attrNameLst>
                                      </p:cBhvr>
                                      <p:to>
                                        <p:strVal val="visible"/>
                                      </p:to>
                                    </p:set>
                                    <p:animEffect transition="in" filter="fade">
                                      <p:cBhvr>
                                        <p:cTn id="10" dur="2000"/>
                                        <p:tgtEl>
                                          <p:spTgt spid="102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8313" y="836613"/>
            <a:ext cx="1795462"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03"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4788" y="1557338"/>
            <a:ext cx="8880475"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8"/>
              </a:rPr>
              <a:t>www.1ppt.cn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3648096"/>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模板网-WWW.1PPT.COM ">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TotalTime>
  <Words>960</Words>
  <Application>Microsoft Office PowerPoint</Application>
  <PresentationFormat>全屏显示(4:3)</PresentationFormat>
  <Paragraphs>42</Paragraphs>
  <Slides>8</Slides>
  <Notes>2</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8</vt:i4>
      </vt:variant>
    </vt:vector>
  </HeadingPairs>
  <TitlesOfParts>
    <vt:vector size="12" baseType="lpstr">
      <vt:lpstr>Arial</vt:lpstr>
      <vt:lpstr>宋体</vt:lpstr>
      <vt:lpstr>第一PPT模板网-WWW.1PPT.COM </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dc:description>
  <cp:lastModifiedBy>123</cp:lastModifiedBy>
  <cp:revision>12</cp:revision>
  <cp:lastPrinted>1601-01-01T00:00:00Z</cp:lastPrinted>
  <dcterms:created xsi:type="dcterms:W3CDTF">2016-09-01T03:22:35Z</dcterms:created>
  <dcterms:modified xsi:type="dcterms:W3CDTF">2018-01-08T02:32:46Z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