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338" r:id="rId3"/>
    <p:sldId id="311" r:id="rId4"/>
    <p:sldId id="312" r:id="rId5"/>
    <p:sldId id="313" r:id="rId6"/>
    <p:sldId id="314" r:id="rId7"/>
    <p:sldId id="315" r:id="rId8"/>
    <p:sldId id="316" r:id="rId9"/>
    <p:sldId id="317" r:id="rId10"/>
    <p:sldId id="318" r:id="rId11"/>
    <p:sldId id="319" r:id="rId12"/>
    <p:sldId id="320" r:id="rId13"/>
    <p:sldId id="321" r:id="rId14"/>
    <p:sldId id="322" r:id="rId15"/>
    <p:sldId id="323" r:id="rId16"/>
    <p:sldId id="324" r:id="rId17"/>
    <p:sldId id="325" r:id="rId18"/>
    <p:sldId id="326" r:id="rId19"/>
    <p:sldId id="327" r:id="rId20"/>
    <p:sldId id="328" r:id="rId21"/>
    <p:sldId id="329" r:id="rId22"/>
    <p:sldId id="330" r:id="rId23"/>
    <p:sldId id="331" r:id="rId24"/>
    <p:sldId id="332" r:id="rId25"/>
    <p:sldId id="333" r:id="rId26"/>
    <p:sldId id="334" r:id="rId27"/>
    <p:sldId id="335" r:id="rId28"/>
    <p:sldId id="336" r:id="rId29"/>
    <p:sldId id="337" r:id="rId30"/>
    <p:sldId id="339" r:id="rId3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5" autoAdjust="0"/>
    <p:restoredTop sz="94660" autoAdjust="0"/>
  </p:normalViewPr>
  <p:slideViewPr>
    <p:cSldViewPr>
      <p:cViewPr>
        <p:scale>
          <a:sx n="100" d="100"/>
          <a:sy n="100" d="100"/>
        </p:scale>
        <p:origin x="-294" y="-2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8" d="100"/>
        <a:sy n="98"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79B53A-11FC-446E-9E47-67DB90504676}" type="datetimeFigureOut">
              <a:rPr lang="zh-CN" altLang="en-US" smtClean="0"/>
              <a:t>2017/12/11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04DF3F-FC28-4442-AFE4-344B3DD36C63}" type="slidenum">
              <a:rPr lang="zh-CN" altLang="en-US" smtClean="0"/>
              <a:t>‹#›</a:t>
            </a:fld>
            <a:endParaRPr lang="zh-CN" altLang="en-US"/>
          </a:p>
        </p:txBody>
      </p:sp>
    </p:spTree>
    <p:extLst>
      <p:ext uri="{BB962C8B-B14F-4D97-AF65-F5344CB8AC3E}">
        <p14:creationId xmlns:p14="http://schemas.microsoft.com/office/powerpoint/2010/main" val="1239857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97C4DDB-F316-4707-863E-64F2BB39E6F0}"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261096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82996AB-F777-4F8F-A973-158E22EFB588}" type="slidenum">
              <a:rPr lang="en-US" altLang="zh-CN"/>
              <a:pPr>
                <a:defRPr/>
              </a:pPr>
              <a:t>‹#›</a:t>
            </a:fld>
            <a:endParaRPr lang="en-US" altLang="zh-CN"/>
          </a:p>
        </p:txBody>
      </p:sp>
    </p:spTree>
    <p:extLst>
      <p:ext uri="{BB962C8B-B14F-4D97-AF65-F5344CB8AC3E}">
        <p14:creationId xmlns:p14="http://schemas.microsoft.com/office/powerpoint/2010/main" val="3261565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C454826-F598-4778-8767-5E3D11562F49}" type="slidenum">
              <a:rPr lang="en-US" altLang="zh-CN"/>
              <a:pPr>
                <a:defRPr/>
              </a:pPr>
              <a:t>‹#›</a:t>
            </a:fld>
            <a:endParaRPr lang="en-US" altLang="zh-CN"/>
          </a:p>
        </p:txBody>
      </p:sp>
    </p:spTree>
    <p:extLst>
      <p:ext uri="{BB962C8B-B14F-4D97-AF65-F5344CB8AC3E}">
        <p14:creationId xmlns:p14="http://schemas.microsoft.com/office/powerpoint/2010/main" val="186037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712C98C-4B87-424D-A682-101CBADF1409}" type="slidenum">
              <a:rPr lang="en-US" altLang="zh-CN"/>
              <a:pPr>
                <a:defRPr/>
              </a:pPr>
              <a:t>‹#›</a:t>
            </a:fld>
            <a:endParaRPr lang="en-US" altLang="zh-CN"/>
          </a:p>
        </p:txBody>
      </p:sp>
    </p:spTree>
    <p:extLst>
      <p:ext uri="{BB962C8B-B14F-4D97-AF65-F5344CB8AC3E}">
        <p14:creationId xmlns:p14="http://schemas.microsoft.com/office/powerpoint/2010/main" val="1599476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97984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75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22862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6814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84629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17966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29794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6717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575D77C-0CCB-4A86-816F-76E043DEDEE8}" type="slidenum">
              <a:rPr lang="en-US" altLang="zh-CN"/>
              <a:pPr>
                <a:defRPr/>
              </a:pPr>
              <a:t>‹#›</a:t>
            </a:fld>
            <a:endParaRPr lang="en-US" altLang="zh-CN"/>
          </a:p>
        </p:txBody>
      </p:sp>
    </p:spTree>
    <p:extLst>
      <p:ext uri="{BB962C8B-B14F-4D97-AF65-F5344CB8AC3E}">
        <p14:creationId xmlns:p14="http://schemas.microsoft.com/office/powerpoint/2010/main" val="27099355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51899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24917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2017/12/11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1544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1915E6D-9CDE-4A83-8EE0-22E40E180F12}" type="slidenum">
              <a:rPr lang="en-US" altLang="zh-CN"/>
              <a:pPr>
                <a:defRPr/>
              </a:pPr>
              <a:t>‹#›</a:t>
            </a:fld>
            <a:endParaRPr lang="en-US" altLang="zh-CN"/>
          </a:p>
        </p:txBody>
      </p:sp>
    </p:spTree>
    <p:extLst>
      <p:ext uri="{BB962C8B-B14F-4D97-AF65-F5344CB8AC3E}">
        <p14:creationId xmlns:p14="http://schemas.microsoft.com/office/powerpoint/2010/main" val="3070211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803B7BD-2445-4855-9470-95EF9FFF6766}" type="slidenum">
              <a:rPr lang="en-US" altLang="zh-CN"/>
              <a:pPr>
                <a:defRPr/>
              </a:pPr>
              <a:t>‹#›</a:t>
            </a:fld>
            <a:endParaRPr lang="en-US" altLang="zh-CN"/>
          </a:p>
        </p:txBody>
      </p:sp>
    </p:spTree>
    <p:extLst>
      <p:ext uri="{BB962C8B-B14F-4D97-AF65-F5344CB8AC3E}">
        <p14:creationId xmlns:p14="http://schemas.microsoft.com/office/powerpoint/2010/main" val="1344443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97C0CFB4-E93E-4A2E-9F57-92205754F709}" type="slidenum">
              <a:rPr lang="en-US" altLang="zh-CN"/>
              <a:pPr>
                <a:defRPr/>
              </a:pPr>
              <a:t>‹#›</a:t>
            </a:fld>
            <a:endParaRPr lang="en-US" altLang="zh-CN"/>
          </a:p>
        </p:txBody>
      </p:sp>
    </p:spTree>
    <p:extLst>
      <p:ext uri="{BB962C8B-B14F-4D97-AF65-F5344CB8AC3E}">
        <p14:creationId xmlns:p14="http://schemas.microsoft.com/office/powerpoint/2010/main" val="272109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06FE78E7-E79A-497B-B0C1-2872E763F48C}" type="slidenum">
              <a:rPr lang="en-US" altLang="zh-CN"/>
              <a:pPr>
                <a:defRPr/>
              </a:pPr>
              <a:t>‹#›</a:t>
            </a:fld>
            <a:endParaRPr lang="en-US" altLang="zh-CN"/>
          </a:p>
        </p:txBody>
      </p:sp>
    </p:spTree>
    <p:extLst>
      <p:ext uri="{BB962C8B-B14F-4D97-AF65-F5344CB8AC3E}">
        <p14:creationId xmlns:p14="http://schemas.microsoft.com/office/powerpoint/2010/main" val="2153857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D861C5CE-8A94-4515-A0D8-5637BD1BB17A}" type="slidenum">
              <a:rPr lang="en-US" altLang="zh-CN"/>
              <a:pPr>
                <a:defRPr/>
              </a:pPr>
              <a:t>‹#›</a:t>
            </a:fld>
            <a:endParaRPr lang="en-US" altLang="zh-CN"/>
          </a:p>
        </p:txBody>
      </p:sp>
    </p:spTree>
    <p:extLst>
      <p:ext uri="{BB962C8B-B14F-4D97-AF65-F5344CB8AC3E}">
        <p14:creationId xmlns:p14="http://schemas.microsoft.com/office/powerpoint/2010/main" val="3100975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407C69D-8212-4CC1-8887-255DA563ED32}" type="slidenum">
              <a:rPr lang="en-US" altLang="zh-CN"/>
              <a:pPr>
                <a:defRPr/>
              </a:pPr>
              <a:t>‹#›</a:t>
            </a:fld>
            <a:endParaRPr lang="en-US" altLang="zh-CN"/>
          </a:p>
        </p:txBody>
      </p:sp>
    </p:spTree>
    <p:extLst>
      <p:ext uri="{BB962C8B-B14F-4D97-AF65-F5344CB8AC3E}">
        <p14:creationId xmlns:p14="http://schemas.microsoft.com/office/powerpoint/2010/main" val="2907564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0B2BF43-DB70-4D1F-85E1-ABE423BC25E8}" type="slidenum">
              <a:rPr lang="en-US" altLang="zh-CN"/>
              <a:pPr>
                <a:defRPr/>
              </a:pPr>
              <a:t>‹#›</a:t>
            </a:fld>
            <a:endParaRPr lang="en-US" altLang="zh-CN"/>
          </a:p>
        </p:txBody>
      </p:sp>
    </p:spTree>
    <p:extLst>
      <p:ext uri="{BB962C8B-B14F-4D97-AF65-F5344CB8AC3E}">
        <p14:creationId xmlns:p14="http://schemas.microsoft.com/office/powerpoint/2010/main" val="2278676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ea typeface="宋体" pitchFamily="2" charset="-122"/>
              </a:defRPr>
            </a:lvl1pPr>
          </a:lstStyle>
          <a:p>
            <a:pPr>
              <a:defRPr/>
            </a:pPr>
            <a:fld id="{55B91429-D08B-4743-B33E-5AD4C7ED3280}"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2017/12/11</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1768286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1ppt.com/tubiao/" TargetMode="External"/><Relationship Id="rId13" Type="http://schemas.openxmlformats.org/officeDocument/2006/relationships/hyperlink" Target="http://www.1ppt.com/ziliao/" TargetMode="External"/><Relationship Id="rId18" Type="http://schemas.openxmlformats.org/officeDocument/2006/relationships/hyperlink" Target="http://www.1ppt.cn/" TargetMode="External"/><Relationship Id="rId3" Type="http://schemas.openxmlformats.org/officeDocument/2006/relationships/hyperlink" Target="http://www.1ppt.com/moban/" TargetMode="External"/><Relationship Id="rId21" Type="http://schemas.openxmlformats.org/officeDocument/2006/relationships/image" Target="../media/image14.png"/><Relationship Id="rId7" Type="http://schemas.openxmlformats.org/officeDocument/2006/relationships/hyperlink" Target="http://www.1ppt.com/beijing/" TargetMode="External"/><Relationship Id="rId12" Type="http://schemas.openxmlformats.org/officeDocument/2006/relationships/hyperlink" Target="http://www.1ppt.com/excel/" TargetMode="External"/><Relationship Id="rId17" Type="http://schemas.openxmlformats.org/officeDocument/2006/relationships/hyperlink" Target="http://www.1ppt.com/jiaoan/" TargetMode="External"/><Relationship Id="rId2" Type="http://schemas.openxmlformats.org/officeDocument/2006/relationships/notesSlide" Target="../notesSlides/notesSlide1.xml"/><Relationship Id="rId16" Type="http://schemas.openxmlformats.org/officeDocument/2006/relationships/hyperlink" Target="http://www.1ppt.com/shiti/" TargetMode="External"/><Relationship Id="rId20" Type="http://schemas.openxmlformats.org/officeDocument/2006/relationships/image" Target="../media/image13.png"/><Relationship Id="rId1" Type="http://schemas.openxmlformats.org/officeDocument/2006/relationships/slideLayout" Target="../slideLayouts/slideLayout13.xml"/><Relationship Id="rId6" Type="http://schemas.openxmlformats.org/officeDocument/2006/relationships/hyperlink" Target="http://www.1ppt.com/sucai/" TargetMode="External"/><Relationship Id="rId11" Type="http://schemas.openxmlformats.org/officeDocument/2006/relationships/hyperlink" Target="http://www.1ppt.com/word/" TargetMode="External"/><Relationship Id="rId5" Type="http://schemas.openxmlformats.org/officeDocument/2006/relationships/hyperlink" Target="http://www.1ppt.com/jieri/" TargetMode="External"/><Relationship Id="rId15" Type="http://schemas.openxmlformats.org/officeDocument/2006/relationships/hyperlink" Target="http://www.1ppt.com/fanwen/" TargetMode="External"/><Relationship Id="rId10" Type="http://schemas.openxmlformats.org/officeDocument/2006/relationships/hyperlink" Target="http://www.1ppt.com/powerpoint/" TargetMode="External"/><Relationship Id="rId19" Type="http://schemas.openxmlformats.org/officeDocument/2006/relationships/image" Target="../media/image12.png"/><Relationship Id="rId4" Type="http://schemas.openxmlformats.org/officeDocument/2006/relationships/hyperlink" Target="http://www.1ppt.com/hangye/" TargetMode="External"/><Relationship Id="rId9" Type="http://schemas.openxmlformats.org/officeDocument/2006/relationships/hyperlink" Target="http://www.1ppt.com/xiazai/" TargetMode="External"/><Relationship Id="rId14" Type="http://schemas.openxmlformats.org/officeDocument/2006/relationships/hyperlink" Target="http://www.1ppt.com/kejia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420888"/>
            <a:ext cx="82296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a:lstStyle>
          <a:p>
            <a:pPr eaLnBrk="1" hangingPunct="1"/>
            <a:r>
              <a:rPr lang="zh-CN" altLang="en-US" sz="7200" b="1" spc="600" dirty="0" smtClean="0">
                <a:effectLst>
                  <a:outerShdw blurRad="38100" dist="38100" dir="2700000" algn="tl">
                    <a:srgbClr val="000000">
                      <a:alpha val="43137"/>
                    </a:srgbClr>
                  </a:outerShdw>
                </a:effectLst>
                <a:latin typeface="汉仪大宋简" pitchFamily="49" charset="-122"/>
                <a:ea typeface="汉仪大宋简" pitchFamily="49" charset="-122"/>
              </a:rPr>
              <a:t>点击新材料</a:t>
            </a:r>
            <a:endParaRPr lang="zh-CN" altLang="en-US" sz="7200" b="1" spc="600" dirty="0" smtClean="0">
              <a:effectLst>
                <a:outerShdw blurRad="38100" dist="38100" dir="2700000" algn="tl">
                  <a:srgbClr val="000000">
                    <a:alpha val="43137"/>
                  </a:srgbClr>
                </a:outerShdw>
              </a:effectLst>
              <a:latin typeface="汉仪大宋简" pitchFamily="49" charset="-122"/>
              <a:ea typeface="汉仪大宋简" pitchFamily="49" charset="-122"/>
            </a:endParaRPr>
          </a:p>
        </p:txBody>
      </p:sp>
      <p:sp>
        <p:nvSpPr>
          <p:cNvPr id="3" name="矩形 2"/>
          <p:cNvSpPr/>
          <p:nvPr/>
        </p:nvSpPr>
        <p:spPr>
          <a:xfrm>
            <a:off x="2273821" y="1236502"/>
            <a:ext cx="4572000" cy="584775"/>
          </a:xfrm>
          <a:prstGeom prst="rect">
            <a:avLst/>
          </a:prstGeom>
        </p:spPr>
        <p:txBody>
          <a:bodyPr>
            <a:spAutoFit/>
          </a:bodyPr>
          <a:lstStyle/>
          <a:p>
            <a:pPr algn="ctr"/>
            <a:r>
              <a:rPr lang="zh-CN" altLang="en-US" sz="3200" dirty="0">
                <a:latin typeface="楷体" pitchFamily="49" charset="-122"/>
                <a:ea typeface="楷体" pitchFamily="49" charset="-122"/>
              </a:rPr>
              <a:t>第五章 我们周围的物</a:t>
            </a:r>
            <a:r>
              <a:rPr lang="zh-CN" altLang="en-US" sz="3200" dirty="0" smtClean="0">
                <a:latin typeface="楷体" pitchFamily="49" charset="-122"/>
                <a:ea typeface="楷体" pitchFamily="49" charset="-122"/>
              </a:rPr>
              <a:t>质</a:t>
            </a:r>
            <a:endParaRPr lang="zh-CN" altLang="en-US" sz="3200" dirty="0">
              <a:latin typeface="楷体" pitchFamily="49" charset="-122"/>
              <a:ea typeface="楷体" pitchFamily="49" charset="-122"/>
            </a:endParaRPr>
          </a:p>
        </p:txBody>
      </p:sp>
      <p:sp>
        <p:nvSpPr>
          <p:cNvPr id="4" name="矩形 3"/>
          <p:cNvSpPr/>
          <p:nvPr/>
        </p:nvSpPr>
        <p:spPr>
          <a:xfrm>
            <a:off x="1978982" y="5157192"/>
            <a:ext cx="5186035" cy="470257"/>
          </a:xfrm>
          <a:prstGeom prst="rect">
            <a:avLst/>
          </a:prstGeom>
        </p:spPr>
        <p:txBody>
          <a:bodyPr wrap="none">
            <a:spAutoFit/>
          </a:bodyPr>
          <a:lstStyle/>
          <a:p>
            <a:pPr marL="342900" lvl="0" indent="-342900" algn="ctr" fontAlgn="base">
              <a:lnSpc>
                <a:spcPct val="110000"/>
              </a:lnSpc>
              <a:spcBef>
                <a:spcPct val="0"/>
              </a:spcBef>
              <a:spcAft>
                <a:spcPct val="0"/>
              </a:spcAft>
            </a:pPr>
            <a:r>
              <a:rPr lang="zh-CN" altLang="en-US" sz="2400" b="1" kern="0" dirty="0" smtClean="0">
                <a:solidFill>
                  <a:srgbClr val="000000"/>
                </a:solidFill>
                <a:latin typeface="微软雅黑" panose="020B0503020204020204" pitchFamily="34" charset="-122"/>
                <a:ea typeface="微软雅黑" panose="020B0503020204020204" pitchFamily="34" charset="-122"/>
              </a:rPr>
              <a:t>第一</a:t>
            </a:r>
            <a:r>
              <a:rPr lang="en-US" altLang="zh-CN" sz="2400" b="1" kern="0" dirty="0" smtClean="0">
                <a:solidFill>
                  <a:srgbClr val="000000"/>
                </a:solidFill>
                <a:latin typeface="微软雅黑" panose="020B0503020204020204" pitchFamily="34" charset="-122"/>
                <a:ea typeface="微软雅黑" panose="020B0503020204020204" pitchFamily="34" charset="-122"/>
              </a:rPr>
              <a:t>PPT</a:t>
            </a:r>
            <a:r>
              <a:rPr lang="zh-CN" altLang="en-US" sz="2400" b="1" kern="0" dirty="0" smtClean="0">
                <a:solidFill>
                  <a:srgbClr val="000000"/>
                </a:solidFill>
                <a:latin typeface="微软雅黑" panose="020B0503020204020204" pitchFamily="34" charset="-122"/>
                <a:ea typeface="微软雅黑" panose="020B0503020204020204" pitchFamily="34" charset="-122"/>
              </a:rPr>
              <a:t>模板网</a:t>
            </a:r>
            <a:r>
              <a:rPr lang="en-US" altLang="zh-CN" sz="2400" b="1"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400" b="1"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4678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0" y="468772"/>
            <a:ext cx="9144000" cy="5517232"/>
          </a:xfrm>
        </p:spPr>
        <p:txBody>
          <a:bodyPr/>
          <a:lstStyle/>
          <a:p>
            <a:pPr eaLnBrk="1" hangingPunct="1">
              <a:buFontTx/>
              <a:buNone/>
            </a:pPr>
            <a:r>
              <a:rPr lang="en-US" altLang="zh-CN" sz="2800" dirty="0" smtClean="0"/>
              <a:t>【</a:t>
            </a:r>
            <a:r>
              <a:rPr lang="zh-CN" altLang="en-US" sz="2800" dirty="0" smtClean="0"/>
              <a:t>例</a:t>
            </a:r>
            <a:r>
              <a:rPr lang="en-US" altLang="zh-CN" sz="2800" dirty="0" smtClean="0"/>
              <a:t>3】</a:t>
            </a:r>
            <a:r>
              <a:rPr lang="zh-CN" altLang="en-US" sz="2800" dirty="0" smtClean="0"/>
              <a:t>超导状态下，导体的电阻</a:t>
            </a:r>
            <a:r>
              <a:rPr lang="en-US" altLang="zh-CN" sz="2800" dirty="0" smtClean="0"/>
              <a:t>R=</a:t>
            </a:r>
            <a:r>
              <a:rPr lang="en-US" altLang="zh-CN" sz="2800" u="sng" dirty="0" smtClean="0"/>
              <a:t>        </a:t>
            </a:r>
            <a:r>
              <a:rPr lang="en-US" altLang="zh-CN" sz="2800" dirty="0" smtClean="0"/>
              <a:t> </a:t>
            </a:r>
            <a:r>
              <a:rPr lang="zh-CN" altLang="en-US" sz="2800" dirty="0" smtClean="0"/>
              <a:t>；如果利用超导输电线进行远距离输电，导线</a:t>
            </a:r>
            <a:r>
              <a:rPr lang="zh-CN" altLang="en-US" sz="2800" u="sng" dirty="0" smtClean="0"/>
              <a:t>            </a:t>
            </a:r>
            <a:r>
              <a:rPr lang="zh-CN" altLang="en-US" sz="2800" dirty="0" smtClean="0"/>
              <a:t>（填“会”或“不会”）发热</a:t>
            </a:r>
            <a:r>
              <a:rPr lang="en-US" altLang="zh-CN" sz="2800" dirty="0" smtClean="0"/>
              <a:t>.</a:t>
            </a:r>
          </a:p>
          <a:p>
            <a:pPr eaLnBrk="1" hangingPunct="1">
              <a:buFontTx/>
              <a:buNone/>
            </a:pPr>
            <a:endParaRPr lang="en-US" altLang="zh-CN" sz="2800" dirty="0" smtClean="0"/>
          </a:p>
          <a:p>
            <a:pPr eaLnBrk="1" hangingPunct="1">
              <a:buFontTx/>
              <a:buNone/>
            </a:pPr>
            <a:r>
              <a:rPr lang="en-US" altLang="zh-CN" sz="2800" dirty="0" smtClean="0"/>
              <a:t>【</a:t>
            </a:r>
            <a:r>
              <a:rPr lang="zh-CN" altLang="en-US" sz="2800" dirty="0" smtClean="0"/>
              <a:t>练习</a:t>
            </a:r>
            <a:r>
              <a:rPr lang="en-US" altLang="zh-CN" sz="2800" dirty="0" smtClean="0"/>
              <a:t>3】</a:t>
            </a:r>
            <a:r>
              <a:rPr lang="zh-CN" altLang="en-US" sz="2800" dirty="0" smtClean="0"/>
              <a:t>（</a:t>
            </a:r>
            <a:r>
              <a:rPr lang="en-US" altLang="zh-CN" sz="2800" dirty="0" smtClean="0"/>
              <a:t>2014•</a:t>
            </a:r>
            <a:r>
              <a:rPr lang="zh-CN" altLang="en-US" sz="2800" dirty="0" smtClean="0"/>
              <a:t>龙岩）</a:t>
            </a:r>
            <a:r>
              <a:rPr lang="en-US" altLang="zh-CN" sz="2800" dirty="0" smtClean="0"/>
              <a:t>2014</a:t>
            </a:r>
            <a:r>
              <a:rPr lang="zh-CN" altLang="en-US" sz="2800" dirty="0" smtClean="0"/>
              <a:t>年</a:t>
            </a:r>
            <a:r>
              <a:rPr lang="en-US" altLang="zh-CN" sz="2800" dirty="0" smtClean="0"/>
              <a:t>1</a:t>
            </a:r>
            <a:r>
              <a:rPr lang="zh-CN" altLang="en-US" sz="2800" dirty="0" smtClean="0"/>
              <a:t>月，中科院物理研究所铁基高温超导研究成果，荣获国家自然科学一等奖．假如人们已研制出常温下的超导体，则可用它制作（    ）</a:t>
            </a:r>
          </a:p>
          <a:p>
            <a:pPr eaLnBrk="1" hangingPunct="1">
              <a:buFontTx/>
              <a:buNone/>
            </a:pPr>
            <a:r>
              <a:rPr lang="en-US" altLang="zh-CN" sz="2800" dirty="0" smtClean="0"/>
              <a:t>A</a:t>
            </a:r>
            <a:r>
              <a:rPr lang="zh-CN" altLang="en-US" sz="2800" dirty="0" smtClean="0"/>
              <a:t>．远距离大功率输电的导线</a:t>
            </a:r>
          </a:p>
          <a:p>
            <a:pPr eaLnBrk="1" hangingPunct="1">
              <a:buFontTx/>
              <a:buNone/>
            </a:pPr>
            <a:r>
              <a:rPr lang="en-US" altLang="zh-CN" sz="2800" dirty="0" smtClean="0"/>
              <a:t>B</a:t>
            </a:r>
            <a:r>
              <a:rPr lang="zh-CN" altLang="en-US" sz="2800" dirty="0" smtClean="0"/>
              <a:t>．电饭煲的发热电阻丝　</a:t>
            </a:r>
          </a:p>
          <a:p>
            <a:pPr eaLnBrk="1" hangingPunct="1">
              <a:buFontTx/>
              <a:buNone/>
            </a:pPr>
            <a:r>
              <a:rPr lang="en-US" altLang="zh-CN" sz="2800" dirty="0" smtClean="0"/>
              <a:t>C</a:t>
            </a:r>
            <a:r>
              <a:rPr lang="zh-CN" altLang="en-US" sz="2800" dirty="0" smtClean="0"/>
              <a:t>．白炽灯泡的灯丝</a:t>
            </a:r>
          </a:p>
          <a:p>
            <a:pPr eaLnBrk="1" hangingPunct="1">
              <a:buFontTx/>
              <a:buNone/>
            </a:pPr>
            <a:r>
              <a:rPr lang="en-US" altLang="zh-CN" sz="2800" dirty="0" smtClean="0"/>
              <a:t>D</a:t>
            </a:r>
            <a:r>
              <a:rPr lang="zh-CN" altLang="en-US" sz="2800" dirty="0" smtClean="0"/>
              <a:t>．家用保险丝</a:t>
            </a:r>
          </a:p>
        </p:txBody>
      </p:sp>
      <p:sp>
        <p:nvSpPr>
          <p:cNvPr id="66564" name="Text Box 4"/>
          <p:cNvSpPr txBox="1">
            <a:spLocks noChangeArrowheads="1"/>
          </p:cNvSpPr>
          <p:nvPr/>
        </p:nvSpPr>
        <p:spPr bwMode="auto">
          <a:xfrm>
            <a:off x="8172450" y="3177047"/>
            <a:ext cx="6477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6564">
                                            <p:txEl>
                                              <p:pRg st="0" end="0"/>
                                            </p:txEl>
                                          </p:spTgt>
                                        </p:tgtEl>
                                        <p:attrNameLst>
                                          <p:attrName>style.visibility</p:attrName>
                                        </p:attrNameLst>
                                      </p:cBhvr>
                                      <p:to>
                                        <p:strVal val="visible"/>
                                      </p:to>
                                    </p:set>
                                    <p:anim calcmode="lin" valueType="num">
                                      <p:cBhvr additive="base">
                                        <p:cTn id="7" dur="500" fill="hold"/>
                                        <p:tgtEl>
                                          <p:spTgt spid="6656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5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idx="1"/>
          </p:nvPr>
        </p:nvSpPr>
        <p:spPr>
          <a:xfrm>
            <a:off x="0" y="332656"/>
            <a:ext cx="9144000" cy="5190579"/>
          </a:xfrm>
        </p:spPr>
        <p:txBody>
          <a:bodyPr/>
          <a:lstStyle/>
          <a:p>
            <a:pPr eaLnBrk="1" hangingPunct="1">
              <a:buFontTx/>
              <a:buNone/>
            </a:pPr>
            <a:r>
              <a:rPr lang="zh-CN" altLang="en-US" sz="2800" b="1" u="sng" dirty="0" smtClean="0"/>
              <a:t>知识点</a:t>
            </a:r>
            <a:r>
              <a:rPr lang="en-US" altLang="zh-CN" sz="2800" b="1" u="sng" dirty="0" smtClean="0"/>
              <a:t>4.</a:t>
            </a:r>
            <a:r>
              <a:rPr lang="zh-CN" altLang="en-US" sz="2800" b="1" u="sng" dirty="0" smtClean="0"/>
              <a:t>隐性材料</a:t>
            </a:r>
            <a:endParaRPr lang="zh-CN" altLang="en-US" sz="2800" dirty="0" smtClean="0"/>
          </a:p>
          <a:p>
            <a:pPr eaLnBrk="1" hangingPunct="1">
              <a:buFontTx/>
              <a:buNone/>
            </a:pPr>
            <a:r>
              <a:rPr lang="zh-CN" altLang="en-US" sz="2800" dirty="0" smtClean="0"/>
              <a:t>    隐性材料常用于飞机、坦克等重要军事目标或武器上，涂有隐性材料的物体能将雷达发射出的电磁波大部分吸收掉，反射回去的却很少，使雷达成了“睁眼瞎”</a:t>
            </a:r>
            <a:r>
              <a:rPr lang="en-US" altLang="zh-CN" sz="2800" dirty="0" smtClean="0"/>
              <a:t>. </a:t>
            </a:r>
          </a:p>
          <a:p>
            <a:pPr eaLnBrk="1" hangingPunct="1">
              <a:buFontTx/>
              <a:buNone/>
            </a:pPr>
            <a:endParaRPr lang="en-US" altLang="zh-CN" sz="2800" dirty="0" smtClean="0"/>
          </a:p>
          <a:p>
            <a:pPr eaLnBrk="1" hangingPunct="1">
              <a:buFontTx/>
              <a:buNone/>
            </a:pPr>
            <a:r>
              <a:rPr lang="en-US" altLang="zh-CN" sz="2800" dirty="0" smtClean="0"/>
              <a:t>【</a:t>
            </a:r>
            <a:r>
              <a:rPr lang="zh-CN" altLang="en-US" sz="2800" dirty="0" smtClean="0"/>
              <a:t>例</a:t>
            </a:r>
            <a:r>
              <a:rPr lang="en-US" altLang="zh-CN" sz="2800" dirty="0" smtClean="0"/>
              <a:t>4】</a:t>
            </a:r>
            <a:r>
              <a:rPr lang="zh-CN" altLang="en-US" sz="2800" dirty="0" smtClean="0"/>
              <a:t>图示为国产歼</a:t>
            </a:r>
            <a:r>
              <a:rPr lang="en-US" altLang="zh-CN" sz="2800" dirty="0" smtClean="0"/>
              <a:t>-20</a:t>
            </a:r>
            <a:r>
              <a:rPr lang="zh-CN" altLang="en-US" sz="2800" dirty="0" smtClean="0"/>
              <a:t>隐形飞机，可以有效避开雷达的探测，秘密之一在于它的表面有一层特殊材料，这种材料能够</a:t>
            </a:r>
            <a:r>
              <a:rPr lang="zh-CN" altLang="en-US" sz="2800" u="sng" dirty="0" smtClean="0"/>
              <a:t>      </a:t>
            </a:r>
            <a:r>
              <a:rPr lang="zh-CN" altLang="en-US" sz="2800" dirty="0" smtClean="0"/>
              <a:t>（选填“增强”或“减弱”）对电磁波吸收作用，秘密之二在于它的表面制成特殊形状，这种形状</a:t>
            </a:r>
            <a:r>
              <a:rPr lang="zh-CN" altLang="en-US" sz="2800" dirty="0" smtClean="0"/>
              <a:t>能够</a:t>
            </a:r>
            <a:r>
              <a:rPr lang="zh-CN" altLang="en-US" sz="2800" u="sng" dirty="0" smtClean="0"/>
              <a:t>        </a:t>
            </a:r>
            <a:r>
              <a:rPr lang="zh-CN" altLang="en-US" sz="2800" dirty="0" smtClean="0"/>
              <a:t>（选填“增强”或“减弱”）电磁波反射回雷达设备．</a:t>
            </a:r>
          </a:p>
        </p:txBody>
      </p:sp>
      <p:pic>
        <p:nvPicPr>
          <p:cNvPr id="11267" name="Picture 6" descr="wpsDDC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58109" y="5190579"/>
            <a:ext cx="4176713" cy="167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0" y="688504"/>
            <a:ext cx="9144000" cy="2780928"/>
          </a:xfrm>
        </p:spPr>
        <p:txBody>
          <a:bodyPr/>
          <a:lstStyle/>
          <a:p>
            <a:pPr eaLnBrk="1" hangingPunct="1">
              <a:buFontTx/>
              <a:buNone/>
            </a:pPr>
            <a:r>
              <a:rPr lang="en-US" altLang="zh-CN" sz="2800" dirty="0" smtClean="0"/>
              <a:t>【</a:t>
            </a:r>
            <a:r>
              <a:rPr lang="zh-CN" altLang="en-US" sz="2800" dirty="0" smtClean="0"/>
              <a:t>练习</a:t>
            </a:r>
            <a:r>
              <a:rPr lang="en-US" altLang="zh-CN" sz="2800" dirty="0" smtClean="0"/>
              <a:t>4】</a:t>
            </a:r>
            <a:r>
              <a:rPr lang="zh-CN" altLang="en-US" sz="2800" dirty="0" smtClean="0"/>
              <a:t>隐形材料是指（       ）</a:t>
            </a:r>
          </a:p>
          <a:p>
            <a:pPr eaLnBrk="1" hangingPunct="1">
              <a:buFontTx/>
              <a:buNone/>
            </a:pPr>
            <a:r>
              <a:rPr lang="en-US" altLang="zh-CN" sz="2800" dirty="0" smtClean="0"/>
              <a:t>A</a:t>
            </a:r>
            <a:r>
              <a:rPr lang="zh-CN" altLang="en-US" sz="2800" dirty="0" smtClean="0"/>
              <a:t>．看不见的材料</a:t>
            </a:r>
          </a:p>
          <a:p>
            <a:pPr eaLnBrk="1" hangingPunct="1">
              <a:buFontTx/>
              <a:buNone/>
            </a:pPr>
            <a:r>
              <a:rPr lang="en-US" altLang="zh-CN" sz="2800" dirty="0" smtClean="0"/>
              <a:t>B</a:t>
            </a:r>
            <a:r>
              <a:rPr lang="zh-CN" altLang="en-US" sz="2800" dirty="0" smtClean="0"/>
              <a:t>．听不见的材料　</a:t>
            </a:r>
          </a:p>
          <a:p>
            <a:pPr eaLnBrk="1" hangingPunct="1">
              <a:buFontTx/>
              <a:buNone/>
            </a:pPr>
            <a:r>
              <a:rPr lang="en-US" altLang="zh-CN" sz="2800" dirty="0" smtClean="0"/>
              <a:t>C</a:t>
            </a:r>
            <a:r>
              <a:rPr lang="zh-CN" altLang="en-US" sz="2800" dirty="0" smtClean="0"/>
              <a:t>．感觉不到的材料</a:t>
            </a:r>
          </a:p>
          <a:p>
            <a:pPr eaLnBrk="1" hangingPunct="1">
              <a:buFontTx/>
              <a:buNone/>
            </a:pPr>
            <a:r>
              <a:rPr lang="en-US" altLang="zh-CN" sz="2800" dirty="0" smtClean="0"/>
              <a:t>D</a:t>
            </a:r>
            <a:r>
              <a:rPr lang="zh-CN" altLang="en-US" sz="2800" dirty="0" smtClean="0"/>
              <a:t>．将雷达发射的电磁波大部分吸收掉的材料</a:t>
            </a:r>
          </a:p>
        </p:txBody>
      </p:sp>
      <p:sp>
        <p:nvSpPr>
          <p:cNvPr id="68612" name="Text Box 4"/>
          <p:cNvSpPr txBox="1">
            <a:spLocks noChangeArrowheads="1"/>
          </p:cNvSpPr>
          <p:nvPr/>
        </p:nvSpPr>
        <p:spPr bwMode="auto">
          <a:xfrm>
            <a:off x="4284663" y="688504"/>
            <a:ext cx="6477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8612">
                                            <p:txEl>
                                              <p:pRg st="0" end="0"/>
                                            </p:txEl>
                                          </p:spTgt>
                                        </p:tgtEl>
                                        <p:attrNameLst>
                                          <p:attrName>style.visibility</p:attrName>
                                        </p:attrNameLst>
                                      </p:cBhvr>
                                      <p:to>
                                        <p:strVal val="visible"/>
                                      </p:to>
                                    </p:set>
                                    <p:anim calcmode="lin" valueType="num">
                                      <p:cBhvr additive="base">
                                        <p:cTn id="7" dur="500" fill="hold"/>
                                        <p:tgtEl>
                                          <p:spTgt spid="686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0" y="0"/>
            <a:ext cx="9144000" cy="6858000"/>
          </a:xfrm>
        </p:spPr>
        <p:txBody>
          <a:bodyPr/>
          <a:lstStyle/>
          <a:p>
            <a:pPr eaLnBrk="1" hangingPunct="1">
              <a:buFontTx/>
              <a:buNone/>
            </a:pPr>
            <a:r>
              <a:rPr lang="en-US" altLang="zh-CN" smtClean="0"/>
              <a:t>.</a:t>
            </a:r>
          </a:p>
        </p:txBody>
      </p:sp>
      <p:pic>
        <p:nvPicPr>
          <p:cNvPr id="13315"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00013"/>
            <a:ext cx="9115425" cy="5267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Text Box 5"/>
          <p:cNvSpPr txBox="1">
            <a:spLocks noChangeArrowheads="1"/>
          </p:cNvSpPr>
          <p:nvPr/>
        </p:nvSpPr>
        <p:spPr bwMode="auto">
          <a:xfrm>
            <a:off x="3348038" y="692150"/>
            <a:ext cx="503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a:solidFill>
                  <a:srgbClr val="FF0000"/>
                </a:solidFill>
              </a:rPr>
              <a:t>C</a:t>
            </a:r>
          </a:p>
        </p:txBody>
      </p:sp>
      <p:sp>
        <p:nvSpPr>
          <p:cNvPr id="69638" name="Text Box 6"/>
          <p:cNvSpPr txBox="1">
            <a:spLocks noChangeArrowheads="1"/>
          </p:cNvSpPr>
          <p:nvPr/>
        </p:nvSpPr>
        <p:spPr bwMode="auto">
          <a:xfrm>
            <a:off x="3059113" y="1484313"/>
            <a:ext cx="503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a:solidFill>
                  <a:srgbClr val="FF0000"/>
                </a:solidFill>
              </a:rPr>
              <a:t>B</a:t>
            </a:r>
          </a:p>
        </p:txBody>
      </p:sp>
      <p:sp>
        <p:nvSpPr>
          <p:cNvPr id="69639" name="Text Box 7"/>
          <p:cNvSpPr txBox="1">
            <a:spLocks noChangeArrowheads="1"/>
          </p:cNvSpPr>
          <p:nvPr/>
        </p:nvSpPr>
        <p:spPr bwMode="auto">
          <a:xfrm>
            <a:off x="3419475" y="2276475"/>
            <a:ext cx="5032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a:solidFill>
                  <a:srgbClr val="FF0000"/>
                </a:solidFill>
              </a:rPr>
              <a:t>B</a:t>
            </a:r>
          </a:p>
        </p:txBody>
      </p:sp>
      <p:sp>
        <p:nvSpPr>
          <p:cNvPr id="69640" name="Text Box 8"/>
          <p:cNvSpPr txBox="1">
            <a:spLocks noChangeArrowheads="1"/>
          </p:cNvSpPr>
          <p:nvPr/>
        </p:nvSpPr>
        <p:spPr bwMode="auto">
          <a:xfrm>
            <a:off x="3132138" y="2924175"/>
            <a:ext cx="503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a:solidFill>
                  <a:srgbClr val="FF0000"/>
                </a:solidFill>
              </a:rPr>
              <a:t>C</a:t>
            </a:r>
          </a:p>
        </p:txBody>
      </p:sp>
      <p:sp>
        <p:nvSpPr>
          <p:cNvPr id="69641" name="Text Box 9"/>
          <p:cNvSpPr txBox="1">
            <a:spLocks noChangeArrowheads="1"/>
          </p:cNvSpPr>
          <p:nvPr/>
        </p:nvSpPr>
        <p:spPr bwMode="auto">
          <a:xfrm>
            <a:off x="3276600" y="4437063"/>
            <a:ext cx="5032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9637">
                                            <p:txEl>
                                              <p:pRg st="0" end="0"/>
                                            </p:txEl>
                                          </p:spTgt>
                                        </p:tgtEl>
                                        <p:attrNameLst>
                                          <p:attrName>style.visibility</p:attrName>
                                        </p:attrNameLst>
                                      </p:cBhvr>
                                      <p:to>
                                        <p:strVal val="visible"/>
                                      </p:to>
                                    </p:set>
                                    <p:anim calcmode="lin" valueType="num">
                                      <p:cBhvr additive="base">
                                        <p:cTn id="7" dur="500" fill="hold"/>
                                        <p:tgtEl>
                                          <p:spTgt spid="6963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6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9638">
                                            <p:txEl>
                                              <p:pRg st="0" end="0"/>
                                            </p:txEl>
                                          </p:spTgt>
                                        </p:tgtEl>
                                        <p:attrNameLst>
                                          <p:attrName>style.visibility</p:attrName>
                                        </p:attrNameLst>
                                      </p:cBhvr>
                                      <p:to>
                                        <p:strVal val="visible"/>
                                      </p:to>
                                    </p:set>
                                    <p:anim calcmode="lin" valueType="num">
                                      <p:cBhvr additive="base">
                                        <p:cTn id="13" dur="500" fill="hold"/>
                                        <p:tgtEl>
                                          <p:spTgt spid="6963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6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9639">
                                            <p:txEl>
                                              <p:pRg st="0" end="0"/>
                                            </p:txEl>
                                          </p:spTgt>
                                        </p:tgtEl>
                                        <p:attrNameLst>
                                          <p:attrName>style.visibility</p:attrName>
                                        </p:attrNameLst>
                                      </p:cBhvr>
                                      <p:to>
                                        <p:strVal val="visible"/>
                                      </p:to>
                                    </p:set>
                                    <p:anim calcmode="lin" valueType="num">
                                      <p:cBhvr additive="base">
                                        <p:cTn id="19" dur="500" fill="hold"/>
                                        <p:tgtEl>
                                          <p:spTgt spid="6963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96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69640">
                                            <p:txEl>
                                              <p:pRg st="0" end="0"/>
                                            </p:txEl>
                                          </p:spTgt>
                                        </p:tgtEl>
                                        <p:attrNameLst>
                                          <p:attrName>style.visibility</p:attrName>
                                        </p:attrNameLst>
                                      </p:cBhvr>
                                      <p:to>
                                        <p:strVal val="visible"/>
                                      </p:to>
                                    </p:set>
                                    <p:anim calcmode="lin" valueType="num">
                                      <p:cBhvr additive="base">
                                        <p:cTn id="25" dur="500" fill="hold"/>
                                        <p:tgtEl>
                                          <p:spTgt spid="6964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964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9641">
                                            <p:txEl>
                                              <p:pRg st="0" end="0"/>
                                            </p:txEl>
                                          </p:spTgt>
                                        </p:tgtEl>
                                        <p:attrNameLst>
                                          <p:attrName>style.visibility</p:attrName>
                                        </p:attrNameLst>
                                      </p:cBhvr>
                                      <p:to>
                                        <p:strVal val="visible"/>
                                      </p:to>
                                    </p:set>
                                    <p:anim calcmode="lin" valueType="num">
                                      <p:cBhvr additive="base">
                                        <p:cTn id="31" dur="500" fill="hold"/>
                                        <p:tgtEl>
                                          <p:spTgt spid="6964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964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0" y="0"/>
            <a:ext cx="9144000" cy="6858000"/>
          </a:xfrm>
        </p:spPr>
        <p:txBody>
          <a:bodyPr/>
          <a:lstStyle/>
          <a:p>
            <a:pPr eaLnBrk="1" hangingPunct="1">
              <a:buFontTx/>
              <a:buNone/>
            </a:pPr>
            <a:r>
              <a:rPr lang="zh-CN" altLang="en-US" sz="2800" b="1" dirty="0" smtClean="0"/>
              <a:t>第五章复习课</a:t>
            </a:r>
          </a:p>
          <a:p>
            <a:pPr eaLnBrk="1" hangingPunct="1">
              <a:buFontTx/>
              <a:buNone/>
            </a:pPr>
            <a:r>
              <a:rPr lang="zh-CN" altLang="en-US" sz="2800" b="1" dirty="0" smtClean="0"/>
              <a:t>考点突破</a:t>
            </a:r>
            <a:endParaRPr lang="zh-CN" altLang="en-US" sz="2800" b="1" u="sng" dirty="0" smtClean="0"/>
          </a:p>
          <a:p>
            <a:pPr eaLnBrk="1" hangingPunct="1">
              <a:buFontTx/>
              <a:buNone/>
            </a:pPr>
            <a:r>
              <a:rPr lang="zh-CN" altLang="en-US" sz="2800" b="1" u="sng" dirty="0" smtClean="0"/>
              <a:t>考点</a:t>
            </a:r>
            <a:r>
              <a:rPr lang="en-US" altLang="zh-CN" sz="2800" b="1" u="sng" dirty="0" smtClean="0"/>
              <a:t>1. </a:t>
            </a:r>
            <a:r>
              <a:rPr lang="zh-CN" altLang="en-US" sz="2800" b="1" u="sng" dirty="0" smtClean="0"/>
              <a:t>质量</a:t>
            </a:r>
            <a:r>
              <a:rPr lang="zh-CN" altLang="en-US" sz="2800" b="1" dirty="0" smtClean="0"/>
              <a:t>（高频考点）</a:t>
            </a:r>
          </a:p>
          <a:p>
            <a:pPr eaLnBrk="1" hangingPunct="1">
              <a:buFontTx/>
              <a:buNone/>
            </a:pPr>
            <a:r>
              <a:rPr lang="zh-CN" altLang="en-US" sz="2800" b="1" dirty="0" smtClean="0"/>
              <a:t>考点分析：</a:t>
            </a:r>
            <a:r>
              <a:rPr lang="zh-CN" altLang="en-US" sz="2800" dirty="0" smtClean="0"/>
              <a:t>本考点是广东中考的高频考点，考查的重点是质量的属性和估测，出题相对较简单</a:t>
            </a:r>
            <a:r>
              <a:rPr lang="en-US" altLang="zh-CN" sz="2800" dirty="0" smtClean="0"/>
              <a:t>.</a:t>
            </a:r>
            <a:r>
              <a:rPr lang="zh-CN" altLang="en-US" sz="2800" dirty="0" smtClean="0"/>
              <a:t>复习时要注意：（</a:t>
            </a:r>
            <a:r>
              <a:rPr lang="en-US" altLang="zh-CN" sz="2800" dirty="0" smtClean="0"/>
              <a:t>1</a:t>
            </a:r>
            <a:r>
              <a:rPr lang="zh-CN" altLang="en-US" sz="2800" dirty="0" smtClean="0"/>
              <a:t>）物质的质量不随物质的温度、状态、形状和地理位置的改变而改变；（</a:t>
            </a:r>
            <a:r>
              <a:rPr lang="en-US" altLang="zh-CN" sz="2800" dirty="0" smtClean="0"/>
              <a:t>2</a:t>
            </a:r>
            <a:r>
              <a:rPr lang="zh-CN" altLang="en-US" sz="2800" dirty="0" smtClean="0"/>
              <a:t>）熟记一些常见物体的大概质量</a:t>
            </a:r>
            <a:r>
              <a:rPr lang="en-US" altLang="zh-CN" sz="2800" dirty="0" smtClean="0"/>
              <a:t>.</a:t>
            </a:r>
          </a:p>
          <a:p>
            <a:pPr eaLnBrk="1" hangingPunct="1">
              <a:buFontTx/>
              <a:buNone/>
            </a:pPr>
            <a:r>
              <a:rPr lang="en-US" altLang="zh-CN" sz="2800" dirty="0" smtClean="0"/>
              <a:t>   1</a:t>
            </a:r>
            <a:r>
              <a:rPr lang="zh-CN" altLang="en-US" sz="2800" dirty="0" smtClean="0"/>
              <a:t>．（</a:t>
            </a:r>
            <a:r>
              <a:rPr lang="en-US" altLang="zh-CN" sz="2800" dirty="0" smtClean="0"/>
              <a:t>2010</a:t>
            </a:r>
            <a:r>
              <a:rPr lang="zh-CN" altLang="en-US" sz="2800" dirty="0" smtClean="0"/>
              <a:t>广东，</a:t>
            </a:r>
            <a:r>
              <a:rPr lang="en-US" altLang="zh-CN" sz="2800" dirty="0" smtClean="0"/>
              <a:t>1</a:t>
            </a:r>
            <a:r>
              <a:rPr lang="zh-CN" altLang="en-US" sz="2800" dirty="0" smtClean="0"/>
              <a:t>，</a:t>
            </a:r>
            <a:r>
              <a:rPr lang="en-US" altLang="zh-CN" sz="2800" dirty="0" smtClean="0"/>
              <a:t>3</a:t>
            </a:r>
            <a:r>
              <a:rPr lang="zh-CN" altLang="en-US" sz="2800" dirty="0" smtClean="0"/>
              <a:t>分）以下选项中质量最接近</a:t>
            </a:r>
            <a:r>
              <a:rPr lang="en-US" altLang="zh-CN" sz="2800" dirty="0" smtClean="0"/>
              <a:t>50g</a:t>
            </a:r>
            <a:r>
              <a:rPr lang="zh-CN" altLang="en-US" sz="2800" dirty="0" smtClean="0"/>
              <a:t>的是（      ）</a:t>
            </a:r>
          </a:p>
          <a:p>
            <a:pPr eaLnBrk="1" hangingPunct="1">
              <a:buFontTx/>
              <a:buNone/>
            </a:pPr>
            <a:r>
              <a:rPr lang="zh-CN" altLang="en-US" sz="2800" dirty="0" smtClean="0"/>
              <a:t>　</a:t>
            </a:r>
            <a:r>
              <a:rPr lang="en-US" altLang="zh-CN" sz="2800" dirty="0" smtClean="0"/>
              <a:t>A</a:t>
            </a:r>
            <a:r>
              <a:rPr lang="zh-CN" altLang="en-US" sz="2800" dirty="0" smtClean="0"/>
              <a:t>．一个乒乓球</a:t>
            </a:r>
            <a:r>
              <a:rPr lang="en-US" altLang="zh-CN" sz="2800" dirty="0" smtClean="0"/>
              <a:t>B</a:t>
            </a:r>
            <a:r>
              <a:rPr lang="zh-CN" altLang="en-US" sz="2800" dirty="0" smtClean="0"/>
              <a:t>．一只母鸡</a:t>
            </a:r>
            <a:r>
              <a:rPr lang="en-US" altLang="zh-CN" sz="2800" dirty="0" smtClean="0"/>
              <a:t>C</a:t>
            </a:r>
            <a:r>
              <a:rPr lang="zh-CN" altLang="en-US" sz="2800" dirty="0" smtClean="0"/>
              <a:t>．一只鸡蛋</a:t>
            </a:r>
            <a:r>
              <a:rPr lang="en-US" altLang="zh-CN" sz="2800" dirty="0" smtClean="0"/>
              <a:t>D</a:t>
            </a:r>
            <a:r>
              <a:rPr lang="zh-CN" altLang="en-US" sz="2800" dirty="0" smtClean="0"/>
              <a:t>．一张课桌</a:t>
            </a:r>
            <a:r>
              <a:rPr lang="en-US" altLang="zh-CN" sz="2800" dirty="0" smtClean="0"/>
              <a:t>2</a:t>
            </a:r>
            <a:r>
              <a:rPr lang="zh-CN" altLang="en-US" sz="2800" dirty="0" smtClean="0"/>
              <a:t>．（</a:t>
            </a:r>
            <a:r>
              <a:rPr lang="en-US" altLang="zh-CN" sz="2800" dirty="0" smtClean="0"/>
              <a:t>2012</a:t>
            </a:r>
            <a:r>
              <a:rPr lang="zh-CN" altLang="en-US" sz="2800" dirty="0" smtClean="0"/>
              <a:t>广东，</a:t>
            </a:r>
            <a:r>
              <a:rPr lang="en-US" altLang="zh-CN" sz="2800" dirty="0" smtClean="0"/>
              <a:t>2</a:t>
            </a:r>
            <a:r>
              <a:rPr lang="zh-CN" altLang="en-US" sz="2800" dirty="0" smtClean="0"/>
              <a:t>，</a:t>
            </a:r>
            <a:r>
              <a:rPr lang="en-US" altLang="zh-CN" sz="2800" dirty="0" smtClean="0"/>
              <a:t>3</a:t>
            </a:r>
            <a:r>
              <a:rPr lang="zh-CN" altLang="en-US" sz="2800" dirty="0" smtClean="0"/>
              <a:t>分）一瓶矿泉水放入冰箱结冰后，下列物理量不发生改变的是（      ）</a:t>
            </a:r>
          </a:p>
          <a:p>
            <a:pPr eaLnBrk="1" hangingPunct="1">
              <a:buFontTx/>
              <a:buNone/>
            </a:pPr>
            <a:r>
              <a:rPr lang="zh-CN" altLang="en-US" sz="2800" dirty="0" smtClean="0"/>
              <a:t>　</a:t>
            </a:r>
            <a:r>
              <a:rPr lang="en-US" altLang="zh-CN" sz="2800" dirty="0" smtClean="0"/>
              <a:t>A</a:t>
            </a:r>
            <a:r>
              <a:rPr lang="zh-CN" altLang="en-US" sz="2800" dirty="0" smtClean="0"/>
              <a:t>．质量         </a:t>
            </a:r>
            <a:r>
              <a:rPr lang="en-US" altLang="zh-CN" sz="2800" dirty="0" smtClean="0"/>
              <a:t>B</a:t>
            </a:r>
            <a:r>
              <a:rPr lang="zh-CN" altLang="en-US" sz="2800" dirty="0" smtClean="0"/>
              <a:t>．温度        </a:t>
            </a:r>
            <a:r>
              <a:rPr lang="en-US" altLang="zh-CN" sz="2800" dirty="0" smtClean="0"/>
              <a:t>C</a:t>
            </a:r>
            <a:r>
              <a:rPr lang="zh-CN" altLang="en-US" sz="2800" dirty="0" smtClean="0"/>
              <a:t>．内能         </a:t>
            </a:r>
            <a:r>
              <a:rPr lang="en-US" altLang="zh-CN" sz="2800" dirty="0" smtClean="0"/>
              <a:t>D</a:t>
            </a:r>
            <a:r>
              <a:rPr lang="zh-CN" altLang="en-US" sz="2800" dirty="0" smtClean="0"/>
              <a:t>．密度</a:t>
            </a:r>
          </a:p>
        </p:txBody>
      </p:sp>
      <p:sp>
        <p:nvSpPr>
          <p:cNvPr id="70660" name="Text Box 4"/>
          <p:cNvSpPr txBox="1">
            <a:spLocks noChangeArrowheads="1"/>
          </p:cNvSpPr>
          <p:nvPr/>
        </p:nvSpPr>
        <p:spPr bwMode="auto">
          <a:xfrm>
            <a:off x="1619250" y="4221163"/>
            <a:ext cx="647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C</a:t>
            </a:r>
          </a:p>
        </p:txBody>
      </p:sp>
      <p:sp>
        <p:nvSpPr>
          <p:cNvPr id="70661" name="Text Box 5"/>
          <p:cNvSpPr txBox="1">
            <a:spLocks noChangeArrowheads="1"/>
          </p:cNvSpPr>
          <p:nvPr/>
        </p:nvSpPr>
        <p:spPr bwMode="auto">
          <a:xfrm>
            <a:off x="5795963" y="5589588"/>
            <a:ext cx="647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0660">
                                            <p:txEl>
                                              <p:pRg st="0" end="0"/>
                                            </p:txEl>
                                          </p:spTgt>
                                        </p:tgtEl>
                                        <p:attrNameLst>
                                          <p:attrName>style.visibility</p:attrName>
                                        </p:attrNameLst>
                                      </p:cBhvr>
                                      <p:to>
                                        <p:strVal val="visible"/>
                                      </p:to>
                                    </p:set>
                                    <p:anim calcmode="lin" valueType="num">
                                      <p:cBhvr additive="base">
                                        <p:cTn id="7" dur="500" fill="hold"/>
                                        <p:tgtEl>
                                          <p:spTgt spid="706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0661">
                                            <p:txEl>
                                              <p:pRg st="0" end="0"/>
                                            </p:txEl>
                                          </p:spTgt>
                                        </p:tgtEl>
                                        <p:attrNameLst>
                                          <p:attrName>style.visibility</p:attrName>
                                        </p:attrNameLst>
                                      </p:cBhvr>
                                      <p:to>
                                        <p:strVal val="visible"/>
                                      </p:to>
                                    </p:set>
                                    <p:anim calcmode="lin" valueType="num">
                                      <p:cBhvr additive="base">
                                        <p:cTn id="13" dur="500" fill="hold"/>
                                        <p:tgtEl>
                                          <p:spTgt spid="7066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6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1"/>
          </p:nvPr>
        </p:nvSpPr>
        <p:spPr>
          <a:xfrm>
            <a:off x="0" y="620688"/>
            <a:ext cx="9144000" cy="5301208"/>
          </a:xfrm>
        </p:spPr>
        <p:txBody>
          <a:bodyPr/>
          <a:lstStyle/>
          <a:p>
            <a:pPr eaLnBrk="1" hangingPunct="1">
              <a:lnSpc>
                <a:spcPct val="90000"/>
              </a:lnSpc>
              <a:buFontTx/>
              <a:buNone/>
            </a:pPr>
            <a:r>
              <a:rPr lang="zh-CN" altLang="en-US" sz="2800" b="1" u="sng" dirty="0" smtClean="0"/>
              <a:t>考点</a:t>
            </a:r>
            <a:r>
              <a:rPr lang="en-US" altLang="zh-CN" sz="2800" b="1" u="sng" dirty="0" smtClean="0"/>
              <a:t>2.</a:t>
            </a:r>
            <a:r>
              <a:rPr lang="zh-CN" altLang="en-US" sz="2800" b="1" u="sng" dirty="0" smtClean="0"/>
              <a:t>质量的测量</a:t>
            </a:r>
            <a:r>
              <a:rPr lang="zh-CN" altLang="en-US" sz="2800" b="1" dirty="0" smtClean="0"/>
              <a:t>（高频考点）</a:t>
            </a:r>
          </a:p>
          <a:p>
            <a:pPr eaLnBrk="1" hangingPunct="1">
              <a:lnSpc>
                <a:spcPct val="90000"/>
              </a:lnSpc>
              <a:buFontTx/>
              <a:buNone/>
            </a:pPr>
            <a:r>
              <a:rPr lang="zh-CN" altLang="en-US" sz="2800" b="1" dirty="0" smtClean="0"/>
              <a:t>   考点分析：</a:t>
            </a:r>
            <a:r>
              <a:rPr lang="zh-CN" altLang="en-US" sz="2800" dirty="0" smtClean="0"/>
              <a:t>本考点是广东中考的高频考点，考查相对简单，考查的重点是托盘天平的使用</a:t>
            </a:r>
            <a:r>
              <a:rPr lang="en-US" altLang="zh-CN" sz="2800" dirty="0" smtClean="0"/>
              <a:t>.</a:t>
            </a:r>
            <a:r>
              <a:rPr lang="zh-CN" altLang="en-US" sz="2800" dirty="0" smtClean="0"/>
              <a:t>应注意的知识点：使用托盘天平正确方法是：（</a:t>
            </a:r>
            <a:r>
              <a:rPr lang="en-US" altLang="zh-CN" sz="2800" dirty="0" smtClean="0"/>
              <a:t>1</a:t>
            </a:r>
            <a:r>
              <a:rPr lang="zh-CN" altLang="en-US" sz="2800" dirty="0" smtClean="0"/>
              <a:t>）把天平放在水平台上，把游码放在标尺左边的零度刻线处</a:t>
            </a:r>
            <a:r>
              <a:rPr lang="en-US" altLang="zh-CN" sz="2800" dirty="0" smtClean="0"/>
              <a:t>.</a:t>
            </a:r>
            <a:r>
              <a:rPr lang="zh-CN" altLang="en-US" sz="2800" dirty="0" smtClean="0"/>
              <a:t>（</a:t>
            </a:r>
            <a:r>
              <a:rPr lang="en-US" altLang="zh-CN" sz="2800" dirty="0" smtClean="0"/>
              <a:t>2</a:t>
            </a:r>
            <a:r>
              <a:rPr lang="zh-CN" altLang="en-US" sz="2800" dirty="0" smtClean="0"/>
              <a:t>）调节横梁两端的平衡螺母，使指针指在分度盘的中线处，这时横梁平衡</a:t>
            </a:r>
            <a:r>
              <a:rPr lang="en-US" altLang="zh-CN" sz="2800" dirty="0" smtClean="0"/>
              <a:t>.</a:t>
            </a:r>
            <a:r>
              <a:rPr lang="zh-CN" altLang="en-US" sz="2800" dirty="0" smtClean="0"/>
              <a:t>如果横梁的右臂偏高，指针将偏向分度盘的中线的左侧，此时应该向右调节平衡螺母</a:t>
            </a:r>
            <a:r>
              <a:rPr lang="en-US" altLang="zh-CN" sz="2800" dirty="0" smtClean="0"/>
              <a:t>.</a:t>
            </a:r>
            <a:r>
              <a:rPr lang="zh-CN" altLang="en-US" sz="2800" dirty="0" smtClean="0"/>
              <a:t>（</a:t>
            </a:r>
            <a:r>
              <a:rPr lang="en-US" altLang="zh-CN" sz="2800" dirty="0" smtClean="0"/>
              <a:t>3</a:t>
            </a:r>
            <a:r>
              <a:rPr lang="zh-CN" altLang="en-US" sz="2800" dirty="0" smtClean="0"/>
              <a:t>）称量时，把被测物体放在左盘里，用镊子向右盘里加减砝码并调节游码在标尺上的位置，直到横梁恢复平衡</a:t>
            </a:r>
            <a:r>
              <a:rPr lang="en-US" altLang="zh-CN" sz="2800" dirty="0" smtClean="0"/>
              <a:t>.</a:t>
            </a:r>
            <a:r>
              <a:rPr lang="zh-CN" altLang="en-US" sz="2800" dirty="0" smtClean="0"/>
              <a:t>（</a:t>
            </a:r>
            <a:r>
              <a:rPr lang="en-US" altLang="zh-CN" sz="2800" dirty="0" smtClean="0"/>
              <a:t>4</a:t>
            </a:r>
            <a:r>
              <a:rPr lang="zh-CN" altLang="en-US" sz="2800" dirty="0" smtClean="0"/>
              <a:t>）这时，物体的质量就等于右盘里的砝码总质量加上标尺上游码所对的刻度值，读游码所对的值应该看游码左侧所对的刻线</a:t>
            </a:r>
            <a:r>
              <a:rPr lang="en-US" altLang="zh-CN" sz="2800" dirty="0" smtClean="0"/>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1"/>
          </p:nvPr>
        </p:nvSpPr>
        <p:spPr>
          <a:xfrm>
            <a:off x="0" y="899728"/>
            <a:ext cx="9144000" cy="2924944"/>
          </a:xfrm>
        </p:spPr>
        <p:txBody>
          <a:bodyPr/>
          <a:lstStyle/>
          <a:p>
            <a:pPr eaLnBrk="1" hangingPunct="1">
              <a:buFontTx/>
              <a:buNone/>
            </a:pPr>
            <a:r>
              <a:rPr lang="en-US" altLang="zh-CN" sz="2800" dirty="0" smtClean="0"/>
              <a:t>1.</a:t>
            </a:r>
            <a:r>
              <a:rPr lang="zh-CN" altLang="en-US" sz="2800" dirty="0" smtClean="0"/>
              <a:t>（</a:t>
            </a:r>
            <a:r>
              <a:rPr lang="en-US" altLang="zh-CN" sz="2800" dirty="0" smtClean="0"/>
              <a:t>2012</a:t>
            </a:r>
            <a:r>
              <a:rPr lang="zh-CN" altLang="en-US" sz="2800" dirty="0" smtClean="0"/>
              <a:t>广东，</a:t>
            </a:r>
            <a:r>
              <a:rPr lang="en-US" altLang="zh-CN" sz="2800" dirty="0" smtClean="0"/>
              <a:t>13</a:t>
            </a:r>
            <a:r>
              <a:rPr lang="zh-CN" altLang="en-US" sz="2800" dirty="0" smtClean="0"/>
              <a:t>，</a:t>
            </a:r>
            <a:r>
              <a:rPr lang="en-US" altLang="zh-CN" sz="2800" dirty="0" smtClean="0"/>
              <a:t>3</a:t>
            </a:r>
            <a:r>
              <a:rPr lang="zh-CN" altLang="en-US" sz="2800" dirty="0" smtClean="0"/>
              <a:t>分）某托盘天平的全部砝码及标尺如图，此天平的称量（即称量范围）是</a:t>
            </a:r>
            <a:r>
              <a:rPr lang="zh-CN" altLang="en-US" sz="2800" u="sng" dirty="0" smtClean="0"/>
              <a:t>      </a:t>
            </a:r>
            <a:r>
              <a:rPr lang="en-US" altLang="zh-CN" sz="2800" dirty="0" smtClean="0"/>
              <a:t>g</a:t>
            </a:r>
            <a:r>
              <a:rPr lang="zh-CN" altLang="en-US" sz="2800" dirty="0" smtClean="0"/>
              <a:t>．若将此天平调节平衡后测一物体的质量，物体应放在</a:t>
            </a:r>
            <a:r>
              <a:rPr lang="zh-CN" altLang="en-US" sz="2800" u="sng" dirty="0" smtClean="0"/>
              <a:t>      </a:t>
            </a:r>
            <a:r>
              <a:rPr lang="zh-CN" altLang="en-US" sz="2800" dirty="0" smtClean="0"/>
              <a:t>盘．当加入一定量的砝码后，发现天平的指针偏向分度盘的左侧，再加入最小的砝码，指针偏向分度盘的右侧，这时应该</a:t>
            </a:r>
            <a:r>
              <a:rPr lang="zh-CN" altLang="en-US" sz="2800" u="sng" dirty="0" smtClean="0"/>
              <a:t>                                                   </a:t>
            </a:r>
            <a:r>
              <a:rPr lang="zh-CN" altLang="en-US" sz="2800" dirty="0" smtClean="0"/>
              <a:t>，直至天平平衡．</a:t>
            </a:r>
          </a:p>
        </p:txBody>
      </p:sp>
      <p:pic>
        <p:nvPicPr>
          <p:cNvPr id="16387" name="Picture 5" descr="wps773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27784" y="4365104"/>
            <a:ext cx="3097212"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0" name="Text Box 6"/>
          <p:cNvSpPr txBox="1">
            <a:spLocks noChangeArrowheads="1"/>
          </p:cNvSpPr>
          <p:nvPr/>
        </p:nvSpPr>
        <p:spPr bwMode="auto">
          <a:xfrm>
            <a:off x="6372225" y="1304541"/>
            <a:ext cx="7921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210</a:t>
            </a:r>
          </a:p>
        </p:txBody>
      </p:sp>
      <p:sp>
        <p:nvSpPr>
          <p:cNvPr id="72711" name="Text Box 7"/>
          <p:cNvSpPr txBox="1">
            <a:spLocks noChangeArrowheads="1"/>
          </p:cNvSpPr>
          <p:nvPr/>
        </p:nvSpPr>
        <p:spPr bwMode="auto">
          <a:xfrm>
            <a:off x="7235825" y="1736341"/>
            <a:ext cx="647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左</a:t>
            </a:r>
          </a:p>
        </p:txBody>
      </p:sp>
      <p:sp>
        <p:nvSpPr>
          <p:cNvPr id="72712" name="Text Box 8"/>
          <p:cNvSpPr txBox="1">
            <a:spLocks noChangeArrowheads="1"/>
          </p:cNvSpPr>
          <p:nvPr/>
        </p:nvSpPr>
        <p:spPr bwMode="auto">
          <a:xfrm>
            <a:off x="1476375" y="3033328"/>
            <a:ext cx="4392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取下最小砝码，向右移动游码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2710">
                                            <p:txEl>
                                              <p:pRg st="0" end="0"/>
                                            </p:txEl>
                                          </p:spTgt>
                                        </p:tgtEl>
                                        <p:attrNameLst>
                                          <p:attrName>style.visibility</p:attrName>
                                        </p:attrNameLst>
                                      </p:cBhvr>
                                      <p:to>
                                        <p:strVal val="visible"/>
                                      </p:to>
                                    </p:set>
                                    <p:anim calcmode="lin" valueType="num">
                                      <p:cBhvr additive="base">
                                        <p:cTn id="7" dur="500" fill="hold"/>
                                        <p:tgtEl>
                                          <p:spTgt spid="727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27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2711">
                                            <p:txEl>
                                              <p:pRg st="0" end="0"/>
                                            </p:txEl>
                                          </p:spTgt>
                                        </p:tgtEl>
                                        <p:attrNameLst>
                                          <p:attrName>style.visibility</p:attrName>
                                        </p:attrNameLst>
                                      </p:cBhvr>
                                      <p:to>
                                        <p:strVal val="visible"/>
                                      </p:to>
                                    </p:set>
                                    <p:anim calcmode="lin" valueType="num">
                                      <p:cBhvr additive="base">
                                        <p:cTn id="13" dur="500" fill="hold"/>
                                        <p:tgtEl>
                                          <p:spTgt spid="727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27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2712">
                                            <p:txEl>
                                              <p:pRg st="0" end="0"/>
                                            </p:txEl>
                                          </p:spTgt>
                                        </p:tgtEl>
                                        <p:attrNameLst>
                                          <p:attrName>style.visibility</p:attrName>
                                        </p:attrNameLst>
                                      </p:cBhvr>
                                      <p:to>
                                        <p:strVal val="visible"/>
                                      </p:to>
                                    </p:set>
                                    <p:anim calcmode="lin" valueType="num">
                                      <p:cBhvr additive="base">
                                        <p:cTn id="19" dur="500" fill="hold"/>
                                        <p:tgtEl>
                                          <p:spTgt spid="727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27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idx="1"/>
          </p:nvPr>
        </p:nvSpPr>
        <p:spPr>
          <a:xfrm>
            <a:off x="22498" y="721668"/>
            <a:ext cx="9144000" cy="1988840"/>
          </a:xfrm>
        </p:spPr>
        <p:txBody>
          <a:bodyPr/>
          <a:lstStyle/>
          <a:p>
            <a:pPr eaLnBrk="1" hangingPunct="1">
              <a:buFontTx/>
              <a:buNone/>
            </a:pPr>
            <a:r>
              <a:rPr lang="en-US" altLang="zh-CN" sz="2800" smtClean="0"/>
              <a:t>2</a:t>
            </a:r>
            <a:r>
              <a:rPr lang="zh-CN" altLang="en-US" sz="2800" smtClean="0"/>
              <a:t>．（</a:t>
            </a:r>
            <a:r>
              <a:rPr lang="en-US" altLang="zh-CN" sz="2800" smtClean="0"/>
              <a:t>2013</a:t>
            </a:r>
            <a:r>
              <a:rPr lang="zh-CN" altLang="en-US" sz="2800" smtClean="0"/>
              <a:t>广东，</a:t>
            </a:r>
            <a:r>
              <a:rPr lang="en-US" altLang="zh-CN" sz="2800" smtClean="0"/>
              <a:t>11</a:t>
            </a:r>
            <a:r>
              <a:rPr lang="zh-CN" altLang="en-US" sz="2800" smtClean="0"/>
              <a:t>，</a:t>
            </a:r>
            <a:r>
              <a:rPr lang="en-US" altLang="zh-CN" sz="2800" smtClean="0"/>
              <a:t>3</a:t>
            </a:r>
            <a:r>
              <a:rPr lang="zh-CN" altLang="en-US" sz="2800" smtClean="0"/>
              <a:t>分）小王把天平放在水平台上，将游码拨到零刻度处后，指针静止时出现题甲的情形，此时应向</a:t>
            </a:r>
            <a:r>
              <a:rPr lang="zh-CN" altLang="en-US" sz="2800" u="sng" smtClean="0"/>
              <a:t>     </a:t>
            </a:r>
            <a:r>
              <a:rPr lang="zh-CN" altLang="en-US" sz="2800" smtClean="0"/>
              <a:t>调平衡螺母，使天平横梁平衡由图乙、丙可知烧杯的质量为</a:t>
            </a:r>
            <a:r>
              <a:rPr lang="zh-CN" altLang="en-US" sz="2800" u="sng" smtClean="0"/>
              <a:t>         </a:t>
            </a:r>
            <a:r>
              <a:rPr lang="en-US" altLang="zh-CN" sz="2800" smtClean="0"/>
              <a:t>g</a:t>
            </a:r>
            <a:r>
              <a:rPr lang="zh-CN" altLang="en-US" sz="2800" smtClean="0"/>
              <a:t>，烧杯中液体的质量是</a:t>
            </a:r>
            <a:r>
              <a:rPr lang="zh-CN" altLang="en-US" sz="2800" u="sng" smtClean="0"/>
              <a:t>     </a:t>
            </a:r>
            <a:r>
              <a:rPr lang="en-US" altLang="zh-CN" sz="2800" smtClean="0"/>
              <a:t>g</a:t>
            </a:r>
            <a:r>
              <a:rPr lang="zh-CN" altLang="en-US" sz="2800" smtClean="0"/>
              <a:t>．</a:t>
            </a:r>
          </a:p>
        </p:txBody>
      </p:sp>
      <p:pic>
        <p:nvPicPr>
          <p:cNvPr id="17411" name="Picture 5" descr="wps583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6113" y="4005064"/>
            <a:ext cx="74898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Text Box 6"/>
          <p:cNvSpPr txBox="1">
            <a:spLocks noChangeArrowheads="1"/>
          </p:cNvSpPr>
          <p:nvPr/>
        </p:nvSpPr>
        <p:spPr bwMode="auto">
          <a:xfrm>
            <a:off x="1930673" y="1558281"/>
            <a:ext cx="647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左</a:t>
            </a:r>
          </a:p>
        </p:txBody>
      </p:sp>
      <p:sp>
        <p:nvSpPr>
          <p:cNvPr id="73735" name="Text Box 7"/>
          <p:cNvSpPr txBox="1">
            <a:spLocks noChangeArrowheads="1"/>
          </p:cNvSpPr>
          <p:nvPr/>
        </p:nvSpPr>
        <p:spPr bwMode="auto">
          <a:xfrm>
            <a:off x="3299098" y="1918643"/>
            <a:ext cx="9366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32.4</a:t>
            </a:r>
          </a:p>
        </p:txBody>
      </p:sp>
      <p:sp>
        <p:nvSpPr>
          <p:cNvPr id="73736" name="Text Box 8"/>
          <p:cNvSpPr txBox="1">
            <a:spLocks noChangeArrowheads="1"/>
          </p:cNvSpPr>
          <p:nvPr/>
        </p:nvSpPr>
        <p:spPr bwMode="auto">
          <a:xfrm>
            <a:off x="7834586" y="1990081"/>
            <a:ext cx="647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50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3734">
                                            <p:txEl>
                                              <p:pRg st="0" end="0"/>
                                            </p:txEl>
                                          </p:spTgt>
                                        </p:tgtEl>
                                        <p:attrNameLst>
                                          <p:attrName>style.visibility</p:attrName>
                                        </p:attrNameLst>
                                      </p:cBhvr>
                                      <p:to>
                                        <p:strVal val="visible"/>
                                      </p:to>
                                    </p:set>
                                    <p:anim calcmode="lin" valueType="num">
                                      <p:cBhvr additive="base">
                                        <p:cTn id="7" dur="500" fill="hold"/>
                                        <p:tgtEl>
                                          <p:spTgt spid="7373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3735">
                                            <p:txEl>
                                              <p:pRg st="0" end="0"/>
                                            </p:txEl>
                                          </p:spTgt>
                                        </p:tgtEl>
                                        <p:attrNameLst>
                                          <p:attrName>style.visibility</p:attrName>
                                        </p:attrNameLst>
                                      </p:cBhvr>
                                      <p:to>
                                        <p:strVal val="visible"/>
                                      </p:to>
                                    </p:set>
                                    <p:anim calcmode="lin" valueType="num">
                                      <p:cBhvr additive="base">
                                        <p:cTn id="13" dur="500" fill="hold"/>
                                        <p:tgtEl>
                                          <p:spTgt spid="7373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3736">
                                            <p:txEl>
                                              <p:pRg st="0" end="0"/>
                                            </p:txEl>
                                          </p:spTgt>
                                        </p:tgtEl>
                                        <p:attrNameLst>
                                          <p:attrName>style.visibility</p:attrName>
                                        </p:attrNameLst>
                                      </p:cBhvr>
                                      <p:to>
                                        <p:strVal val="visible"/>
                                      </p:to>
                                    </p:set>
                                    <p:anim calcmode="lin" valueType="num">
                                      <p:cBhvr additive="base">
                                        <p:cTn id="19" dur="500" fill="hold"/>
                                        <p:tgtEl>
                                          <p:spTgt spid="7373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1"/>
          </p:nvPr>
        </p:nvSpPr>
        <p:spPr>
          <a:xfrm>
            <a:off x="0" y="692696"/>
            <a:ext cx="9144000" cy="5157192"/>
          </a:xfrm>
        </p:spPr>
        <p:txBody>
          <a:bodyPr/>
          <a:lstStyle/>
          <a:p>
            <a:pPr eaLnBrk="1" hangingPunct="1">
              <a:lnSpc>
                <a:spcPct val="90000"/>
              </a:lnSpc>
              <a:buFontTx/>
              <a:buNone/>
            </a:pPr>
            <a:r>
              <a:rPr lang="zh-CN" altLang="en-US" sz="2800" b="1" u="sng" dirty="0" smtClean="0"/>
              <a:t>考点</a:t>
            </a:r>
            <a:r>
              <a:rPr lang="en-US" altLang="zh-CN" sz="2800" b="1" u="sng" dirty="0" smtClean="0"/>
              <a:t>3.</a:t>
            </a:r>
            <a:r>
              <a:rPr lang="zh-CN" altLang="en-US" sz="2800" b="1" u="sng" dirty="0" smtClean="0"/>
              <a:t>密度及其测量</a:t>
            </a:r>
            <a:r>
              <a:rPr lang="zh-CN" altLang="en-US" sz="2800" b="1" dirty="0" smtClean="0"/>
              <a:t>（高频考点）</a:t>
            </a:r>
          </a:p>
          <a:p>
            <a:pPr eaLnBrk="1" hangingPunct="1">
              <a:lnSpc>
                <a:spcPct val="90000"/>
              </a:lnSpc>
              <a:buFontTx/>
              <a:buNone/>
            </a:pPr>
            <a:r>
              <a:rPr lang="zh-CN" altLang="en-US" sz="2800" b="1" dirty="0" smtClean="0"/>
              <a:t>考点分析：</a:t>
            </a:r>
            <a:r>
              <a:rPr lang="zh-CN" altLang="en-US" sz="2800" dirty="0" smtClean="0"/>
              <a:t>本考点是广东中考的高频考点，考查的重点是物质密度测量的实验和密度的简单计算</a:t>
            </a:r>
            <a:r>
              <a:rPr lang="en-US" altLang="zh-CN" sz="2800" dirty="0" smtClean="0"/>
              <a:t>. </a:t>
            </a:r>
            <a:r>
              <a:rPr lang="zh-CN" altLang="en-US" sz="2800" dirty="0" smtClean="0"/>
              <a:t>利用实验求物质的密度历来是中考的重点，密度是单位体积物体所含物质的多少．求解密度，需测两个物理量</a:t>
            </a:r>
            <a:r>
              <a:rPr lang="en-US" altLang="zh-CN" sz="2800" dirty="0" smtClean="0"/>
              <a:t>——</a:t>
            </a:r>
            <a:r>
              <a:rPr lang="zh-CN" altLang="en-US" sz="2800" dirty="0" smtClean="0"/>
              <a:t>质量和体积，在实验室中，质量用天平来测，体积测量往往需用量筒和量杯，应当掌握天平和量筒的正确使用和读数．</a:t>
            </a:r>
          </a:p>
          <a:p>
            <a:pPr eaLnBrk="1" hangingPunct="1">
              <a:lnSpc>
                <a:spcPct val="90000"/>
              </a:lnSpc>
              <a:buFontTx/>
              <a:buNone/>
            </a:pPr>
            <a:r>
              <a:rPr lang="zh-CN" altLang="en-US" sz="2800" dirty="0" smtClean="0"/>
              <a:t>（</a:t>
            </a:r>
            <a:r>
              <a:rPr lang="en-US" altLang="zh-CN" sz="2800" dirty="0" smtClean="0"/>
              <a:t>1</a:t>
            </a:r>
            <a:r>
              <a:rPr lang="zh-CN" altLang="en-US" sz="2800" dirty="0" smtClean="0"/>
              <a:t>） 天平的调节原则：右偏左调，左偏右调，先快后慢．</a:t>
            </a:r>
          </a:p>
          <a:p>
            <a:pPr eaLnBrk="1" hangingPunct="1">
              <a:lnSpc>
                <a:spcPct val="90000"/>
              </a:lnSpc>
              <a:buFontTx/>
              <a:buNone/>
            </a:pPr>
            <a:r>
              <a:rPr lang="zh-CN" altLang="en-US" sz="2800" dirty="0" smtClean="0"/>
              <a:t>（</a:t>
            </a:r>
            <a:r>
              <a:rPr lang="en-US" altLang="zh-CN" sz="2800" dirty="0" smtClean="0"/>
              <a:t>2</a:t>
            </a:r>
            <a:r>
              <a:rPr lang="zh-CN" altLang="en-US" sz="2800" dirty="0" smtClean="0"/>
              <a:t>）天平的分度值是</a:t>
            </a:r>
            <a:r>
              <a:rPr lang="en-US" altLang="zh-CN" sz="2800" dirty="0" smtClean="0"/>
              <a:t>0.2g</a:t>
            </a:r>
            <a:r>
              <a:rPr lang="zh-CN" altLang="en-US" sz="2800" dirty="0" smtClean="0"/>
              <a:t>，读数为砝码质量加游码对应的刻度值；量筒分度值为</a:t>
            </a:r>
            <a:r>
              <a:rPr lang="en-US" altLang="zh-CN" sz="2800" dirty="0" smtClean="0"/>
              <a:t>2ml</a:t>
            </a:r>
            <a:r>
              <a:rPr lang="zh-CN" altLang="en-US" sz="2800" dirty="0" smtClean="0"/>
              <a:t>，平视液面最低处读数．</a:t>
            </a:r>
          </a:p>
          <a:p>
            <a:pPr eaLnBrk="1" hangingPunct="1">
              <a:lnSpc>
                <a:spcPct val="90000"/>
              </a:lnSpc>
              <a:buFontTx/>
              <a:buNone/>
            </a:pPr>
            <a:r>
              <a:rPr lang="zh-CN" altLang="en-US" sz="2800" dirty="0" smtClean="0"/>
              <a:t>（</a:t>
            </a:r>
            <a:r>
              <a:rPr lang="en-US" altLang="zh-CN" sz="2800" dirty="0" smtClean="0"/>
              <a:t>3</a:t>
            </a:r>
            <a:r>
              <a:rPr lang="zh-CN" altLang="en-US" sz="2800" dirty="0" smtClean="0"/>
              <a:t>）利用密度公式</a:t>
            </a:r>
            <a:r>
              <a:rPr lang="en-US" altLang="zh-CN" sz="2800" dirty="0" smtClean="0"/>
              <a:t>ρ=m/V </a:t>
            </a:r>
            <a:r>
              <a:rPr lang="zh-CN" altLang="en-US" sz="2800" dirty="0" smtClean="0"/>
              <a:t>，求出密度．</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a:xfrm>
            <a:off x="0" y="908050"/>
            <a:ext cx="9144000" cy="2590800"/>
          </a:xfrm>
        </p:spPr>
        <p:txBody>
          <a:bodyPr/>
          <a:lstStyle/>
          <a:p>
            <a:pPr eaLnBrk="1" hangingPunct="1">
              <a:buFontTx/>
              <a:buNone/>
            </a:pPr>
            <a:r>
              <a:rPr lang="en-US" altLang="zh-CN" sz="2800" dirty="0" smtClean="0"/>
              <a:t>1</a:t>
            </a:r>
            <a:r>
              <a:rPr lang="zh-CN" altLang="en-US" sz="2800" dirty="0" smtClean="0"/>
              <a:t>．（</a:t>
            </a:r>
            <a:r>
              <a:rPr lang="en-US" altLang="zh-CN" sz="2800" dirty="0" smtClean="0"/>
              <a:t>2009</a:t>
            </a:r>
            <a:r>
              <a:rPr lang="zh-CN" altLang="en-US" sz="2800" dirty="0" smtClean="0"/>
              <a:t>广东，</a:t>
            </a:r>
            <a:r>
              <a:rPr lang="en-US" altLang="zh-CN" sz="2800" dirty="0" smtClean="0"/>
              <a:t>12</a:t>
            </a:r>
            <a:r>
              <a:rPr lang="zh-CN" altLang="en-US" sz="2800" dirty="0" smtClean="0"/>
              <a:t>，</a:t>
            </a:r>
            <a:r>
              <a:rPr lang="en-US" altLang="zh-CN" sz="2800" dirty="0" smtClean="0"/>
              <a:t>3</a:t>
            </a:r>
            <a:r>
              <a:rPr lang="zh-CN" altLang="en-US" sz="2800" dirty="0" smtClean="0"/>
              <a:t>分）某瓶氧气的密度是</a:t>
            </a:r>
            <a:r>
              <a:rPr lang="en-US" altLang="zh-CN" sz="2800" dirty="0" smtClean="0"/>
              <a:t>5kg/m</a:t>
            </a:r>
            <a:r>
              <a:rPr lang="en-US" altLang="zh-CN" sz="2800" baseline="30000" dirty="0" smtClean="0"/>
              <a:t>3</a:t>
            </a:r>
            <a:r>
              <a:rPr lang="zh-CN" altLang="en-US" sz="2800" dirty="0" smtClean="0"/>
              <a:t>，给人供氧用去了氧气质量的一半，则瓶内剩余氧气的密度是</a:t>
            </a:r>
            <a:r>
              <a:rPr lang="zh-CN" altLang="en-US" sz="2800" u="sng" dirty="0" smtClean="0"/>
              <a:t>            </a:t>
            </a:r>
            <a:r>
              <a:rPr lang="zh-CN" altLang="en-US" sz="2800" dirty="0" smtClean="0"/>
              <a:t>；容积是</a:t>
            </a:r>
            <a:r>
              <a:rPr lang="en-US" altLang="zh-CN" sz="2800" dirty="0" smtClean="0"/>
              <a:t>10L</a:t>
            </a:r>
            <a:r>
              <a:rPr lang="zh-CN" altLang="en-US" sz="2800" dirty="0" smtClean="0"/>
              <a:t>的瓶子装满了煤油，已知煤油的密度是</a:t>
            </a:r>
            <a:r>
              <a:rPr lang="en-US" altLang="zh-CN" sz="2800" dirty="0" smtClean="0"/>
              <a:t>0.8×10</a:t>
            </a:r>
            <a:r>
              <a:rPr lang="en-US" altLang="zh-CN" sz="2800" baseline="30000" dirty="0" smtClean="0"/>
              <a:t>3</a:t>
            </a:r>
            <a:r>
              <a:rPr lang="en-US" altLang="zh-CN" sz="2800" dirty="0" smtClean="0"/>
              <a:t>kg/m</a:t>
            </a:r>
            <a:r>
              <a:rPr lang="en-US" altLang="zh-CN" sz="2800" baseline="30000" dirty="0" smtClean="0"/>
              <a:t>3</a:t>
            </a:r>
            <a:r>
              <a:rPr lang="zh-CN" altLang="en-US" sz="2800" dirty="0" smtClean="0"/>
              <a:t>，则瓶内煤油的质量是</a:t>
            </a:r>
            <a:r>
              <a:rPr lang="zh-CN" altLang="en-US" sz="2800" u="sng" dirty="0" smtClean="0"/>
              <a:t>                </a:t>
            </a:r>
            <a:r>
              <a:rPr lang="zh-CN" altLang="en-US" sz="2800" dirty="0" smtClean="0"/>
              <a:t>，将煤油倒去</a:t>
            </a:r>
            <a:r>
              <a:rPr lang="en-US" altLang="zh-CN" sz="2800" dirty="0" smtClean="0"/>
              <a:t>4kg</a:t>
            </a:r>
            <a:r>
              <a:rPr lang="zh-CN" altLang="en-US" sz="2800" dirty="0" smtClean="0"/>
              <a:t>后，瓶内剩余煤油的密度是</a:t>
            </a:r>
            <a:r>
              <a:rPr lang="zh-CN" altLang="en-US" sz="2800" u="sng" dirty="0" smtClean="0"/>
              <a:t>                </a:t>
            </a:r>
            <a:r>
              <a:rPr lang="zh-CN" altLang="en-US" sz="2800" dirty="0" smtClean="0"/>
              <a:t>．</a:t>
            </a:r>
          </a:p>
        </p:txBody>
      </p:sp>
      <p:sp>
        <p:nvSpPr>
          <p:cNvPr id="75780" name="Text Box 4"/>
          <p:cNvSpPr txBox="1">
            <a:spLocks noChangeArrowheads="1"/>
          </p:cNvSpPr>
          <p:nvPr/>
        </p:nvSpPr>
        <p:spPr bwMode="auto">
          <a:xfrm>
            <a:off x="1042988" y="1816100"/>
            <a:ext cx="1511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2.5kg/m</a:t>
            </a:r>
            <a:r>
              <a:rPr lang="en-US" altLang="zh-CN" sz="2400" baseline="30000">
                <a:solidFill>
                  <a:srgbClr val="FF0000"/>
                </a:solidFill>
              </a:rPr>
              <a:t>3</a:t>
            </a:r>
          </a:p>
        </p:txBody>
      </p:sp>
      <p:sp>
        <p:nvSpPr>
          <p:cNvPr id="75781" name="Text Box 5"/>
          <p:cNvSpPr txBox="1">
            <a:spLocks noChangeArrowheads="1"/>
          </p:cNvSpPr>
          <p:nvPr/>
        </p:nvSpPr>
        <p:spPr bwMode="auto">
          <a:xfrm>
            <a:off x="1187450" y="2608263"/>
            <a:ext cx="10080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8kg</a:t>
            </a:r>
            <a:endParaRPr lang="en-US" altLang="zh-CN" sz="2800" baseline="30000">
              <a:solidFill>
                <a:srgbClr val="FF0000"/>
              </a:solidFill>
            </a:endParaRPr>
          </a:p>
        </p:txBody>
      </p:sp>
      <p:sp>
        <p:nvSpPr>
          <p:cNvPr id="75782" name="Text Box 6"/>
          <p:cNvSpPr txBox="1">
            <a:spLocks noChangeArrowheads="1"/>
          </p:cNvSpPr>
          <p:nvPr/>
        </p:nvSpPr>
        <p:spPr bwMode="auto">
          <a:xfrm>
            <a:off x="755650" y="3041650"/>
            <a:ext cx="2305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0.8×10</a:t>
            </a:r>
            <a:r>
              <a:rPr lang="en-US" altLang="zh-CN" sz="2400" baseline="30000">
                <a:solidFill>
                  <a:srgbClr val="FF0000"/>
                </a:solidFill>
              </a:rPr>
              <a:t>3</a:t>
            </a:r>
            <a:r>
              <a:rPr lang="en-US" altLang="zh-CN" sz="2400">
                <a:solidFill>
                  <a:srgbClr val="FF0000"/>
                </a:solidFill>
              </a:rPr>
              <a:t>kg/m</a:t>
            </a:r>
            <a:r>
              <a:rPr lang="en-US" altLang="zh-CN" sz="2400" baseline="30000">
                <a:solidFill>
                  <a:srgbClr val="FF0000"/>
                </a:solidFill>
              </a:rPr>
              <a:t>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5780">
                                            <p:txEl>
                                              <p:pRg st="0" end="0"/>
                                            </p:txEl>
                                          </p:spTgt>
                                        </p:tgtEl>
                                        <p:attrNameLst>
                                          <p:attrName>style.visibility</p:attrName>
                                        </p:attrNameLst>
                                      </p:cBhvr>
                                      <p:to>
                                        <p:strVal val="visible"/>
                                      </p:to>
                                    </p:set>
                                    <p:anim calcmode="lin" valueType="num">
                                      <p:cBhvr additive="base">
                                        <p:cTn id="7" dur="500" fill="hold"/>
                                        <p:tgtEl>
                                          <p:spTgt spid="7578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5781">
                                            <p:txEl>
                                              <p:pRg st="0" end="0"/>
                                            </p:txEl>
                                          </p:spTgt>
                                        </p:tgtEl>
                                        <p:attrNameLst>
                                          <p:attrName>style.visibility</p:attrName>
                                        </p:attrNameLst>
                                      </p:cBhvr>
                                      <p:to>
                                        <p:strVal val="visible"/>
                                      </p:to>
                                    </p:set>
                                    <p:anim calcmode="lin" valueType="num">
                                      <p:cBhvr additive="base">
                                        <p:cTn id="13" dur="500" fill="hold"/>
                                        <p:tgtEl>
                                          <p:spTgt spid="7578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5782">
                                            <p:txEl>
                                              <p:pRg st="0" end="0"/>
                                            </p:txEl>
                                          </p:spTgt>
                                        </p:tgtEl>
                                        <p:attrNameLst>
                                          <p:attrName>style.visibility</p:attrName>
                                        </p:attrNameLst>
                                      </p:cBhvr>
                                      <p:to>
                                        <p:strVal val="visible"/>
                                      </p:to>
                                    </p:set>
                                    <p:anim calcmode="lin" valueType="num">
                                      <p:cBhvr additive="base">
                                        <p:cTn id="19" dur="500" fill="hold"/>
                                        <p:tgtEl>
                                          <p:spTgt spid="7578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578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body" idx="1"/>
          </p:nvPr>
        </p:nvSpPr>
        <p:spPr>
          <a:xfrm>
            <a:off x="539552" y="1052736"/>
            <a:ext cx="8229600" cy="3600400"/>
          </a:xfrm>
        </p:spPr>
        <p:txBody>
          <a:bodyPr/>
          <a:lstStyle/>
          <a:p>
            <a:pPr eaLnBrk="1" hangingPunct="1">
              <a:buFontTx/>
              <a:buNone/>
            </a:pPr>
            <a:r>
              <a:rPr lang="zh-CN" altLang="en-US" b="1" dirty="0" smtClean="0"/>
              <a:t>学习目标</a:t>
            </a:r>
            <a:endParaRPr lang="zh-CN" altLang="en-US" dirty="0" smtClean="0"/>
          </a:p>
          <a:p>
            <a:pPr eaLnBrk="1" hangingPunct="1">
              <a:buFontTx/>
              <a:buNone/>
            </a:pPr>
            <a:r>
              <a:rPr lang="en-US" altLang="zh-CN" dirty="0" smtClean="0"/>
              <a:t>1.</a:t>
            </a:r>
            <a:r>
              <a:rPr lang="zh-CN" altLang="en-US" dirty="0" smtClean="0"/>
              <a:t>了解纳米材料、半导体材料、超导材料、隐形材料的一些特点、应用及发展前景等</a:t>
            </a:r>
          </a:p>
          <a:p>
            <a:pPr eaLnBrk="1" hangingPunct="1">
              <a:buFontTx/>
              <a:buNone/>
            </a:pPr>
            <a:r>
              <a:rPr lang="en-US" altLang="zh-CN" dirty="0" smtClean="0"/>
              <a:t>2.</a:t>
            </a:r>
            <a:r>
              <a:rPr lang="zh-CN" altLang="en-US" dirty="0" smtClean="0"/>
              <a:t>了解新材料对人类生活和社会发展带来的影响</a:t>
            </a:r>
          </a:p>
          <a:p>
            <a:pPr eaLnBrk="1" hangingPunct="1">
              <a:buFontTx/>
              <a:buNone/>
            </a:pPr>
            <a:r>
              <a:rPr lang="zh-CN" altLang="en-US" b="1" dirty="0" smtClean="0"/>
              <a:t>核心考点：新材料的应用和特点</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0" y="432048"/>
            <a:ext cx="9144000" cy="3429000"/>
          </a:xfrm>
        </p:spPr>
        <p:txBody>
          <a:bodyPr/>
          <a:lstStyle/>
          <a:p>
            <a:pPr eaLnBrk="1" hangingPunct="1">
              <a:buFontTx/>
              <a:buNone/>
            </a:pPr>
            <a:r>
              <a:rPr lang="en-US" altLang="zh-CN" sz="2800" dirty="0" smtClean="0"/>
              <a:t>2</a:t>
            </a:r>
            <a:r>
              <a:rPr lang="zh-CN" altLang="en-US" sz="2800" dirty="0" smtClean="0"/>
              <a:t>．（</a:t>
            </a:r>
            <a:r>
              <a:rPr lang="en-US" altLang="zh-CN" sz="2800" dirty="0" smtClean="0"/>
              <a:t>2011</a:t>
            </a:r>
            <a:r>
              <a:rPr lang="zh-CN" altLang="en-US" sz="2800" dirty="0" smtClean="0"/>
              <a:t>广东，</a:t>
            </a:r>
            <a:r>
              <a:rPr lang="en-US" altLang="zh-CN" sz="2800" dirty="0" smtClean="0"/>
              <a:t>17</a:t>
            </a:r>
            <a:r>
              <a:rPr lang="zh-CN" altLang="en-US" sz="2800" dirty="0" smtClean="0"/>
              <a:t>，</a:t>
            </a:r>
            <a:r>
              <a:rPr lang="en-US" altLang="zh-CN" sz="2800" dirty="0" smtClean="0"/>
              <a:t>7</a:t>
            </a:r>
            <a:r>
              <a:rPr lang="zh-CN" altLang="en-US" sz="2800" dirty="0" smtClean="0"/>
              <a:t>分）学习密度知识后，刘明同学用实验测量某品牌酸奶的密度：</a:t>
            </a:r>
          </a:p>
          <a:p>
            <a:pPr eaLnBrk="1" hangingPunct="1">
              <a:buFontTx/>
              <a:buNone/>
            </a:pPr>
            <a:r>
              <a:rPr lang="zh-CN" altLang="en-US" sz="2800" dirty="0" smtClean="0"/>
              <a:t>（</a:t>
            </a:r>
            <a:r>
              <a:rPr lang="en-US" altLang="zh-CN" sz="2800" dirty="0" smtClean="0"/>
              <a:t>1</a:t>
            </a:r>
            <a:r>
              <a:rPr lang="zh-CN" altLang="en-US" sz="2800" dirty="0" smtClean="0"/>
              <a:t>）调节天平横梁平衡时，指针偏向分度盘中央红线的右侧，此时应向</a:t>
            </a:r>
            <a:r>
              <a:rPr lang="zh-CN" altLang="en-US" sz="2800" u="sng" dirty="0" smtClean="0"/>
              <a:t>      </a:t>
            </a:r>
            <a:r>
              <a:rPr lang="zh-CN" altLang="en-US" sz="2800" dirty="0" smtClean="0"/>
              <a:t>（选填“右”或“左”）移动平衡螺母，才能使天平平衡．</a:t>
            </a:r>
          </a:p>
          <a:p>
            <a:pPr eaLnBrk="1" hangingPunct="1">
              <a:buFontTx/>
              <a:buNone/>
            </a:pPr>
            <a:r>
              <a:rPr lang="zh-CN" altLang="en-US" sz="2800" dirty="0" smtClean="0"/>
              <a:t>（</a:t>
            </a:r>
            <a:r>
              <a:rPr lang="en-US" altLang="zh-CN" sz="2800" dirty="0" smtClean="0"/>
              <a:t>2</a:t>
            </a:r>
            <a:r>
              <a:rPr lang="zh-CN" altLang="en-US" sz="2800" dirty="0" smtClean="0"/>
              <a:t>）如图所示甲、乙、丙图是他按顺序进行实验的示意图；根据图中的数据填入下表中的空格中．</a:t>
            </a:r>
          </a:p>
        </p:txBody>
      </p:sp>
      <p:pic>
        <p:nvPicPr>
          <p:cNvPr id="20483" name="Picture 5" descr="wpsAA8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96357" y="3861048"/>
            <a:ext cx="4608512"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6" name="Text Box 6"/>
          <p:cNvSpPr txBox="1">
            <a:spLocks noChangeArrowheads="1"/>
          </p:cNvSpPr>
          <p:nvPr/>
        </p:nvSpPr>
        <p:spPr bwMode="auto">
          <a:xfrm>
            <a:off x="3059113" y="1773486"/>
            <a:ext cx="5048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左</a:t>
            </a:r>
            <a:endParaRPr lang="zh-CN" altLang="en-US" sz="2800" baseline="300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6806">
                                            <p:txEl>
                                              <p:pRg st="0" end="0"/>
                                            </p:txEl>
                                          </p:spTgt>
                                        </p:tgtEl>
                                        <p:attrNameLst>
                                          <p:attrName>style.visibility</p:attrName>
                                        </p:attrNameLst>
                                      </p:cBhvr>
                                      <p:to>
                                        <p:strVal val="visible"/>
                                      </p:to>
                                    </p:set>
                                    <p:anim calcmode="lin" valueType="num">
                                      <p:cBhvr additive="base">
                                        <p:cTn id="7" dur="500" fill="hold"/>
                                        <p:tgtEl>
                                          <p:spTgt spid="768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80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3"/>
          <p:cNvSpPr>
            <a:spLocks noChangeAspect="1" noChangeArrowheads="1"/>
          </p:cNvSpPr>
          <p:nvPr>
            <p:ph type="body" idx="1"/>
          </p:nvPr>
        </p:nvSpPr>
        <p:spPr>
          <a:xfrm>
            <a:off x="0" y="0"/>
            <a:ext cx="9144000" cy="6858000"/>
          </a:xfrm>
        </p:spPr>
        <p:txBody>
          <a:bodyPr/>
          <a:lstStyle/>
          <a:p>
            <a:pPr eaLnBrk="1" hangingPunct="1">
              <a:buFontTx/>
              <a:buNone/>
            </a:pPr>
            <a:endParaRPr lang="en-US" altLang="zh-CN" sz="2800" smtClean="0"/>
          </a:p>
          <a:p>
            <a:pPr eaLnBrk="1" hangingPunct="1">
              <a:buFontTx/>
              <a:buNone/>
            </a:pPr>
            <a:endParaRPr lang="en-US" altLang="zh-CN" sz="2800" smtClean="0"/>
          </a:p>
          <a:p>
            <a:pPr eaLnBrk="1" hangingPunct="1">
              <a:buFontTx/>
              <a:buNone/>
            </a:pPr>
            <a:endParaRPr lang="en-US" altLang="zh-CN" sz="2800" smtClean="0"/>
          </a:p>
          <a:p>
            <a:pPr eaLnBrk="1" hangingPunct="1">
              <a:buFontTx/>
              <a:buNone/>
            </a:pPr>
            <a:endParaRPr lang="en-US" altLang="zh-CN" sz="2800" smtClean="0"/>
          </a:p>
          <a:p>
            <a:pPr eaLnBrk="1" hangingPunct="1">
              <a:buFontTx/>
              <a:buNone/>
            </a:pPr>
            <a:endParaRPr lang="en-US" altLang="zh-CN" sz="2800" smtClean="0"/>
          </a:p>
          <a:p>
            <a:pPr eaLnBrk="1" hangingPunct="1">
              <a:buFontTx/>
              <a:buNone/>
            </a:pPr>
            <a:endParaRPr lang="en-US" altLang="zh-CN" sz="2800" smtClean="0"/>
          </a:p>
          <a:p>
            <a:pPr eaLnBrk="1" hangingPunct="1">
              <a:buFontTx/>
              <a:buNone/>
            </a:pPr>
            <a:r>
              <a:rPr lang="zh-CN" altLang="en-US" sz="2800" smtClean="0"/>
              <a:t>（</a:t>
            </a:r>
            <a:r>
              <a:rPr lang="en-US" altLang="zh-CN" sz="2800" smtClean="0"/>
              <a:t>3</a:t>
            </a:r>
            <a:r>
              <a:rPr lang="zh-CN" altLang="en-US" sz="2800" smtClean="0"/>
              <a:t>）在以上实验中，烧杯壁会残留部分酸奶而导致实验结果</a:t>
            </a:r>
            <a:r>
              <a:rPr lang="zh-CN" altLang="en-US" sz="2800" u="sng" smtClean="0"/>
              <a:t>      </a:t>
            </a:r>
            <a:r>
              <a:rPr lang="zh-CN" altLang="en-US" sz="2800" smtClean="0"/>
              <a:t>（选填“偏大”或“偏小”），如何做才能避免由此实验产生的实验误差？</a:t>
            </a:r>
            <a:r>
              <a:rPr lang="zh-CN" altLang="en-US" sz="2800" u="sng" smtClean="0"/>
              <a:t>                                       </a:t>
            </a:r>
          </a:p>
          <a:p>
            <a:pPr eaLnBrk="1" hangingPunct="1">
              <a:buFontTx/>
              <a:buNone/>
            </a:pPr>
            <a:r>
              <a:rPr lang="zh-CN" altLang="en-US" sz="2800" u="sng" smtClean="0"/>
              <a:t>                                                                             </a:t>
            </a:r>
            <a:r>
              <a:rPr lang="zh-CN" altLang="en-US" sz="2800" smtClean="0"/>
              <a:t>．</a:t>
            </a:r>
          </a:p>
        </p:txBody>
      </p:sp>
      <p:pic>
        <p:nvPicPr>
          <p:cNvPr id="21507"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1431925"/>
            <a:ext cx="91440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9" name="Text Box 5"/>
          <p:cNvSpPr txBox="1">
            <a:spLocks noChangeArrowheads="1"/>
          </p:cNvSpPr>
          <p:nvPr/>
        </p:nvSpPr>
        <p:spPr bwMode="auto">
          <a:xfrm>
            <a:off x="1476375" y="2205038"/>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33.4</a:t>
            </a:r>
            <a:endParaRPr lang="en-US" altLang="zh-CN" sz="2400" baseline="30000">
              <a:solidFill>
                <a:srgbClr val="FF0000"/>
              </a:solidFill>
            </a:endParaRPr>
          </a:p>
        </p:txBody>
      </p:sp>
      <p:sp>
        <p:nvSpPr>
          <p:cNvPr id="77830" name="Text Box 6"/>
          <p:cNvSpPr txBox="1">
            <a:spLocks noChangeArrowheads="1"/>
          </p:cNvSpPr>
          <p:nvPr/>
        </p:nvSpPr>
        <p:spPr bwMode="auto">
          <a:xfrm>
            <a:off x="2987675" y="2205038"/>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82</a:t>
            </a:r>
            <a:endParaRPr lang="en-US" altLang="zh-CN" sz="2400" baseline="30000">
              <a:solidFill>
                <a:srgbClr val="FF0000"/>
              </a:solidFill>
            </a:endParaRPr>
          </a:p>
        </p:txBody>
      </p:sp>
      <p:sp>
        <p:nvSpPr>
          <p:cNvPr id="77831" name="Text Box 7"/>
          <p:cNvSpPr txBox="1">
            <a:spLocks noChangeArrowheads="1"/>
          </p:cNvSpPr>
          <p:nvPr/>
        </p:nvSpPr>
        <p:spPr bwMode="auto">
          <a:xfrm>
            <a:off x="5076825" y="2205038"/>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40</a:t>
            </a:r>
            <a:endParaRPr lang="en-US" altLang="zh-CN" sz="2400" baseline="30000">
              <a:solidFill>
                <a:srgbClr val="FF0000"/>
              </a:solidFill>
            </a:endParaRPr>
          </a:p>
        </p:txBody>
      </p:sp>
      <p:sp>
        <p:nvSpPr>
          <p:cNvPr id="77832" name="Text Box 8"/>
          <p:cNvSpPr txBox="1">
            <a:spLocks noChangeArrowheads="1"/>
          </p:cNvSpPr>
          <p:nvPr/>
        </p:nvSpPr>
        <p:spPr bwMode="auto">
          <a:xfrm>
            <a:off x="6948488" y="2205038"/>
            <a:ext cx="1511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a:solidFill>
                  <a:srgbClr val="FF0000"/>
                </a:solidFill>
              </a:rPr>
              <a:t>1.215×10</a:t>
            </a:r>
            <a:r>
              <a:rPr lang="en-US" altLang="zh-CN" sz="2000" baseline="30000">
                <a:solidFill>
                  <a:srgbClr val="FF0000"/>
                </a:solidFill>
              </a:rPr>
              <a:t>3</a:t>
            </a:r>
          </a:p>
        </p:txBody>
      </p:sp>
      <p:sp>
        <p:nvSpPr>
          <p:cNvPr id="77834" name="Text Box 10"/>
          <p:cNvSpPr txBox="1">
            <a:spLocks noChangeArrowheads="1"/>
          </p:cNvSpPr>
          <p:nvPr/>
        </p:nvSpPr>
        <p:spPr bwMode="auto">
          <a:xfrm>
            <a:off x="1116013" y="3500438"/>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偏大</a:t>
            </a:r>
            <a:endParaRPr lang="zh-CN" altLang="en-US" sz="2400" baseline="30000">
              <a:solidFill>
                <a:srgbClr val="FF0000"/>
              </a:solidFill>
            </a:endParaRPr>
          </a:p>
        </p:txBody>
      </p:sp>
      <p:sp>
        <p:nvSpPr>
          <p:cNvPr id="77835" name="Text Box 11"/>
          <p:cNvSpPr txBox="1">
            <a:spLocks noChangeArrowheads="1"/>
          </p:cNvSpPr>
          <p:nvPr/>
        </p:nvSpPr>
        <p:spPr bwMode="auto">
          <a:xfrm>
            <a:off x="250825" y="4508500"/>
            <a:ext cx="7058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000">
                <a:solidFill>
                  <a:srgbClr val="FF0000"/>
                </a:solidFill>
              </a:rPr>
              <a:t>为防止容器壁粘液体影响所测结果，要先测烧杯、酸奶总质量，再将酸奶倒入量筒测体积，并测倒走酸奶后烧杯的质量．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7829">
                                            <p:txEl>
                                              <p:pRg st="0" end="0"/>
                                            </p:txEl>
                                          </p:spTgt>
                                        </p:tgtEl>
                                        <p:attrNameLst>
                                          <p:attrName>style.visibility</p:attrName>
                                        </p:attrNameLst>
                                      </p:cBhvr>
                                      <p:to>
                                        <p:strVal val="visible"/>
                                      </p:to>
                                    </p:set>
                                    <p:anim calcmode="lin" valueType="num">
                                      <p:cBhvr additive="base">
                                        <p:cTn id="7" dur="500" fill="hold"/>
                                        <p:tgtEl>
                                          <p:spTgt spid="778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78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7830">
                                            <p:txEl>
                                              <p:pRg st="0" end="0"/>
                                            </p:txEl>
                                          </p:spTgt>
                                        </p:tgtEl>
                                        <p:attrNameLst>
                                          <p:attrName>style.visibility</p:attrName>
                                        </p:attrNameLst>
                                      </p:cBhvr>
                                      <p:to>
                                        <p:strVal val="visible"/>
                                      </p:to>
                                    </p:set>
                                    <p:anim calcmode="lin" valueType="num">
                                      <p:cBhvr additive="base">
                                        <p:cTn id="13" dur="500" fill="hold"/>
                                        <p:tgtEl>
                                          <p:spTgt spid="7783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8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7831">
                                            <p:txEl>
                                              <p:pRg st="0" end="0"/>
                                            </p:txEl>
                                          </p:spTgt>
                                        </p:tgtEl>
                                        <p:attrNameLst>
                                          <p:attrName>style.visibility</p:attrName>
                                        </p:attrNameLst>
                                      </p:cBhvr>
                                      <p:to>
                                        <p:strVal val="visible"/>
                                      </p:to>
                                    </p:set>
                                    <p:anim calcmode="lin" valueType="num">
                                      <p:cBhvr additive="base">
                                        <p:cTn id="19" dur="500" fill="hold"/>
                                        <p:tgtEl>
                                          <p:spTgt spid="7783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78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7832">
                                            <p:txEl>
                                              <p:pRg st="0" end="0"/>
                                            </p:txEl>
                                          </p:spTgt>
                                        </p:tgtEl>
                                        <p:attrNameLst>
                                          <p:attrName>style.visibility</p:attrName>
                                        </p:attrNameLst>
                                      </p:cBhvr>
                                      <p:to>
                                        <p:strVal val="visible"/>
                                      </p:to>
                                    </p:set>
                                    <p:anim calcmode="lin" valueType="num">
                                      <p:cBhvr additive="base">
                                        <p:cTn id="25" dur="500" fill="hold"/>
                                        <p:tgtEl>
                                          <p:spTgt spid="7783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78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7834">
                                            <p:txEl>
                                              <p:pRg st="0" end="0"/>
                                            </p:txEl>
                                          </p:spTgt>
                                        </p:tgtEl>
                                        <p:attrNameLst>
                                          <p:attrName>style.visibility</p:attrName>
                                        </p:attrNameLst>
                                      </p:cBhvr>
                                      <p:to>
                                        <p:strVal val="visible"/>
                                      </p:to>
                                    </p:set>
                                    <p:anim calcmode="lin" valueType="num">
                                      <p:cBhvr additive="base">
                                        <p:cTn id="31" dur="500" fill="hold"/>
                                        <p:tgtEl>
                                          <p:spTgt spid="7783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78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77835">
                                            <p:txEl>
                                              <p:pRg st="0" end="0"/>
                                            </p:txEl>
                                          </p:spTgt>
                                        </p:tgtEl>
                                        <p:attrNameLst>
                                          <p:attrName>style.visibility</p:attrName>
                                        </p:attrNameLst>
                                      </p:cBhvr>
                                      <p:to>
                                        <p:strVal val="visible"/>
                                      </p:to>
                                    </p:set>
                                    <p:anim calcmode="lin" valueType="num">
                                      <p:cBhvr additive="base">
                                        <p:cTn id="37" dur="500" fill="hold"/>
                                        <p:tgtEl>
                                          <p:spTgt spid="7783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78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body" idx="1"/>
          </p:nvPr>
        </p:nvSpPr>
        <p:spPr>
          <a:xfrm>
            <a:off x="0" y="0"/>
            <a:ext cx="9144000" cy="6858000"/>
          </a:xfrm>
        </p:spPr>
        <p:txBody>
          <a:bodyPr/>
          <a:lstStyle/>
          <a:p>
            <a:pPr eaLnBrk="1" hangingPunct="1">
              <a:buFontTx/>
              <a:buNone/>
            </a:pPr>
            <a:r>
              <a:rPr lang="en-US" altLang="zh-CN" sz="2800" smtClean="0"/>
              <a:t>3. </a:t>
            </a:r>
            <a:r>
              <a:rPr lang="zh-CN" altLang="en-US" sz="2800" smtClean="0"/>
              <a:t>（</a:t>
            </a:r>
            <a:r>
              <a:rPr lang="en-US" altLang="zh-CN" sz="2800" smtClean="0"/>
              <a:t>2014</a:t>
            </a:r>
            <a:r>
              <a:rPr lang="zh-CN" altLang="en-US" sz="2800" smtClean="0"/>
              <a:t>广东，</a:t>
            </a:r>
            <a:r>
              <a:rPr lang="en-US" altLang="zh-CN" sz="2800" smtClean="0"/>
              <a:t>13</a:t>
            </a:r>
            <a:r>
              <a:rPr lang="zh-CN" altLang="en-US" sz="2800" smtClean="0"/>
              <a:t>，</a:t>
            </a:r>
            <a:r>
              <a:rPr lang="en-US" altLang="zh-CN" sz="2800" smtClean="0"/>
              <a:t>3</a:t>
            </a:r>
            <a:r>
              <a:rPr lang="zh-CN" altLang="en-US" sz="2800" smtClean="0"/>
              <a:t>分）如图是测量酱油密度的过程，从图</a:t>
            </a:r>
            <a:r>
              <a:rPr lang="en-US" altLang="zh-CN" sz="2800" smtClean="0"/>
              <a:t>1</a:t>
            </a:r>
            <a:r>
              <a:rPr lang="zh-CN" altLang="en-US" sz="2800" smtClean="0"/>
              <a:t>可读出烧杯的质量，图</a:t>
            </a:r>
            <a:r>
              <a:rPr lang="en-US" altLang="zh-CN" sz="2800" smtClean="0"/>
              <a:t>2</a:t>
            </a:r>
            <a:r>
              <a:rPr lang="zh-CN" altLang="en-US" sz="2800" smtClean="0"/>
              <a:t>可读出烧杯和酱油的总质量，图</a:t>
            </a:r>
            <a:r>
              <a:rPr lang="en-US" altLang="zh-CN" sz="2800" smtClean="0"/>
              <a:t>3</a:t>
            </a:r>
            <a:r>
              <a:rPr lang="zh-CN" altLang="en-US" sz="2800" smtClean="0"/>
              <a:t>可读出烧杯中全部酱油的体积．那么，酱油的质量</a:t>
            </a:r>
            <a:r>
              <a:rPr lang="en-US" altLang="zh-CN" sz="2800" smtClean="0"/>
              <a:t>m=</a:t>
            </a:r>
            <a:r>
              <a:rPr lang="en-US" altLang="zh-CN" sz="2800" u="sng" smtClean="0"/>
              <a:t>    </a:t>
            </a:r>
            <a:r>
              <a:rPr lang="en-US" altLang="zh-CN" sz="2800" smtClean="0"/>
              <a:t>g</a:t>
            </a:r>
            <a:r>
              <a:rPr lang="zh-CN" altLang="en-US" sz="2800" smtClean="0"/>
              <a:t>，酱油的体积</a:t>
            </a:r>
            <a:r>
              <a:rPr lang="en-US" altLang="zh-CN" sz="2800" smtClean="0"/>
              <a:t>V=</a:t>
            </a:r>
            <a:r>
              <a:rPr lang="en-US" altLang="zh-CN" sz="2800" u="sng" smtClean="0"/>
              <a:t>     </a:t>
            </a:r>
            <a:r>
              <a:rPr lang="en-US" altLang="zh-CN" sz="2800" smtClean="0"/>
              <a:t>cm</a:t>
            </a:r>
            <a:r>
              <a:rPr lang="en-US" altLang="zh-CN" sz="2800" baseline="30000" smtClean="0"/>
              <a:t>3</a:t>
            </a:r>
            <a:r>
              <a:rPr lang="zh-CN" altLang="en-US" sz="2800" smtClean="0"/>
              <a:t>，酱油的密度</a:t>
            </a:r>
          </a:p>
          <a:p>
            <a:pPr eaLnBrk="1" hangingPunct="1">
              <a:buFontTx/>
              <a:buNone/>
            </a:pPr>
            <a:r>
              <a:rPr lang="zh-CN" altLang="en-US" sz="2800" smtClean="0"/>
              <a:t>  </a:t>
            </a:r>
            <a:r>
              <a:rPr lang="en-US" altLang="zh-CN" sz="2800" smtClean="0"/>
              <a:t>ρ=</a:t>
            </a:r>
            <a:r>
              <a:rPr lang="en-US" altLang="zh-CN" sz="2800" u="sng" smtClean="0"/>
              <a:t>                </a:t>
            </a:r>
            <a:r>
              <a:rPr lang="en-US" altLang="zh-CN" sz="2800" smtClean="0"/>
              <a:t>kg/m</a:t>
            </a:r>
            <a:r>
              <a:rPr lang="en-US" altLang="zh-CN" sz="2800" baseline="30000" smtClean="0"/>
              <a:t>3</a:t>
            </a:r>
            <a:r>
              <a:rPr lang="zh-CN" altLang="en-US" sz="2800" smtClean="0"/>
              <a:t>．</a:t>
            </a:r>
          </a:p>
        </p:txBody>
      </p:sp>
      <p:pic>
        <p:nvPicPr>
          <p:cNvPr id="22531" name="Picture 5" descr="wps1A8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27313" y="3224213"/>
            <a:ext cx="3889375" cy="31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4" name="Text Box 6"/>
          <p:cNvSpPr txBox="1">
            <a:spLocks noChangeArrowheads="1"/>
          </p:cNvSpPr>
          <p:nvPr/>
        </p:nvSpPr>
        <p:spPr bwMode="auto">
          <a:xfrm>
            <a:off x="1619250" y="1341438"/>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45</a:t>
            </a:r>
            <a:endParaRPr lang="en-US" altLang="zh-CN" sz="2400" baseline="30000">
              <a:solidFill>
                <a:srgbClr val="FF0000"/>
              </a:solidFill>
            </a:endParaRPr>
          </a:p>
        </p:txBody>
      </p:sp>
      <p:sp>
        <p:nvSpPr>
          <p:cNvPr id="78855" name="Text Box 7"/>
          <p:cNvSpPr txBox="1">
            <a:spLocks noChangeArrowheads="1"/>
          </p:cNvSpPr>
          <p:nvPr/>
        </p:nvSpPr>
        <p:spPr bwMode="auto">
          <a:xfrm>
            <a:off x="4787900" y="1268413"/>
            <a:ext cx="574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40</a:t>
            </a:r>
            <a:endParaRPr lang="en-US" altLang="zh-CN" sz="2400" baseline="30000">
              <a:solidFill>
                <a:srgbClr val="FF0000"/>
              </a:solidFill>
            </a:endParaRPr>
          </a:p>
        </p:txBody>
      </p:sp>
      <p:sp>
        <p:nvSpPr>
          <p:cNvPr id="78856" name="Text Box 8"/>
          <p:cNvSpPr txBox="1">
            <a:spLocks noChangeArrowheads="1"/>
          </p:cNvSpPr>
          <p:nvPr/>
        </p:nvSpPr>
        <p:spPr bwMode="auto">
          <a:xfrm>
            <a:off x="900113" y="1844675"/>
            <a:ext cx="1511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a:solidFill>
                  <a:srgbClr val="FF0000"/>
                </a:solidFill>
              </a:rPr>
              <a:t>1.125×10</a:t>
            </a:r>
            <a:r>
              <a:rPr lang="en-US" altLang="zh-CN" sz="2000" baseline="30000">
                <a:solidFill>
                  <a:srgbClr val="FF0000"/>
                </a:solidFill>
              </a:rPr>
              <a:t>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8854">
                                            <p:txEl>
                                              <p:pRg st="0" end="0"/>
                                            </p:txEl>
                                          </p:spTgt>
                                        </p:tgtEl>
                                        <p:attrNameLst>
                                          <p:attrName>style.visibility</p:attrName>
                                        </p:attrNameLst>
                                      </p:cBhvr>
                                      <p:to>
                                        <p:strVal val="visible"/>
                                      </p:to>
                                    </p:set>
                                    <p:anim calcmode="lin" valueType="num">
                                      <p:cBhvr additive="base">
                                        <p:cTn id="7" dur="500" fill="hold"/>
                                        <p:tgtEl>
                                          <p:spTgt spid="7885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8855">
                                            <p:txEl>
                                              <p:pRg st="0" end="0"/>
                                            </p:txEl>
                                          </p:spTgt>
                                        </p:tgtEl>
                                        <p:attrNameLst>
                                          <p:attrName>style.visibility</p:attrName>
                                        </p:attrNameLst>
                                      </p:cBhvr>
                                      <p:to>
                                        <p:strVal val="visible"/>
                                      </p:to>
                                    </p:set>
                                    <p:anim calcmode="lin" valueType="num">
                                      <p:cBhvr additive="base">
                                        <p:cTn id="13" dur="500" fill="hold"/>
                                        <p:tgtEl>
                                          <p:spTgt spid="788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88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8856">
                                            <p:txEl>
                                              <p:pRg st="0" end="0"/>
                                            </p:txEl>
                                          </p:spTgt>
                                        </p:tgtEl>
                                        <p:attrNameLst>
                                          <p:attrName>style.visibility</p:attrName>
                                        </p:attrNameLst>
                                      </p:cBhvr>
                                      <p:to>
                                        <p:strVal val="visible"/>
                                      </p:to>
                                    </p:set>
                                    <p:anim calcmode="lin" valueType="num">
                                      <p:cBhvr additive="base">
                                        <p:cTn id="19" dur="500" fill="hold"/>
                                        <p:tgtEl>
                                          <p:spTgt spid="7885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885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idx="1"/>
          </p:nvPr>
        </p:nvSpPr>
        <p:spPr>
          <a:xfrm>
            <a:off x="0" y="980728"/>
            <a:ext cx="9144000" cy="3789040"/>
          </a:xfrm>
        </p:spPr>
        <p:txBody>
          <a:bodyPr/>
          <a:lstStyle/>
          <a:p>
            <a:pPr eaLnBrk="1" hangingPunct="1">
              <a:buFontTx/>
              <a:buNone/>
            </a:pPr>
            <a:r>
              <a:rPr lang="zh-CN" altLang="en-US" sz="2800" b="1" u="sng" dirty="0" smtClean="0"/>
              <a:t>考点</a:t>
            </a:r>
            <a:r>
              <a:rPr lang="en-US" altLang="zh-CN" sz="2800" b="1" u="sng" dirty="0" smtClean="0"/>
              <a:t>4. </a:t>
            </a:r>
            <a:r>
              <a:rPr lang="zh-CN" altLang="en-US" sz="2800" b="1" u="sng" dirty="0" smtClean="0"/>
              <a:t>物质的物理属性</a:t>
            </a:r>
            <a:endParaRPr lang="zh-CN" altLang="en-US" sz="2800" b="1" dirty="0" smtClean="0"/>
          </a:p>
          <a:p>
            <a:pPr eaLnBrk="1" hangingPunct="1">
              <a:buFontTx/>
              <a:buNone/>
            </a:pPr>
            <a:r>
              <a:rPr lang="zh-CN" altLang="en-US" sz="2800" b="1" dirty="0" smtClean="0"/>
              <a:t>    考点分析：</a:t>
            </a:r>
            <a:r>
              <a:rPr lang="zh-CN" altLang="en-US" sz="2800" dirty="0" smtClean="0"/>
              <a:t>关于物质的物理属性的考查一般以高科技材料的应用为背景，解题时一定要从题目中给出的材料的特性入手．如</a:t>
            </a:r>
            <a:r>
              <a:rPr lang="en-US" altLang="zh-CN" sz="2800" dirty="0" smtClean="0"/>
              <a:t>2012</a:t>
            </a:r>
            <a:r>
              <a:rPr lang="zh-CN" altLang="en-US" sz="2800" dirty="0" smtClean="0"/>
              <a:t>广东中考题的石墨烯是一种新发现的材料，它的物理性质是拉力好、导电性和导热性好、硬度大、熔点高等，根据它的这些特性我们就能知道它的用途．保险丝需用电阻率大、熔点低的材料故石墨烯不能用来做保险丝．</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1"/>
          </p:nvPr>
        </p:nvSpPr>
        <p:spPr>
          <a:xfrm>
            <a:off x="0" y="216024"/>
            <a:ext cx="9144000" cy="6525344"/>
          </a:xfrm>
        </p:spPr>
        <p:txBody>
          <a:bodyPr/>
          <a:lstStyle/>
          <a:p>
            <a:pPr eaLnBrk="1" hangingPunct="1">
              <a:lnSpc>
                <a:spcPct val="90000"/>
              </a:lnSpc>
              <a:buFontTx/>
              <a:buNone/>
            </a:pPr>
            <a:r>
              <a:rPr lang="en-US" altLang="zh-CN" sz="2800" dirty="0" smtClean="0"/>
              <a:t>1</a:t>
            </a:r>
            <a:r>
              <a:rPr lang="zh-CN" altLang="en-US" sz="2800" dirty="0" smtClean="0"/>
              <a:t>．（</a:t>
            </a:r>
            <a:r>
              <a:rPr lang="en-US" altLang="zh-CN" sz="2800" dirty="0" smtClean="0"/>
              <a:t>2012</a:t>
            </a:r>
            <a:r>
              <a:rPr lang="zh-CN" altLang="en-US" sz="2800" dirty="0" smtClean="0"/>
              <a:t>广东，</a:t>
            </a:r>
            <a:r>
              <a:rPr lang="en-US" altLang="zh-CN" sz="2800" dirty="0" smtClean="0"/>
              <a:t>6</a:t>
            </a:r>
            <a:r>
              <a:rPr lang="zh-CN" altLang="en-US" sz="2800" dirty="0" smtClean="0"/>
              <a:t>，</a:t>
            </a:r>
            <a:r>
              <a:rPr lang="en-US" altLang="zh-CN" sz="2800" dirty="0" smtClean="0"/>
              <a:t>3</a:t>
            </a:r>
            <a:r>
              <a:rPr lang="zh-CN" altLang="en-US" sz="2800" dirty="0" smtClean="0"/>
              <a:t>分）</a:t>
            </a:r>
            <a:r>
              <a:rPr lang="en-US" altLang="zh-CN" sz="2800" dirty="0" smtClean="0"/>
              <a:t>2010</a:t>
            </a:r>
            <a:r>
              <a:rPr lang="zh-CN" altLang="en-US" sz="2800" dirty="0" smtClean="0"/>
              <a:t>年诺贝尔物理学奖颁给了发现石墨烯的两位俄裔科学家．石墨烯由一层碳原子组成，它是目前世界上最薄、最坚硬的纳米材料，它的熔点超过</a:t>
            </a:r>
            <a:r>
              <a:rPr lang="en-US" altLang="zh-CN" sz="2800" dirty="0" smtClean="0"/>
              <a:t>2000℃</a:t>
            </a:r>
            <a:r>
              <a:rPr lang="zh-CN" altLang="en-US" sz="2800" dirty="0" smtClean="0"/>
              <a:t>，它具有优良的导电性和导热性等属性．可以预见，石墨烯未来的应用将相当广阔．根据石墨烯的属性，你认为石墨烯不能用来制成（      ）</a:t>
            </a:r>
          </a:p>
          <a:p>
            <a:pPr eaLnBrk="1" hangingPunct="1">
              <a:lnSpc>
                <a:spcPct val="90000"/>
              </a:lnSpc>
              <a:buFontTx/>
              <a:buNone/>
            </a:pPr>
            <a:r>
              <a:rPr lang="zh-CN" altLang="en-US" sz="2800" dirty="0" smtClean="0"/>
              <a:t>　</a:t>
            </a:r>
            <a:r>
              <a:rPr lang="en-US" altLang="zh-CN" sz="2800" dirty="0" smtClean="0"/>
              <a:t>A</a:t>
            </a:r>
            <a:r>
              <a:rPr lang="zh-CN" altLang="en-US" sz="2800" dirty="0" smtClean="0"/>
              <a:t>．隧道掘进机的钻头         </a:t>
            </a:r>
            <a:r>
              <a:rPr lang="en-US" altLang="zh-CN" sz="2800" dirty="0" smtClean="0"/>
              <a:t>B</a:t>
            </a:r>
            <a:r>
              <a:rPr lang="zh-CN" altLang="en-US" sz="2800" dirty="0" smtClean="0"/>
              <a:t>．炒菜锅　</a:t>
            </a:r>
          </a:p>
          <a:p>
            <a:pPr eaLnBrk="1" hangingPunct="1">
              <a:lnSpc>
                <a:spcPct val="90000"/>
              </a:lnSpc>
              <a:buFontTx/>
              <a:buNone/>
            </a:pPr>
            <a:r>
              <a:rPr lang="zh-CN" altLang="en-US" sz="2800" dirty="0" smtClean="0"/>
              <a:t>   </a:t>
            </a:r>
            <a:r>
              <a:rPr lang="en-US" altLang="zh-CN" sz="2800" dirty="0" smtClean="0"/>
              <a:t>C</a:t>
            </a:r>
            <a:r>
              <a:rPr lang="zh-CN" altLang="en-US" sz="2800" dirty="0" smtClean="0"/>
              <a:t>．高压输电线                    </a:t>
            </a:r>
            <a:r>
              <a:rPr lang="en-US" altLang="zh-CN" sz="2800" dirty="0" smtClean="0"/>
              <a:t>D</a:t>
            </a:r>
            <a:r>
              <a:rPr lang="zh-CN" altLang="en-US" sz="2800" dirty="0" smtClean="0"/>
              <a:t>．家用保险丝</a:t>
            </a:r>
          </a:p>
          <a:p>
            <a:pPr eaLnBrk="1" hangingPunct="1">
              <a:lnSpc>
                <a:spcPct val="90000"/>
              </a:lnSpc>
              <a:buFontTx/>
              <a:buNone/>
            </a:pPr>
            <a:r>
              <a:rPr lang="en-US" altLang="zh-CN" sz="2800" dirty="0" smtClean="0"/>
              <a:t>2.</a:t>
            </a:r>
            <a:r>
              <a:rPr lang="zh-CN" altLang="en-US" sz="2800" dirty="0" smtClean="0"/>
              <a:t>下列关于物质的属性的描述正确的是（      ）</a:t>
            </a:r>
          </a:p>
          <a:p>
            <a:pPr eaLnBrk="1" hangingPunct="1">
              <a:lnSpc>
                <a:spcPct val="90000"/>
              </a:lnSpc>
              <a:buFontTx/>
              <a:buNone/>
            </a:pPr>
            <a:r>
              <a:rPr lang="en-US" altLang="zh-CN" sz="2800" dirty="0" smtClean="0"/>
              <a:t>A</a:t>
            </a:r>
            <a:r>
              <a:rPr lang="zh-CN" altLang="en-US" sz="2800" dirty="0" smtClean="0"/>
              <a:t>．轮船用钢铁制成是因为钢铁的密度小</a:t>
            </a:r>
          </a:p>
          <a:p>
            <a:pPr eaLnBrk="1" hangingPunct="1">
              <a:lnSpc>
                <a:spcPct val="90000"/>
              </a:lnSpc>
              <a:buFontTx/>
              <a:buNone/>
            </a:pPr>
            <a:r>
              <a:rPr lang="en-US" altLang="zh-CN" sz="2800" dirty="0" smtClean="0"/>
              <a:t>B</a:t>
            </a:r>
            <a:r>
              <a:rPr lang="zh-CN" altLang="en-US" sz="2800" dirty="0" smtClean="0"/>
              <a:t>．纳米铜与普通铜相比具有更好的延展性</a:t>
            </a:r>
          </a:p>
          <a:p>
            <a:pPr eaLnBrk="1" hangingPunct="1">
              <a:lnSpc>
                <a:spcPct val="90000"/>
              </a:lnSpc>
              <a:buFontTx/>
              <a:buNone/>
            </a:pPr>
            <a:r>
              <a:rPr lang="en-US" altLang="zh-CN" sz="2800" dirty="0" smtClean="0"/>
              <a:t>C</a:t>
            </a:r>
            <a:r>
              <a:rPr lang="zh-CN" altLang="en-US" sz="2800" dirty="0" smtClean="0"/>
              <a:t>．热水壶的手柄通常用胶木制作，是因为胶木的导热性好</a:t>
            </a:r>
          </a:p>
          <a:p>
            <a:pPr eaLnBrk="1" hangingPunct="1">
              <a:lnSpc>
                <a:spcPct val="90000"/>
              </a:lnSpc>
              <a:buFontTx/>
              <a:buNone/>
            </a:pPr>
            <a:r>
              <a:rPr lang="en-US" altLang="zh-CN" sz="2800" dirty="0" smtClean="0"/>
              <a:t>D</a:t>
            </a:r>
            <a:r>
              <a:rPr lang="zh-CN" altLang="en-US" sz="2800" dirty="0" smtClean="0"/>
              <a:t>．电线的内芯通常用铝或铜制作，主要是因为铝或铜的强度大、抗拉性好</a:t>
            </a:r>
          </a:p>
        </p:txBody>
      </p:sp>
      <p:sp>
        <p:nvSpPr>
          <p:cNvPr id="80900" name="Text Box 4"/>
          <p:cNvSpPr txBox="1">
            <a:spLocks noChangeArrowheads="1"/>
          </p:cNvSpPr>
          <p:nvPr/>
        </p:nvSpPr>
        <p:spPr bwMode="auto">
          <a:xfrm>
            <a:off x="7235825" y="2132137"/>
            <a:ext cx="792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D</a:t>
            </a:r>
            <a:endParaRPr lang="en-US" altLang="zh-CN" sz="2400" baseline="30000">
              <a:solidFill>
                <a:srgbClr val="FF0000"/>
              </a:solidFill>
            </a:endParaRPr>
          </a:p>
        </p:txBody>
      </p:sp>
      <p:sp>
        <p:nvSpPr>
          <p:cNvPr id="80901" name="Text Box 5"/>
          <p:cNvSpPr txBox="1">
            <a:spLocks noChangeArrowheads="1"/>
          </p:cNvSpPr>
          <p:nvPr/>
        </p:nvSpPr>
        <p:spPr bwMode="auto">
          <a:xfrm>
            <a:off x="6588125" y="3573587"/>
            <a:ext cx="792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B</a:t>
            </a:r>
            <a:endParaRPr lang="en-US" altLang="zh-CN" sz="2400" baseline="300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0900">
                                            <p:txEl>
                                              <p:pRg st="0" end="0"/>
                                            </p:txEl>
                                          </p:spTgt>
                                        </p:tgtEl>
                                        <p:attrNameLst>
                                          <p:attrName>style.visibility</p:attrName>
                                        </p:attrNameLst>
                                      </p:cBhvr>
                                      <p:to>
                                        <p:strVal val="visible"/>
                                      </p:to>
                                    </p:set>
                                    <p:anim calcmode="lin" valueType="num">
                                      <p:cBhvr additive="base">
                                        <p:cTn id="7" dur="500" fill="hold"/>
                                        <p:tgtEl>
                                          <p:spTgt spid="809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09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0901">
                                            <p:txEl>
                                              <p:pRg st="0" end="0"/>
                                            </p:txEl>
                                          </p:spTgt>
                                        </p:tgtEl>
                                        <p:attrNameLst>
                                          <p:attrName>style.visibility</p:attrName>
                                        </p:attrNameLst>
                                      </p:cBhvr>
                                      <p:to>
                                        <p:strVal val="visible"/>
                                      </p:to>
                                    </p:set>
                                    <p:anim calcmode="lin" valueType="num">
                                      <p:cBhvr additive="base">
                                        <p:cTn id="13" dur="500" fill="hold"/>
                                        <p:tgtEl>
                                          <p:spTgt spid="8090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090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1"/>
          </p:nvPr>
        </p:nvSpPr>
        <p:spPr>
          <a:xfrm>
            <a:off x="0" y="620688"/>
            <a:ext cx="9144000" cy="4869160"/>
          </a:xfrm>
        </p:spPr>
        <p:txBody>
          <a:bodyPr/>
          <a:lstStyle/>
          <a:p>
            <a:pPr eaLnBrk="1" hangingPunct="1">
              <a:buFontTx/>
              <a:buNone/>
            </a:pPr>
            <a:r>
              <a:rPr lang="zh-CN" altLang="en-US" sz="2400" b="1" u="sng" dirty="0" smtClean="0"/>
              <a:t>考点</a:t>
            </a:r>
            <a:r>
              <a:rPr lang="en-US" altLang="zh-CN" sz="2400" b="1" u="sng" dirty="0" smtClean="0"/>
              <a:t>5 .</a:t>
            </a:r>
            <a:r>
              <a:rPr lang="zh-CN" altLang="en-US" sz="2400" b="1" u="sng" dirty="0" smtClean="0"/>
              <a:t>新材料</a:t>
            </a:r>
            <a:r>
              <a:rPr lang="zh-CN" altLang="en-US" sz="2400" b="1" dirty="0" smtClean="0"/>
              <a:t>（高频考点）</a:t>
            </a:r>
          </a:p>
          <a:p>
            <a:pPr eaLnBrk="1" hangingPunct="1">
              <a:buFontTx/>
              <a:buNone/>
            </a:pPr>
            <a:r>
              <a:rPr lang="zh-CN" altLang="en-US" sz="2400" b="1" dirty="0" smtClean="0"/>
              <a:t>考点分析：</a:t>
            </a:r>
            <a:r>
              <a:rPr lang="zh-CN" altLang="en-US" sz="2400" dirty="0" smtClean="0"/>
              <a:t>本考点是广东中考的高频考点，考查的重点是半导体材料、超导现象</a:t>
            </a:r>
            <a:r>
              <a:rPr lang="en-US" altLang="zh-CN" sz="2400" dirty="0" smtClean="0"/>
              <a:t>.2015</a:t>
            </a:r>
            <a:r>
              <a:rPr lang="zh-CN" altLang="en-US" sz="2400" dirty="0" smtClean="0"/>
              <a:t>年备考时对纳米材料也应重视，近些年未考查</a:t>
            </a:r>
            <a:r>
              <a:rPr lang="en-US" altLang="zh-CN" sz="2400" dirty="0" smtClean="0"/>
              <a:t>.</a:t>
            </a:r>
          </a:p>
          <a:p>
            <a:pPr eaLnBrk="1" hangingPunct="1">
              <a:buFontTx/>
              <a:buNone/>
            </a:pPr>
            <a:r>
              <a:rPr lang="zh-CN" altLang="en-US" sz="2400" dirty="0" smtClean="0"/>
              <a:t>（</a:t>
            </a:r>
            <a:r>
              <a:rPr lang="en-US" altLang="zh-CN" sz="2400" dirty="0" smtClean="0"/>
              <a:t>1</a:t>
            </a:r>
            <a:r>
              <a:rPr lang="zh-CN" altLang="en-US" sz="2400" dirty="0" smtClean="0"/>
              <a:t>）半导体：导电性能介于导体和绝缘体之间，常见的半导体材料有硅、锗等，可用于电子器件如二极管、</a:t>
            </a:r>
            <a:r>
              <a:rPr lang="en-US" altLang="zh-CN" sz="2400" dirty="0" smtClean="0"/>
              <a:t>LED</a:t>
            </a:r>
            <a:r>
              <a:rPr lang="zh-CN" altLang="en-US" sz="2400" dirty="0" smtClean="0"/>
              <a:t>灯等</a:t>
            </a:r>
            <a:r>
              <a:rPr lang="en-US" altLang="zh-CN" sz="2400" dirty="0" smtClean="0"/>
              <a:t>.</a:t>
            </a:r>
          </a:p>
          <a:p>
            <a:pPr eaLnBrk="1" hangingPunct="1">
              <a:buFontTx/>
              <a:buNone/>
            </a:pPr>
            <a:r>
              <a:rPr lang="zh-CN" altLang="en-US" sz="2400" dirty="0" smtClean="0"/>
              <a:t>（</a:t>
            </a:r>
            <a:r>
              <a:rPr lang="en-US" altLang="zh-CN" sz="2400" dirty="0" smtClean="0"/>
              <a:t>2</a:t>
            </a:r>
            <a:r>
              <a:rPr lang="zh-CN" altLang="en-US" sz="2400" dirty="0" smtClean="0"/>
              <a:t>）超导：当温度降到足够低时某些材料的电阻突然变为零的现象，可用于远距离输电、大功率输电、磁悬浮技术等</a:t>
            </a:r>
            <a:r>
              <a:rPr lang="en-US" altLang="zh-CN" sz="2400" dirty="0" smtClean="0"/>
              <a:t>.</a:t>
            </a:r>
          </a:p>
          <a:p>
            <a:pPr eaLnBrk="1" hangingPunct="1">
              <a:buFontTx/>
              <a:buNone/>
            </a:pPr>
            <a:r>
              <a:rPr lang="zh-CN" altLang="en-US" sz="2400" dirty="0" smtClean="0"/>
              <a:t>（</a:t>
            </a:r>
            <a:r>
              <a:rPr lang="en-US" altLang="zh-CN" sz="2400" dirty="0" smtClean="0"/>
              <a:t>3</a:t>
            </a:r>
            <a:r>
              <a:rPr lang="zh-CN" altLang="en-US" sz="2400" dirty="0" smtClean="0"/>
              <a:t>）纳米材料：指制成的材料基本单元大小限制在</a:t>
            </a:r>
            <a:r>
              <a:rPr lang="en-US" altLang="zh-CN" sz="2400" dirty="0" smtClean="0"/>
              <a:t>100nm</a:t>
            </a:r>
            <a:r>
              <a:rPr lang="zh-CN" altLang="en-US" sz="2400" dirty="0" smtClean="0"/>
              <a:t>以内，相当于</a:t>
            </a:r>
            <a:r>
              <a:rPr lang="en-US" altLang="zh-CN" sz="2400" dirty="0" smtClean="0"/>
              <a:t>10</a:t>
            </a:r>
            <a:r>
              <a:rPr lang="zh-CN" altLang="en-US" sz="2400" dirty="0" smtClean="0"/>
              <a:t>到</a:t>
            </a:r>
            <a:r>
              <a:rPr lang="en-US" altLang="zh-CN" sz="2400" dirty="0" smtClean="0"/>
              <a:t>100</a:t>
            </a:r>
            <a:r>
              <a:rPr lang="zh-CN" altLang="en-US" sz="2400" dirty="0" smtClean="0"/>
              <a:t>个分子紧密排列在一起的长度，可以提高材料的强度和硬度，降低烧结温度，提高材料的磁性</a:t>
            </a:r>
            <a:r>
              <a:rPr lang="en-US" altLang="zh-CN" sz="2400" dirty="0" smtClean="0"/>
              <a:t>.</a:t>
            </a:r>
            <a:r>
              <a:rPr lang="zh-CN" altLang="en-US" sz="2400" dirty="0" smtClean="0"/>
              <a:t>纳米材料可以用在医疗器材、电子材料等方面</a:t>
            </a:r>
            <a:r>
              <a:rPr lang="en-US" altLang="zh-CN" sz="2400" dirty="0" smtClean="0"/>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idx="1"/>
          </p:nvPr>
        </p:nvSpPr>
        <p:spPr>
          <a:xfrm>
            <a:off x="0" y="404664"/>
            <a:ext cx="9144000" cy="6165304"/>
          </a:xfrm>
        </p:spPr>
        <p:txBody>
          <a:bodyPr/>
          <a:lstStyle/>
          <a:p>
            <a:pPr eaLnBrk="1" hangingPunct="1">
              <a:lnSpc>
                <a:spcPct val="90000"/>
              </a:lnSpc>
              <a:buFontTx/>
              <a:buNone/>
            </a:pPr>
            <a:r>
              <a:rPr lang="en-US" altLang="zh-CN" sz="2800" dirty="0" smtClean="0"/>
              <a:t>1</a:t>
            </a:r>
            <a:r>
              <a:rPr lang="zh-CN" altLang="en-US" sz="2800" dirty="0" smtClean="0"/>
              <a:t>．（</a:t>
            </a:r>
            <a:r>
              <a:rPr lang="en-US" altLang="zh-CN" sz="2800" dirty="0" smtClean="0"/>
              <a:t>2009</a:t>
            </a:r>
            <a:r>
              <a:rPr lang="zh-CN" altLang="en-US" sz="2800" dirty="0" smtClean="0"/>
              <a:t>广东，</a:t>
            </a:r>
            <a:r>
              <a:rPr lang="en-US" altLang="zh-CN" sz="2800" dirty="0" smtClean="0"/>
              <a:t>10</a:t>
            </a:r>
            <a:r>
              <a:rPr lang="zh-CN" altLang="en-US" sz="2800" dirty="0" smtClean="0"/>
              <a:t>，</a:t>
            </a:r>
            <a:r>
              <a:rPr lang="en-US" altLang="zh-CN" sz="2800" dirty="0" smtClean="0"/>
              <a:t>3</a:t>
            </a:r>
            <a:r>
              <a:rPr lang="zh-CN" altLang="en-US" sz="2800" dirty="0" smtClean="0"/>
              <a:t>分）就导电性能来说，金属的导电性能一般比非金属</a:t>
            </a:r>
            <a:r>
              <a:rPr lang="zh-CN" altLang="en-US" sz="2800" u="sng" dirty="0" smtClean="0"/>
              <a:t>              </a:t>
            </a:r>
            <a:r>
              <a:rPr lang="zh-CN" altLang="en-US" sz="2800" dirty="0" smtClean="0"/>
              <a:t>（选填强或弱）；有些元素如硅、锗等的导电性能介于金属和非金属之间，常称作</a:t>
            </a:r>
            <a:r>
              <a:rPr lang="zh-CN" altLang="en-US" sz="2800" u="sng" dirty="0" smtClean="0"/>
              <a:t>              </a:t>
            </a:r>
            <a:r>
              <a:rPr lang="zh-CN" altLang="en-US" sz="2800" dirty="0" smtClean="0"/>
              <a:t>．某些物质在温度极低时，电阻会变成零，这就是</a:t>
            </a:r>
            <a:r>
              <a:rPr lang="zh-CN" altLang="en-US" sz="2800" u="sng" dirty="0" smtClean="0"/>
              <a:t>         </a:t>
            </a:r>
            <a:r>
              <a:rPr lang="zh-CN" altLang="en-US" sz="2800" dirty="0" smtClean="0"/>
              <a:t>现象．</a:t>
            </a:r>
          </a:p>
          <a:p>
            <a:pPr eaLnBrk="1" hangingPunct="1">
              <a:lnSpc>
                <a:spcPct val="90000"/>
              </a:lnSpc>
              <a:buFontTx/>
              <a:buNone/>
            </a:pPr>
            <a:r>
              <a:rPr lang="en-US" altLang="zh-CN" sz="2800" dirty="0" smtClean="0"/>
              <a:t>2.</a:t>
            </a:r>
            <a:r>
              <a:rPr lang="zh-CN" altLang="en-US" sz="2800" dirty="0" smtClean="0"/>
              <a:t>（</a:t>
            </a:r>
            <a:r>
              <a:rPr lang="en-US" altLang="zh-CN" sz="2800" dirty="0" smtClean="0"/>
              <a:t>2011</a:t>
            </a:r>
            <a:r>
              <a:rPr lang="zh-CN" altLang="en-US" sz="2800" dirty="0" smtClean="0"/>
              <a:t>广东，</a:t>
            </a:r>
            <a:r>
              <a:rPr lang="en-US" altLang="zh-CN" sz="2800" dirty="0" smtClean="0"/>
              <a:t>8</a:t>
            </a:r>
            <a:r>
              <a:rPr lang="zh-CN" altLang="en-US" sz="2800" dirty="0" smtClean="0"/>
              <a:t>，</a:t>
            </a:r>
            <a:r>
              <a:rPr lang="en-US" altLang="zh-CN" sz="2800" dirty="0" smtClean="0"/>
              <a:t>3</a:t>
            </a:r>
            <a:r>
              <a:rPr lang="zh-CN" altLang="en-US" sz="2800" dirty="0" smtClean="0"/>
              <a:t>分）硅、锗等半导体材料的导电能力比铜、铁等金属的导电能力</a:t>
            </a:r>
            <a:r>
              <a:rPr lang="zh-CN" altLang="en-US" sz="2800" u="sng" dirty="0" smtClean="0"/>
              <a:t>       </a:t>
            </a:r>
            <a:r>
              <a:rPr lang="zh-CN" altLang="en-US" sz="2800" dirty="0" smtClean="0"/>
              <a:t>（选填“强”或“弱”）．某些物质在温度很低时，电阻变为</a:t>
            </a:r>
            <a:r>
              <a:rPr lang="zh-CN" altLang="en-US" sz="2800" u="sng" dirty="0" smtClean="0"/>
              <a:t>       </a:t>
            </a:r>
            <a:r>
              <a:rPr lang="zh-CN" altLang="en-US" sz="2800" dirty="0" smtClean="0"/>
              <a:t>，这就是超导现象．如果能制造出常温下的超导体，它可以在下列哪些情境得到应用</a:t>
            </a:r>
            <a:r>
              <a:rPr lang="zh-CN" altLang="en-US" sz="2800" u="sng" dirty="0" smtClean="0"/>
              <a:t>         </a:t>
            </a:r>
            <a:r>
              <a:rPr lang="zh-CN" altLang="en-US" sz="2800" dirty="0" smtClean="0"/>
              <a:t>（选填序号）．</a:t>
            </a:r>
          </a:p>
          <a:p>
            <a:pPr eaLnBrk="1" hangingPunct="1">
              <a:lnSpc>
                <a:spcPct val="90000"/>
              </a:lnSpc>
              <a:buFontTx/>
              <a:buNone/>
            </a:pPr>
            <a:r>
              <a:rPr lang="zh-CN" altLang="en-US" sz="2800" dirty="0" smtClean="0"/>
              <a:t>①用作电吹风的电热丝；②用作白炽灯的灯丝； ③用作输电线缆．</a:t>
            </a:r>
          </a:p>
          <a:p>
            <a:pPr eaLnBrk="1" hangingPunct="1">
              <a:lnSpc>
                <a:spcPct val="90000"/>
              </a:lnSpc>
              <a:buFontTx/>
              <a:buNone/>
            </a:pPr>
            <a:r>
              <a:rPr lang="en-US" altLang="zh-CN" sz="2800" dirty="0" smtClean="0"/>
              <a:t>3 </a:t>
            </a:r>
            <a:r>
              <a:rPr lang="zh-CN" altLang="en-US" sz="2800" dirty="0" smtClean="0"/>
              <a:t>．（</a:t>
            </a:r>
            <a:r>
              <a:rPr lang="en-US" altLang="zh-CN" sz="2800" dirty="0" smtClean="0"/>
              <a:t>2013</a:t>
            </a:r>
            <a:r>
              <a:rPr lang="zh-CN" altLang="en-US" sz="2800" dirty="0" smtClean="0"/>
              <a:t>广东，</a:t>
            </a:r>
            <a:r>
              <a:rPr lang="en-US" altLang="zh-CN" sz="2800" dirty="0" smtClean="0"/>
              <a:t>9</a:t>
            </a:r>
            <a:r>
              <a:rPr lang="zh-CN" altLang="en-US" sz="2800" dirty="0" smtClean="0"/>
              <a:t>，</a:t>
            </a:r>
            <a:r>
              <a:rPr lang="en-US" altLang="zh-CN" sz="2800" dirty="0" smtClean="0"/>
              <a:t>2</a:t>
            </a:r>
            <a:r>
              <a:rPr lang="zh-CN" altLang="en-US" sz="2800" dirty="0" smtClean="0"/>
              <a:t>分）在水银、硅、铁、玻璃中，属于半导体材料的是</a:t>
            </a:r>
            <a:r>
              <a:rPr lang="zh-CN" altLang="en-US" sz="2800" u="sng" dirty="0" smtClean="0"/>
              <a:t>         </a:t>
            </a:r>
            <a:r>
              <a:rPr lang="en-US" altLang="zh-CN" sz="2800" dirty="0" smtClean="0"/>
              <a:t>.</a:t>
            </a:r>
            <a:r>
              <a:rPr lang="zh-CN" altLang="en-US" sz="2800" dirty="0" smtClean="0"/>
              <a:t>在输电导线、发电机线圈、电炉丝中，不可能应用超导材料的是</a:t>
            </a:r>
            <a:r>
              <a:rPr lang="zh-CN" altLang="en-US" sz="2800" u="sng" dirty="0" smtClean="0"/>
              <a:t>           </a:t>
            </a:r>
            <a:r>
              <a:rPr lang="en-US" altLang="zh-CN" sz="2800" dirty="0" smtClean="0"/>
              <a:t>.</a:t>
            </a:r>
          </a:p>
        </p:txBody>
      </p:sp>
      <p:sp>
        <p:nvSpPr>
          <p:cNvPr id="82948" name="Text Box 4"/>
          <p:cNvSpPr txBox="1">
            <a:spLocks noChangeArrowheads="1"/>
          </p:cNvSpPr>
          <p:nvPr/>
        </p:nvSpPr>
        <p:spPr bwMode="auto">
          <a:xfrm>
            <a:off x="4067175" y="738039"/>
            <a:ext cx="792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强</a:t>
            </a:r>
            <a:endParaRPr lang="zh-CN" altLang="en-US" sz="2400" baseline="30000">
              <a:solidFill>
                <a:srgbClr val="FF0000"/>
              </a:solidFill>
            </a:endParaRPr>
          </a:p>
        </p:txBody>
      </p:sp>
      <p:sp>
        <p:nvSpPr>
          <p:cNvPr id="82949" name="Text Box 5"/>
          <p:cNvSpPr txBox="1">
            <a:spLocks noChangeArrowheads="1"/>
          </p:cNvSpPr>
          <p:nvPr/>
        </p:nvSpPr>
        <p:spPr bwMode="auto">
          <a:xfrm>
            <a:off x="900113" y="1457177"/>
            <a:ext cx="1152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半导体</a:t>
            </a:r>
            <a:endParaRPr lang="zh-CN" altLang="en-US" sz="2400" baseline="30000">
              <a:solidFill>
                <a:srgbClr val="FF0000"/>
              </a:solidFill>
            </a:endParaRPr>
          </a:p>
        </p:txBody>
      </p:sp>
      <p:sp>
        <p:nvSpPr>
          <p:cNvPr id="82950" name="Text Box 6"/>
          <p:cNvSpPr txBox="1">
            <a:spLocks noChangeArrowheads="1"/>
          </p:cNvSpPr>
          <p:nvPr/>
        </p:nvSpPr>
        <p:spPr bwMode="auto">
          <a:xfrm>
            <a:off x="1547813" y="1888977"/>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超导</a:t>
            </a:r>
            <a:endParaRPr lang="zh-CN" altLang="en-US" sz="2400" baseline="30000">
              <a:solidFill>
                <a:srgbClr val="FF0000"/>
              </a:solidFill>
            </a:endParaRPr>
          </a:p>
        </p:txBody>
      </p:sp>
      <p:sp>
        <p:nvSpPr>
          <p:cNvPr id="82951" name="Text Box 7"/>
          <p:cNvSpPr txBox="1">
            <a:spLocks noChangeArrowheads="1"/>
          </p:cNvSpPr>
          <p:nvPr/>
        </p:nvSpPr>
        <p:spPr bwMode="auto">
          <a:xfrm>
            <a:off x="4787900" y="2754164"/>
            <a:ext cx="792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弱</a:t>
            </a:r>
            <a:endParaRPr lang="zh-CN" altLang="en-US" sz="2400" baseline="30000">
              <a:solidFill>
                <a:srgbClr val="FF0000"/>
              </a:solidFill>
            </a:endParaRPr>
          </a:p>
        </p:txBody>
      </p:sp>
      <p:sp>
        <p:nvSpPr>
          <p:cNvPr id="82952" name="Text Box 8"/>
          <p:cNvSpPr txBox="1">
            <a:spLocks noChangeArrowheads="1"/>
          </p:cNvSpPr>
          <p:nvPr/>
        </p:nvSpPr>
        <p:spPr bwMode="auto">
          <a:xfrm>
            <a:off x="7019925" y="3112939"/>
            <a:ext cx="792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零</a:t>
            </a:r>
            <a:endParaRPr lang="zh-CN" altLang="en-US" sz="2400" baseline="30000">
              <a:solidFill>
                <a:srgbClr val="FF0000"/>
              </a:solidFill>
            </a:endParaRPr>
          </a:p>
        </p:txBody>
      </p:sp>
      <p:sp>
        <p:nvSpPr>
          <p:cNvPr id="82953" name="Text Box 9"/>
          <p:cNvSpPr txBox="1">
            <a:spLocks noChangeArrowheads="1"/>
          </p:cNvSpPr>
          <p:nvPr/>
        </p:nvSpPr>
        <p:spPr bwMode="auto">
          <a:xfrm>
            <a:off x="4140200" y="3905102"/>
            <a:ext cx="7921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400">
                <a:solidFill>
                  <a:srgbClr val="FF0000"/>
                </a:solidFill>
              </a:rPr>
              <a:t>③</a:t>
            </a:r>
          </a:p>
        </p:txBody>
      </p:sp>
      <p:sp>
        <p:nvSpPr>
          <p:cNvPr id="82954" name="Text Box 10"/>
          <p:cNvSpPr txBox="1">
            <a:spLocks noChangeArrowheads="1"/>
          </p:cNvSpPr>
          <p:nvPr/>
        </p:nvSpPr>
        <p:spPr bwMode="auto">
          <a:xfrm>
            <a:off x="3348038" y="5633889"/>
            <a:ext cx="792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硅</a:t>
            </a:r>
            <a:endParaRPr lang="zh-CN" altLang="en-US" sz="2400" baseline="30000">
              <a:solidFill>
                <a:srgbClr val="FF0000"/>
              </a:solidFill>
            </a:endParaRPr>
          </a:p>
        </p:txBody>
      </p:sp>
      <p:sp>
        <p:nvSpPr>
          <p:cNvPr id="82955" name="Text Box 11"/>
          <p:cNvSpPr txBox="1">
            <a:spLocks noChangeArrowheads="1"/>
          </p:cNvSpPr>
          <p:nvPr/>
        </p:nvSpPr>
        <p:spPr bwMode="auto">
          <a:xfrm>
            <a:off x="5724525" y="5994252"/>
            <a:ext cx="1152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电炉丝</a:t>
            </a:r>
            <a:endParaRPr lang="zh-CN" altLang="en-US" sz="2400" baseline="300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2948">
                                            <p:txEl>
                                              <p:pRg st="0" end="0"/>
                                            </p:txEl>
                                          </p:spTgt>
                                        </p:tgtEl>
                                        <p:attrNameLst>
                                          <p:attrName>style.visibility</p:attrName>
                                        </p:attrNameLst>
                                      </p:cBhvr>
                                      <p:to>
                                        <p:strVal val="visible"/>
                                      </p:to>
                                    </p:set>
                                    <p:anim calcmode="lin" valueType="num">
                                      <p:cBhvr additive="base">
                                        <p:cTn id="7" dur="500" fill="hold"/>
                                        <p:tgtEl>
                                          <p:spTgt spid="8294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2949">
                                            <p:txEl>
                                              <p:pRg st="0" end="0"/>
                                            </p:txEl>
                                          </p:spTgt>
                                        </p:tgtEl>
                                        <p:attrNameLst>
                                          <p:attrName>style.visibility</p:attrName>
                                        </p:attrNameLst>
                                      </p:cBhvr>
                                      <p:to>
                                        <p:strVal val="visible"/>
                                      </p:to>
                                    </p:set>
                                    <p:anim calcmode="lin" valueType="num">
                                      <p:cBhvr additive="base">
                                        <p:cTn id="13" dur="500" fill="hold"/>
                                        <p:tgtEl>
                                          <p:spTgt spid="8294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2950">
                                            <p:txEl>
                                              <p:pRg st="0" end="0"/>
                                            </p:txEl>
                                          </p:spTgt>
                                        </p:tgtEl>
                                        <p:attrNameLst>
                                          <p:attrName>style.visibility</p:attrName>
                                        </p:attrNameLst>
                                      </p:cBhvr>
                                      <p:to>
                                        <p:strVal val="visible"/>
                                      </p:to>
                                    </p:set>
                                    <p:anim calcmode="lin" valueType="num">
                                      <p:cBhvr additive="base">
                                        <p:cTn id="19" dur="500" fill="hold"/>
                                        <p:tgtEl>
                                          <p:spTgt spid="8295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29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2951">
                                            <p:txEl>
                                              <p:pRg st="0" end="0"/>
                                            </p:txEl>
                                          </p:spTgt>
                                        </p:tgtEl>
                                        <p:attrNameLst>
                                          <p:attrName>style.visibility</p:attrName>
                                        </p:attrNameLst>
                                      </p:cBhvr>
                                      <p:to>
                                        <p:strVal val="visible"/>
                                      </p:to>
                                    </p:set>
                                    <p:anim calcmode="lin" valueType="num">
                                      <p:cBhvr additive="base">
                                        <p:cTn id="25" dur="500" fill="hold"/>
                                        <p:tgtEl>
                                          <p:spTgt spid="8295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29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82952">
                                            <p:txEl>
                                              <p:pRg st="0" end="0"/>
                                            </p:txEl>
                                          </p:spTgt>
                                        </p:tgtEl>
                                        <p:attrNameLst>
                                          <p:attrName>style.visibility</p:attrName>
                                        </p:attrNameLst>
                                      </p:cBhvr>
                                      <p:to>
                                        <p:strVal val="visible"/>
                                      </p:to>
                                    </p:set>
                                    <p:anim calcmode="lin" valueType="num">
                                      <p:cBhvr additive="base">
                                        <p:cTn id="31" dur="500" fill="hold"/>
                                        <p:tgtEl>
                                          <p:spTgt spid="8295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295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82953">
                                            <p:txEl>
                                              <p:pRg st="0" end="0"/>
                                            </p:txEl>
                                          </p:spTgt>
                                        </p:tgtEl>
                                        <p:attrNameLst>
                                          <p:attrName>style.visibility</p:attrName>
                                        </p:attrNameLst>
                                      </p:cBhvr>
                                      <p:to>
                                        <p:strVal val="visible"/>
                                      </p:to>
                                    </p:set>
                                    <p:anim calcmode="lin" valueType="num">
                                      <p:cBhvr additive="base">
                                        <p:cTn id="37" dur="500" fill="hold"/>
                                        <p:tgtEl>
                                          <p:spTgt spid="8295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295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82954">
                                            <p:txEl>
                                              <p:pRg st="0" end="0"/>
                                            </p:txEl>
                                          </p:spTgt>
                                        </p:tgtEl>
                                        <p:attrNameLst>
                                          <p:attrName>style.visibility</p:attrName>
                                        </p:attrNameLst>
                                      </p:cBhvr>
                                      <p:to>
                                        <p:strVal val="visible"/>
                                      </p:to>
                                    </p:set>
                                    <p:anim calcmode="lin" valueType="num">
                                      <p:cBhvr additive="base">
                                        <p:cTn id="43" dur="500" fill="hold"/>
                                        <p:tgtEl>
                                          <p:spTgt spid="82954">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29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82955">
                                            <p:txEl>
                                              <p:pRg st="0" end="0"/>
                                            </p:txEl>
                                          </p:spTgt>
                                        </p:tgtEl>
                                        <p:attrNameLst>
                                          <p:attrName>style.visibility</p:attrName>
                                        </p:attrNameLst>
                                      </p:cBhvr>
                                      <p:to>
                                        <p:strVal val="visible"/>
                                      </p:to>
                                    </p:set>
                                    <p:anim calcmode="lin" valueType="num">
                                      <p:cBhvr additive="base">
                                        <p:cTn id="49" dur="500" fill="hold"/>
                                        <p:tgtEl>
                                          <p:spTgt spid="82955">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29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a:xfrm>
            <a:off x="0" y="188640"/>
            <a:ext cx="9144000" cy="6453336"/>
          </a:xfrm>
        </p:spPr>
        <p:txBody>
          <a:bodyPr/>
          <a:lstStyle/>
          <a:p>
            <a:pPr eaLnBrk="1" hangingPunct="1">
              <a:buFontTx/>
              <a:buNone/>
            </a:pPr>
            <a:r>
              <a:rPr lang="en-US" altLang="zh-CN" sz="2800" b="1" dirty="0" smtClean="0"/>
              <a:t>4.</a:t>
            </a:r>
            <a:r>
              <a:rPr lang="en-US" altLang="zh-CN" sz="2800" dirty="0" smtClean="0"/>
              <a:t> </a:t>
            </a:r>
            <a:r>
              <a:rPr lang="zh-CN" altLang="en-US" sz="2800" dirty="0" smtClean="0"/>
              <a:t>（</a:t>
            </a:r>
            <a:r>
              <a:rPr lang="en-US" altLang="zh-CN" sz="2800" dirty="0" smtClean="0"/>
              <a:t>2014</a:t>
            </a:r>
            <a:r>
              <a:rPr lang="zh-CN" altLang="en-US" sz="2800" dirty="0" smtClean="0"/>
              <a:t>广东，</a:t>
            </a:r>
            <a:r>
              <a:rPr lang="en-US" altLang="zh-CN" sz="2800" dirty="0" smtClean="0"/>
              <a:t>25</a:t>
            </a:r>
            <a:r>
              <a:rPr lang="zh-CN" altLang="en-US" sz="2800" dirty="0" smtClean="0"/>
              <a:t>，</a:t>
            </a:r>
            <a:r>
              <a:rPr lang="en-US" altLang="zh-CN" sz="2800" dirty="0" smtClean="0"/>
              <a:t>6</a:t>
            </a:r>
            <a:r>
              <a:rPr lang="zh-CN" altLang="en-US" sz="2800" dirty="0" smtClean="0"/>
              <a:t>分）阅读下面的短文，回答问题</a:t>
            </a:r>
          </a:p>
          <a:p>
            <a:pPr eaLnBrk="1" hangingPunct="1">
              <a:buFontTx/>
              <a:buNone/>
            </a:pPr>
            <a:r>
              <a:rPr lang="zh-CN" altLang="en-US" sz="2800" dirty="0" smtClean="0"/>
              <a:t>                                    半导体制冷</a:t>
            </a:r>
          </a:p>
          <a:p>
            <a:pPr eaLnBrk="1" hangingPunct="1">
              <a:buFontTx/>
              <a:buNone/>
            </a:pPr>
            <a:r>
              <a:rPr lang="zh-CN" altLang="en-US" sz="2800" dirty="0" smtClean="0"/>
              <a:t>           半导体材料有</a:t>
            </a:r>
            <a:r>
              <a:rPr lang="en-US" altLang="zh-CN" sz="2800" dirty="0" smtClean="0"/>
              <a:t>P</a:t>
            </a:r>
            <a:r>
              <a:rPr lang="zh-CN" altLang="en-US" sz="2800" dirty="0" smtClean="0"/>
              <a:t>型半导体和</a:t>
            </a:r>
            <a:r>
              <a:rPr lang="en-US" altLang="zh-CN" sz="2800" dirty="0" smtClean="0"/>
              <a:t>N</a:t>
            </a:r>
            <a:r>
              <a:rPr lang="zh-CN" altLang="en-US" sz="2800" dirty="0" smtClean="0"/>
              <a:t>型半导体两种，除了可以用于各种电子元器件外，还可以用作制冷材料．如图是一个半导体制冷单元的原理图，</a:t>
            </a:r>
            <a:r>
              <a:rPr lang="en-US" altLang="zh-CN" sz="2800" dirty="0" smtClean="0"/>
              <a:t>P</a:t>
            </a:r>
            <a:r>
              <a:rPr lang="zh-CN" altLang="en-US" sz="2800" dirty="0" smtClean="0"/>
              <a:t>型半导体和</a:t>
            </a:r>
            <a:r>
              <a:rPr lang="en-US" altLang="zh-CN" sz="2800" dirty="0" smtClean="0"/>
              <a:t>N</a:t>
            </a:r>
            <a:r>
              <a:rPr lang="zh-CN" altLang="en-US" sz="2800" dirty="0" smtClean="0"/>
              <a:t>型半导体的上端和铜片</a:t>
            </a:r>
            <a:r>
              <a:rPr lang="en-US" altLang="zh-CN" sz="2800" dirty="0" smtClean="0"/>
              <a:t>A</a:t>
            </a:r>
            <a:r>
              <a:rPr lang="zh-CN" altLang="en-US" sz="2800" dirty="0" smtClean="0"/>
              <a:t>连接，下端分别与铜片</a:t>
            </a:r>
            <a:r>
              <a:rPr lang="en-US" altLang="zh-CN" sz="2800" dirty="0" smtClean="0"/>
              <a:t>B</a:t>
            </a:r>
            <a:r>
              <a:rPr lang="zh-CN" altLang="en-US" sz="2800" dirty="0" smtClean="0"/>
              <a:t>连接后接到直流电源的两端，此时电路的电路流方向是从</a:t>
            </a:r>
            <a:r>
              <a:rPr lang="en-US" altLang="zh-CN" sz="2800" dirty="0" smtClean="0"/>
              <a:t>N</a:t>
            </a:r>
            <a:r>
              <a:rPr lang="zh-CN" altLang="en-US" sz="2800" dirty="0" smtClean="0"/>
              <a:t>型半导体铜片</a:t>
            </a:r>
            <a:r>
              <a:rPr lang="en-US" altLang="zh-CN" sz="2800" dirty="0" smtClean="0"/>
              <a:t>A</a:t>
            </a:r>
            <a:r>
              <a:rPr lang="zh-CN" altLang="en-US" sz="2800" dirty="0" smtClean="0"/>
              <a:t>流向</a:t>
            </a:r>
            <a:r>
              <a:rPr lang="en-US" altLang="zh-CN" sz="2800" dirty="0" smtClean="0"/>
              <a:t>P</a:t>
            </a:r>
            <a:r>
              <a:rPr lang="zh-CN" altLang="en-US" sz="2800" dirty="0" smtClean="0"/>
              <a:t>型半导体，铜片</a:t>
            </a:r>
            <a:r>
              <a:rPr lang="en-US" altLang="zh-CN" sz="2800" dirty="0" smtClean="0"/>
              <a:t>A</a:t>
            </a:r>
            <a:r>
              <a:rPr lang="zh-CN" altLang="en-US" sz="2800" dirty="0" smtClean="0"/>
              <a:t>会从空气吸收热量，铜片</a:t>
            </a:r>
            <a:r>
              <a:rPr lang="en-US" altLang="zh-CN" sz="2800" dirty="0" smtClean="0"/>
              <a:t>B</a:t>
            </a:r>
            <a:r>
              <a:rPr lang="zh-CN" altLang="en-US" sz="2800" dirty="0" smtClean="0"/>
              <a:t>会向空气放出热量；反之，改变直流电源的正负极方向，使电流方向从</a:t>
            </a:r>
            <a:r>
              <a:rPr lang="en-US" altLang="zh-CN" sz="2800" dirty="0" smtClean="0"/>
              <a:t>P</a:t>
            </a:r>
            <a:r>
              <a:rPr lang="zh-CN" altLang="en-US" sz="2800" dirty="0" smtClean="0"/>
              <a:t>型半导体铜片</a:t>
            </a:r>
            <a:r>
              <a:rPr lang="en-US" altLang="zh-CN" sz="2800" dirty="0" smtClean="0"/>
              <a:t>A</a:t>
            </a:r>
            <a:r>
              <a:rPr lang="zh-CN" altLang="en-US" sz="2800" dirty="0" smtClean="0"/>
              <a:t>流向</a:t>
            </a:r>
            <a:r>
              <a:rPr lang="en-US" altLang="zh-CN" sz="2800" dirty="0" smtClean="0"/>
              <a:t>N</a:t>
            </a:r>
            <a:r>
              <a:rPr lang="zh-CN" altLang="en-US" sz="2800" dirty="0" smtClean="0"/>
              <a:t>型半导体，这时铜片</a:t>
            </a:r>
            <a:r>
              <a:rPr lang="en-US" altLang="zh-CN" sz="2800" dirty="0" smtClean="0"/>
              <a:t>A</a:t>
            </a:r>
            <a:r>
              <a:rPr lang="zh-CN" altLang="en-US" sz="2800" dirty="0" smtClean="0"/>
              <a:t>会向空气释放热量，铜片</a:t>
            </a:r>
            <a:r>
              <a:rPr lang="en-US" altLang="zh-CN" sz="2800" dirty="0" smtClean="0"/>
              <a:t>B</a:t>
            </a:r>
            <a:r>
              <a:rPr lang="zh-CN" altLang="en-US" sz="2800" dirty="0" smtClean="0"/>
              <a:t>会从空气吸收热量．由于半个制冷单元制冷量小，为了满足实际需要，需要多个制冷单元同时工作．</a:t>
            </a:r>
          </a:p>
          <a:p>
            <a:pPr eaLnBrk="1" hangingPunct="1">
              <a:buFontTx/>
              <a:buNone/>
            </a:pPr>
            <a:r>
              <a:rPr lang="zh-CN" altLang="en-US" sz="2800" dirty="0" smtClean="0"/>
              <a:t>   请回答下列问题</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1"/>
          </p:nvPr>
        </p:nvSpPr>
        <p:spPr>
          <a:xfrm>
            <a:off x="0" y="647427"/>
            <a:ext cx="9144000" cy="4149725"/>
          </a:xfrm>
        </p:spPr>
        <p:txBody>
          <a:bodyPr/>
          <a:lstStyle/>
          <a:p>
            <a:pPr eaLnBrk="1" hangingPunct="1">
              <a:buFontTx/>
              <a:buNone/>
            </a:pPr>
            <a:r>
              <a:rPr lang="zh-CN" altLang="en-US" sz="2800" dirty="0" smtClean="0"/>
              <a:t>（</a:t>
            </a:r>
            <a:r>
              <a:rPr lang="en-US" altLang="zh-CN" sz="2800" dirty="0" smtClean="0"/>
              <a:t>1</a:t>
            </a:r>
            <a:r>
              <a:rPr lang="zh-CN" altLang="en-US" sz="2800" dirty="0" smtClean="0"/>
              <a:t>）如图，若要使一个电冰箱箱内的温度下降，铜片</a:t>
            </a:r>
            <a:r>
              <a:rPr lang="en-US" altLang="zh-CN" sz="2800" dirty="0" smtClean="0"/>
              <a:t>A</a:t>
            </a:r>
            <a:r>
              <a:rPr lang="zh-CN" altLang="en-US" sz="2800" dirty="0" smtClean="0"/>
              <a:t>置于电冰箱的</a:t>
            </a:r>
            <a:r>
              <a:rPr lang="zh-CN" altLang="en-US" sz="2800" u="sng" dirty="0" smtClean="0"/>
              <a:t>        </a:t>
            </a:r>
            <a:r>
              <a:rPr lang="zh-CN" altLang="en-US" sz="2800" dirty="0" smtClean="0"/>
              <a:t>，铜片</a:t>
            </a:r>
            <a:r>
              <a:rPr lang="en-US" altLang="zh-CN" sz="2800" dirty="0" smtClean="0"/>
              <a:t>B</a:t>
            </a:r>
            <a:r>
              <a:rPr lang="zh-CN" altLang="en-US" sz="2800" dirty="0" smtClean="0"/>
              <a:t>置于电冰箱</a:t>
            </a:r>
            <a:r>
              <a:rPr lang="zh-CN" altLang="en-US" sz="2800" u="sng" dirty="0" smtClean="0"/>
              <a:t>         </a:t>
            </a:r>
            <a:r>
              <a:rPr lang="zh-CN" altLang="en-US" sz="2800" dirty="0" smtClean="0"/>
              <a:t>（前两空选填“箱内”、“箱外”），这就是半导体冰箱的工作原理，若将图中的电源换成交流电源，此时电冰箱能否正常制冷？答：</a:t>
            </a:r>
            <a:r>
              <a:rPr lang="zh-CN" altLang="en-US" sz="2800" u="sng" dirty="0" smtClean="0"/>
              <a:t>            </a:t>
            </a:r>
            <a:r>
              <a:rPr lang="zh-CN" altLang="en-US" sz="2800" dirty="0" smtClean="0"/>
              <a:t>．</a:t>
            </a:r>
          </a:p>
          <a:p>
            <a:pPr eaLnBrk="1" hangingPunct="1">
              <a:buFontTx/>
              <a:buNone/>
            </a:pPr>
            <a:r>
              <a:rPr lang="zh-CN" altLang="en-US" sz="2800" dirty="0" smtClean="0"/>
              <a:t>（</a:t>
            </a:r>
            <a:r>
              <a:rPr lang="en-US" altLang="zh-CN" sz="2800" dirty="0" smtClean="0"/>
              <a:t>2</a:t>
            </a:r>
            <a:r>
              <a:rPr lang="zh-CN" altLang="en-US" sz="2800" dirty="0" smtClean="0"/>
              <a:t>）若将图中</a:t>
            </a:r>
            <a:r>
              <a:rPr lang="en-US" altLang="zh-CN" sz="2800" dirty="0" smtClean="0"/>
              <a:t>P</a:t>
            </a:r>
            <a:r>
              <a:rPr lang="zh-CN" altLang="en-US" sz="2800" dirty="0" smtClean="0"/>
              <a:t>型半导体与</a:t>
            </a:r>
            <a:r>
              <a:rPr lang="en-US" altLang="zh-CN" sz="2800" dirty="0" smtClean="0"/>
              <a:t>N</a:t>
            </a:r>
            <a:r>
              <a:rPr lang="zh-CN" altLang="en-US" sz="2800" dirty="0" smtClean="0"/>
              <a:t>型半导体位置互换，其它条件不变，则铜片</a:t>
            </a:r>
            <a:r>
              <a:rPr lang="en-US" altLang="zh-CN" sz="2800" dirty="0" smtClean="0"/>
              <a:t>A</a:t>
            </a:r>
            <a:r>
              <a:rPr lang="zh-CN" altLang="en-US" sz="2800" dirty="0" smtClean="0"/>
              <a:t>上表面空气的温度将</a:t>
            </a:r>
            <a:r>
              <a:rPr lang="zh-CN" altLang="en-US" sz="2800" u="sng" dirty="0" smtClean="0"/>
              <a:t>       </a:t>
            </a:r>
            <a:r>
              <a:rPr lang="zh-CN" altLang="en-US" sz="2800" dirty="0" smtClean="0"/>
              <a:t>，若将图中电源正负极互换，其他条件不变，则铜片</a:t>
            </a:r>
            <a:r>
              <a:rPr lang="en-US" altLang="zh-CN" sz="2800" dirty="0" smtClean="0"/>
              <a:t>B</a:t>
            </a:r>
            <a:r>
              <a:rPr lang="zh-CN" altLang="en-US" sz="2800" dirty="0" smtClean="0"/>
              <a:t>表面空气的温度将</a:t>
            </a:r>
            <a:r>
              <a:rPr lang="zh-CN" altLang="en-US" sz="2800" u="sng" dirty="0" smtClean="0"/>
              <a:t>        </a:t>
            </a:r>
            <a:r>
              <a:rPr lang="zh-CN" altLang="en-US" sz="2800" dirty="0" smtClean="0"/>
              <a:t>． </a:t>
            </a:r>
            <a:endParaRPr lang="zh-CN" altLang="en-US" sz="2800" dirty="0" smtClean="0"/>
          </a:p>
        </p:txBody>
      </p:sp>
      <p:pic>
        <p:nvPicPr>
          <p:cNvPr id="28675" name="Picture 5" descr="wps93DB"/>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24300" y="4293096"/>
            <a:ext cx="2665413"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8" name="Text Box 6"/>
          <p:cNvSpPr txBox="1">
            <a:spLocks noChangeArrowheads="1"/>
          </p:cNvSpPr>
          <p:nvPr/>
        </p:nvSpPr>
        <p:spPr bwMode="auto">
          <a:xfrm>
            <a:off x="2555875" y="1123677"/>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箱内</a:t>
            </a:r>
            <a:endParaRPr lang="zh-CN" altLang="en-US" sz="2400" baseline="30000">
              <a:solidFill>
                <a:srgbClr val="FF0000"/>
              </a:solidFill>
            </a:endParaRPr>
          </a:p>
        </p:txBody>
      </p:sp>
      <p:sp>
        <p:nvSpPr>
          <p:cNvPr id="84999" name="Text Box 7"/>
          <p:cNvSpPr txBox="1">
            <a:spLocks noChangeArrowheads="1"/>
          </p:cNvSpPr>
          <p:nvPr/>
        </p:nvSpPr>
        <p:spPr bwMode="auto">
          <a:xfrm>
            <a:off x="6443663" y="1123677"/>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箱外</a:t>
            </a:r>
            <a:endParaRPr lang="zh-CN" altLang="en-US" sz="2400" baseline="30000">
              <a:solidFill>
                <a:srgbClr val="FF0000"/>
              </a:solidFill>
            </a:endParaRPr>
          </a:p>
        </p:txBody>
      </p:sp>
      <p:sp>
        <p:nvSpPr>
          <p:cNvPr id="85000" name="Text Box 8"/>
          <p:cNvSpPr txBox="1">
            <a:spLocks noChangeArrowheads="1"/>
          </p:cNvSpPr>
          <p:nvPr/>
        </p:nvSpPr>
        <p:spPr bwMode="auto">
          <a:xfrm>
            <a:off x="2700338" y="2323827"/>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不能</a:t>
            </a:r>
            <a:endParaRPr lang="zh-CN" altLang="en-US" sz="2400" baseline="30000">
              <a:solidFill>
                <a:srgbClr val="FF0000"/>
              </a:solidFill>
            </a:endParaRPr>
          </a:p>
        </p:txBody>
      </p:sp>
      <p:sp>
        <p:nvSpPr>
          <p:cNvPr id="85001" name="Text Box 9"/>
          <p:cNvSpPr txBox="1">
            <a:spLocks noChangeArrowheads="1"/>
          </p:cNvSpPr>
          <p:nvPr/>
        </p:nvSpPr>
        <p:spPr bwMode="auto">
          <a:xfrm>
            <a:off x="6300788" y="3284265"/>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上升</a:t>
            </a:r>
            <a:endParaRPr lang="zh-CN" altLang="en-US" sz="2400" baseline="30000">
              <a:solidFill>
                <a:srgbClr val="FF0000"/>
              </a:solidFill>
            </a:endParaRPr>
          </a:p>
        </p:txBody>
      </p:sp>
      <p:sp>
        <p:nvSpPr>
          <p:cNvPr id="85002" name="Text Box 10"/>
          <p:cNvSpPr txBox="1">
            <a:spLocks noChangeArrowheads="1"/>
          </p:cNvSpPr>
          <p:nvPr/>
        </p:nvSpPr>
        <p:spPr bwMode="auto">
          <a:xfrm>
            <a:off x="1476375" y="4147865"/>
            <a:ext cx="1008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400">
                <a:solidFill>
                  <a:srgbClr val="FF0000"/>
                </a:solidFill>
              </a:rPr>
              <a:t>下降</a:t>
            </a:r>
            <a:endParaRPr lang="zh-CN" altLang="en-US" sz="2400" baseline="300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4998">
                                            <p:txEl>
                                              <p:pRg st="0" end="0"/>
                                            </p:txEl>
                                          </p:spTgt>
                                        </p:tgtEl>
                                        <p:attrNameLst>
                                          <p:attrName>style.visibility</p:attrName>
                                        </p:attrNameLst>
                                      </p:cBhvr>
                                      <p:to>
                                        <p:strVal val="visible"/>
                                      </p:to>
                                    </p:set>
                                    <p:anim calcmode="lin" valueType="num">
                                      <p:cBhvr additive="base">
                                        <p:cTn id="7" dur="500" fill="hold"/>
                                        <p:tgtEl>
                                          <p:spTgt spid="849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49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4999">
                                            <p:txEl>
                                              <p:pRg st="0" end="0"/>
                                            </p:txEl>
                                          </p:spTgt>
                                        </p:tgtEl>
                                        <p:attrNameLst>
                                          <p:attrName>style.visibility</p:attrName>
                                        </p:attrNameLst>
                                      </p:cBhvr>
                                      <p:to>
                                        <p:strVal val="visible"/>
                                      </p:to>
                                    </p:set>
                                    <p:anim calcmode="lin" valueType="num">
                                      <p:cBhvr additive="base">
                                        <p:cTn id="13" dur="500" fill="hold"/>
                                        <p:tgtEl>
                                          <p:spTgt spid="8499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49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5000">
                                            <p:txEl>
                                              <p:pRg st="0" end="0"/>
                                            </p:txEl>
                                          </p:spTgt>
                                        </p:tgtEl>
                                        <p:attrNameLst>
                                          <p:attrName>style.visibility</p:attrName>
                                        </p:attrNameLst>
                                      </p:cBhvr>
                                      <p:to>
                                        <p:strVal val="visible"/>
                                      </p:to>
                                    </p:set>
                                    <p:anim calcmode="lin" valueType="num">
                                      <p:cBhvr additive="base">
                                        <p:cTn id="19" dur="500" fill="hold"/>
                                        <p:tgtEl>
                                          <p:spTgt spid="8500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50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5001">
                                            <p:txEl>
                                              <p:pRg st="0" end="0"/>
                                            </p:txEl>
                                          </p:spTgt>
                                        </p:tgtEl>
                                        <p:attrNameLst>
                                          <p:attrName>style.visibility</p:attrName>
                                        </p:attrNameLst>
                                      </p:cBhvr>
                                      <p:to>
                                        <p:strVal val="visible"/>
                                      </p:to>
                                    </p:set>
                                    <p:anim calcmode="lin" valueType="num">
                                      <p:cBhvr additive="base">
                                        <p:cTn id="25" dur="500" fill="hold"/>
                                        <p:tgtEl>
                                          <p:spTgt spid="8500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50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85002">
                                            <p:txEl>
                                              <p:pRg st="0" end="0"/>
                                            </p:txEl>
                                          </p:spTgt>
                                        </p:tgtEl>
                                        <p:attrNameLst>
                                          <p:attrName>style.visibility</p:attrName>
                                        </p:attrNameLst>
                                      </p:cBhvr>
                                      <p:to>
                                        <p:strVal val="visible"/>
                                      </p:to>
                                    </p:set>
                                    <p:anim calcmode="lin" valueType="num">
                                      <p:cBhvr additive="base">
                                        <p:cTn id="31" dur="500" fill="hold"/>
                                        <p:tgtEl>
                                          <p:spTgt spid="8500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500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7"/>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8"/>
              </a:rPr>
              <a:t>www.1ppt.cn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820802" y="315180"/>
            <a:ext cx="7711638" cy="2681772"/>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不限次数的用于您个人</a:t>
            </a:r>
            <a:r>
              <a:rPr lang="en-US" altLang="zh-CN" sz="1200" kern="0" dirty="0">
                <a:solidFill>
                  <a:prstClr val="white"/>
                </a:solidFill>
                <a:latin typeface="微软雅黑" pitchFamily="34" charset="-122"/>
                <a:ea typeface="微软雅黑" pitchFamily="34" charset="-122"/>
              </a:rPr>
              <a:t>/</a:t>
            </a:r>
            <a:r>
              <a:rPr lang="zh-CN" altLang="en-US" sz="1200" kern="0" dirty="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收集整理我们发布的免费资源后，刻录光碟销售。</a:t>
            </a:r>
            <a:endParaRPr lang="zh-CN" altLang="en-GB" sz="12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1">
            <a:extLst>
              <a:ext uri="{28A0092B-C50C-407E-A947-70E740481C1C}">
                <a14:useLocalDpi xmlns:a14="http://schemas.microsoft.com/office/drawing/2010/main"/>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53812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a:xfrm>
            <a:off x="0" y="0"/>
            <a:ext cx="9144000" cy="6858000"/>
          </a:xfrm>
        </p:spPr>
        <p:txBody>
          <a:bodyPr/>
          <a:lstStyle/>
          <a:p>
            <a:pPr eaLnBrk="1" hangingPunct="1">
              <a:lnSpc>
                <a:spcPct val="90000"/>
              </a:lnSpc>
              <a:buFontTx/>
              <a:buNone/>
            </a:pPr>
            <a:r>
              <a:rPr lang="zh-CN" altLang="en-US" sz="2800" b="1" dirty="0" smtClean="0"/>
              <a:t>课前预习</a:t>
            </a:r>
            <a:endParaRPr lang="zh-CN" altLang="en-US" sz="2800" dirty="0" smtClean="0"/>
          </a:p>
          <a:p>
            <a:pPr eaLnBrk="1" hangingPunct="1">
              <a:lnSpc>
                <a:spcPct val="90000"/>
              </a:lnSpc>
              <a:buFontTx/>
              <a:buNone/>
            </a:pPr>
            <a:r>
              <a:rPr lang="en-US" altLang="zh-CN" sz="2800" dirty="0" smtClean="0"/>
              <a:t>1</a:t>
            </a:r>
            <a:r>
              <a:rPr lang="zh-CN" altLang="en-US" sz="2800" dirty="0" smtClean="0"/>
              <a:t>．纳米是长度的单位，大小为</a:t>
            </a:r>
            <a:r>
              <a:rPr lang="zh-CN" altLang="en-US" sz="2800" u="sng" dirty="0" smtClean="0"/>
              <a:t>                        </a:t>
            </a:r>
            <a:r>
              <a:rPr lang="zh-CN" altLang="en-US" sz="2800" dirty="0" smtClean="0"/>
              <a:t>米．当材料的微粒小到纳米尺寸时，</a:t>
            </a:r>
            <a:r>
              <a:rPr lang="zh-CN" altLang="en-US" sz="2800" u="sng" dirty="0" smtClean="0"/>
              <a:t>                  </a:t>
            </a:r>
            <a:r>
              <a:rPr lang="zh-CN" altLang="en-US" sz="2800" dirty="0" smtClean="0"/>
              <a:t>就会发生显著变化．例如，黄金在正常状态下呈金黄色，而它的纳米颗粒却变成了</a:t>
            </a:r>
            <a:r>
              <a:rPr lang="zh-CN" altLang="en-US" sz="2800" u="sng" dirty="0" smtClean="0"/>
              <a:t>               </a:t>
            </a:r>
            <a:r>
              <a:rPr lang="zh-CN" altLang="en-US" sz="2800" dirty="0" smtClean="0"/>
              <a:t>，且</a:t>
            </a:r>
            <a:r>
              <a:rPr lang="zh-CN" altLang="en-US" sz="2800" u="sng" dirty="0" smtClean="0"/>
              <a:t>                </a:t>
            </a:r>
            <a:r>
              <a:rPr lang="zh-CN" altLang="en-US" sz="2800" dirty="0" smtClean="0"/>
              <a:t>显著下降．</a:t>
            </a:r>
          </a:p>
          <a:p>
            <a:pPr eaLnBrk="1" hangingPunct="1">
              <a:lnSpc>
                <a:spcPct val="90000"/>
              </a:lnSpc>
              <a:buFontTx/>
              <a:buNone/>
            </a:pPr>
            <a:r>
              <a:rPr lang="en-US" altLang="zh-CN" sz="2800" dirty="0" smtClean="0"/>
              <a:t>2</a:t>
            </a:r>
            <a:r>
              <a:rPr lang="zh-CN" altLang="en-US" sz="2800" dirty="0" smtClean="0"/>
              <a:t>，纳米技术在</a:t>
            </a:r>
            <a:r>
              <a:rPr lang="zh-CN" altLang="en-US" sz="2800" u="sng" dirty="0" smtClean="0"/>
              <a:t>          </a:t>
            </a:r>
            <a:r>
              <a:rPr lang="zh-CN" altLang="en-US" sz="2800" dirty="0" smtClean="0"/>
              <a:t>、</a:t>
            </a:r>
            <a:r>
              <a:rPr lang="zh-CN" altLang="en-US" sz="2800" u="sng" dirty="0" smtClean="0"/>
              <a:t>       </a:t>
            </a:r>
            <a:r>
              <a:rPr lang="zh-CN" altLang="en-US" sz="2800" dirty="0" smtClean="0"/>
              <a:t>、</a:t>
            </a:r>
            <a:r>
              <a:rPr lang="zh-CN" altLang="en-US" sz="2800" u="sng" dirty="0" smtClean="0"/>
              <a:t>       </a:t>
            </a:r>
            <a:r>
              <a:rPr lang="zh-CN" altLang="en-US" sz="2800" dirty="0" smtClean="0"/>
              <a:t>、</a:t>
            </a:r>
            <a:r>
              <a:rPr lang="zh-CN" altLang="en-US" sz="2800" u="sng" dirty="0" smtClean="0"/>
              <a:t>       </a:t>
            </a:r>
            <a:r>
              <a:rPr lang="zh-CN" altLang="en-US" sz="2800" dirty="0" smtClean="0"/>
              <a:t>、</a:t>
            </a:r>
            <a:r>
              <a:rPr lang="zh-CN" altLang="en-US" sz="2800" u="sng" dirty="0" smtClean="0"/>
              <a:t>       </a:t>
            </a:r>
            <a:r>
              <a:rPr lang="zh-CN" altLang="en-US" sz="2800" dirty="0" smtClean="0"/>
              <a:t>、</a:t>
            </a:r>
            <a:r>
              <a:rPr lang="zh-CN" altLang="en-US" sz="2800" u="sng" dirty="0" smtClean="0"/>
              <a:t>       </a:t>
            </a:r>
            <a:r>
              <a:rPr lang="zh-CN" altLang="en-US" sz="2800" dirty="0" smtClean="0"/>
              <a:t>、等各个方面都有显著的应用．</a:t>
            </a:r>
          </a:p>
          <a:p>
            <a:pPr eaLnBrk="1" hangingPunct="1">
              <a:lnSpc>
                <a:spcPct val="90000"/>
              </a:lnSpc>
              <a:buFontTx/>
              <a:buNone/>
            </a:pPr>
            <a:r>
              <a:rPr lang="en-US" altLang="zh-CN" sz="2800" dirty="0" smtClean="0"/>
              <a:t>3</a:t>
            </a:r>
            <a:r>
              <a:rPr lang="zh-CN" altLang="en-US" sz="2800" dirty="0" smtClean="0"/>
              <a:t>．当温度降至某一温度时，某些导体的电阻会</a:t>
            </a:r>
            <a:r>
              <a:rPr lang="zh-CN" altLang="en-US" sz="2800" u="sng" dirty="0" smtClean="0"/>
              <a:t>             </a:t>
            </a:r>
            <a:r>
              <a:rPr lang="zh-CN" altLang="en-US" sz="2800" dirty="0" smtClean="0"/>
              <a:t>，材料的这种特性称为超导性</a:t>
            </a:r>
            <a:r>
              <a:rPr lang="en-US" altLang="zh-CN" sz="2800" dirty="0" smtClean="0"/>
              <a:t>.1997</a:t>
            </a:r>
            <a:r>
              <a:rPr lang="zh-CN" altLang="en-US" sz="2800" dirty="0" smtClean="0"/>
              <a:t>年我国研制的超导材料的零电阻温度已达到</a:t>
            </a:r>
            <a:r>
              <a:rPr lang="zh-CN" altLang="en-US" sz="2800" u="sng" dirty="0" smtClean="0"/>
              <a:t>       </a:t>
            </a:r>
            <a:r>
              <a:rPr lang="zh-CN" altLang="en-US" sz="2800" dirty="0" smtClean="0"/>
              <a:t> </a:t>
            </a:r>
            <a:r>
              <a:rPr lang="en-US" altLang="zh-CN" sz="2800" dirty="0" smtClean="0"/>
              <a:t>K</a:t>
            </a:r>
            <a:r>
              <a:rPr lang="zh-CN" altLang="en-US" sz="2800" dirty="0" smtClean="0"/>
              <a:t>，处于世界先进水平．</a:t>
            </a:r>
          </a:p>
          <a:p>
            <a:pPr eaLnBrk="1" hangingPunct="1">
              <a:lnSpc>
                <a:spcPct val="90000"/>
              </a:lnSpc>
              <a:buFontTx/>
              <a:buNone/>
            </a:pPr>
            <a:r>
              <a:rPr lang="en-US" altLang="zh-CN" sz="2800" dirty="0" smtClean="0"/>
              <a:t>4</a:t>
            </a:r>
            <a:r>
              <a:rPr lang="zh-CN" altLang="en-US" sz="2800" dirty="0" smtClean="0"/>
              <a:t>．有些材料在加热时能像弹簧一样被拉长和扭曲，冷却后保持</a:t>
            </a:r>
            <a:r>
              <a:rPr lang="zh-CN" altLang="en-US" sz="2800" u="sng" dirty="0" smtClean="0"/>
              <a:t>                           </a:t>
            </a:r>
            <a:r>
              <a:rPr lang="zh-CN" altLang="en-US" sz="2800" dirty="0" smtClean="0"/>
              <a:t>；当再次加热时，它们又恢复到</a:t>
            </a:r>
            <a:r>
              <a:rPr lang="zh-CN" altLang="en-US" sz="2800" u="sng" dirty="0" smtClean="0"/>
              <a:t>                         </a:t>
            </a:r>
            <a:r>
              <a:rPr lang="zh-CN" altLang="en-US" sz="2800" dirty="0" smtClean="0"/>
              <a:t>的形状，这种合金叫形状记忆合金．</a:t>
            </a:r>
          </a:p>
          <a:p>
            <a:pPr eaLnBrk="1" hangingPunct="1">
              <a:lnSpc>
                <a:spcPct val="90000"/>
              </a:lnSpc>
              <a:buFontTx/>
              <a:buNone/>
            </a:pPr>
            <a:r>
              <a:rPr lang="en-US" altLang="zh-CN" sz="2800" dirty="0" smtClean="0"/>
              <a:t>5</a:t>
            </a:r>
            <a:r>
              <a:rPr lang="zh-CN" altLang="en-US" sz="2800" dirty="0" smtClean="0"/>
              <a:t>．涂有隐性材料的物体能将雷达发射出的</a:t>
            </a:r>
            <a:r>
              <a:rPr lang="zh-CN" altLang="en-US" sz="2800" u="sng" dirty="0" smtClean="0"/>
              <a:t>               </a:t>
            </a:r>
            <a:r>
              <a:rPr lang="zh-CN" altLang="en-US" sz="2800" dirty="0" smtClean="0"/>
              <a:t>大部分吸收掉，</a:t>
            </a:r>
            <a:r>
              <a:rPr lang="zh-CN" altLang="en-US" sz="2800" u="sng" dirty="0" smtClean="0"/>
              <a:t>                  </a:t>
            </a:r>
            <a:r>
              <a:rPr lang="zh-CN" altLang="en-US" sz="2800" dirty="0" smtClean="0"/>
              <a:t>的很少．</a:t>
            </a:r>
          </a:p>
        </p:txBody>
      </p:sp>
      <p:sp>
        <p:nvSpPr>
          <p:cNvPr id="59396" name="Text Box 4"/>
          <p:cNvSpPr txBox="1">
            <a:spLocks noChangeArrowheads="1"/>
          </p:cNvSpPr>
          <p:nvPr/>
        </p:nvSpPr>
        <p:spPr bwMode="auto">
          <a:xfrm>
            <a:off x="5076825" y="333375"/>
            <a:ext cx="20161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十亿分之一</a:t>
            </a:r>
          </a:p>
        </p:txBody>
      </p:sp>
      <p:sp>
        <p:nvSpPr>
          <p:cNvPr id="59397" name="Text Box 5"/>
          <p:cNvSpPr txBox="1">
            <a:spLocks noChangeArrowheads="1"/>
          </p:cNvSpPr>
          <p:nvPr/>
        </p:nvSpPr>
        <p:spPr bwMode="auto">
          <a:xfrm>
            <a:off x="4572000" y="765175"/>
            <a:ext cx="20161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材料的性能</a:t>
            </a:r>
          </a:p>
        </p:txBody>
      </p:sp>
      <p:sp>
        <p:nvSpPr>
          <p:cNvPr id="59398" name="Text Box 6"/>
          <p:cNvSpPr txBox="1">
            <a:spLocks noChangeArrowheads="1"/>
          </p:cNvSpPr>
          <p:nvPr/>
        </p:nvSpPr>
        <p:spPr bwMode="auto">
          <a:xfrm>
            <a:off x="2411413" y="1557338"/>
            <a:ext cx="11509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黑色</a:t>
            </a:r>
          </a:p>
        </p:txBody>
      </p:sp>
      <p:sp>
        <p:nvSpPr>
          <p:cNvPr id="59399" name="Text Box 7"/>
          <p:cNvSpPr txBox="1">
            <a:spLocks noChangeArrowheads="1"/>
          </p:cNvSpPr>
          <p:nvPr/>
        </p:nvSpPr>
        <p:spPr bwMode="auto">
          <a:xfrm>
            <a:off x="4787900" y="1541463"/>
            <a:ext cx="9350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熔点</a:t>
            </a:r>
          </a:p>
        </p:txBody>
      </p:sp>
      <p:sp>
        <p:nvSpPr>
          <p:cNvPr id="59400" name="Text Box 8"/>
          <p:cNvSpPr txBox="1">
            <a:spLocks noChangeArrowheads="1"/>
          </p:cNvSpPr>
          <p:nvPr/>
        </p:nvSpPr>
        <p:spPr bwMode="auto">
          <a:xfrm>
            <a:off x="2411413" y="1989138"/>
            <a:ext cx="10080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工业</a:t>
            </a:r>
          </a:p>
        </p:txBody>
      </p:sp>
      <p:sp>
        <p:nvSpPr>
          <p:cNvPr id="59401" name="Text Box 9"/>
          <p:cNvSpPr txBox="1">
            <a:spLocks noChangeArrowheads="1"/>
          </p:cNvSpPr>
          <p:nvPr/>
        </p:nvSpPr>
        <p:spPr bwMode="auto">
          <a:xfrm>
            <a:off x="3563938" y="1989138"/>
            <a:ext cx="10080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农业</a:t>
            </a:r>
          </a:p>
        </p:txBody>
      </p:sp>
      <p:sp>
        <p:nvSpPr>
          <p:cNvPr id="59402" name="Text Box 10"/>
          <p:cNvSpPr txBox="1">
            <a:spLocks noChangeArrowheads="1"/>
          </p:cNvSpPr>
          <p:nvPr/>
        </p:nvSpPr>
        <p:spPr bwMode="auto">
          <a:xfrm>
            <a:off x="4643438" y="1989138"/>
            <a:ext cx="10080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能源</a:t>
            </a:r>
          </a:p>
        </p:txBody>
      </p:sp>
      <p:sp>
        <p:nvSpPr>
          <p:cNvPr id="59403" name="Text Box 11"/>
          <p:cNvSpPr txBox="1">
            <a:spLocks noChangeArrowheads="1"/>
          </p:cNvSpPr>
          <p:nvPr/>
        </p:nvSpPr>
        <p:spPr bwMode="auto">
          <a:xfrm>
            <a:off x="5795963" y="1989138"/>
            <a:ext cx="10080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环保</a:t>
            </a:r>
          </a:p>
        </p:txBody>
      </p:sp>
      <p:sp>
        <p:nvSpPr>
          <p:cNvPr id="59404" name="Text Box 12"/>
          <p:cNvSpPr txBox="1">
            <a:spLocks noChangeArrowheads="1"/>
          </p:cNvSpPr>
          <p:nvPr/>
        </p:nvSpPr>
        <p:spPr bwMode="auto">
          <a:xfrm>
            <a:off x="6732588" y="1989138"/>
            <a:ext cx="10080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医疗</a:t>
            </a:r>
          </a:p>
        </p:txBody>
      </p:sp>
      <p:sp>
        <p:nvSpPr>
          <p:cNvPr id="59405" name="Text Box 13"/>
          <p:cNvSpPr txBox="1">
            <a:spLocks noChangeArrowheads="1"/>
          </p:cNvSpPr>
          <p:nvPr/>
        </p:nvSpPr>
        <p:spPr bwMode="auto">
          <a:xfrm>
            <a:off x="7486650" y="1989138"/>
            <a:ext cx="16573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国家安全</a:t>
            </a:r>
          </a:p>
        </p:txBody>
      </p:sp>
      <p:sp>
        <p:nvSpPr>
          <p:cNvPr id="59406" name="Text Box 14"/>
          <p:cNvSpPr txBox="1">
            <a:spLocks noChangeArrowheads="1"/>
          </p:cNvSpPr>
          <p:nvPr/>
        </p:nvSpPr>
        <p:spPr bwMode="auto">
          <a:xfrm>
            <a:off x="7308850" y="2852738"/>
            <a:ext cx="20891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突然变为零</a:t>
            </a:r>
          </a:p>
        </p:txBody>
      </p:sp>
      <p:sp>
        <p:nvSpPr>
          <p:cNvPr id="59407" name="Text Box 15"/>
          <p:cNvSpPr txBox="1">
            <a:spLocks noChangeArrowheads="1"/>
          </p:cNvSpPr>
          <p:nvPr/>
        </p:nvSpPr>
        <p:spPr bwMode="auto">
          <a:xfrm>
            <a:off x="3924300" y="3644900"/>
            <a:ext cx="10080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134</a:t>
            </a:r>
          </a:p>
        </p:txBody>
      </p:sp>
      <p:sp>
        <p:nvSpPr>
          <p:cNvPr id="59408" name="Text Box 16"/>
          <p:cNvSpPr txBox="1">
            <a:spLocks noChangeArrowheads="1"/>
          </p:cNvSpPr>
          <p:nvPr/>
        </p:nvSpPr>
        <p:spPr bwMode="auto">
          <a:xfrm>
            <a:off x="1692275" y="4508500"/>
            <a:ext cx="23764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这个形状不变</a:t>
            </a:r>
          </a:p>
        </p:txBody>
      </p:sp>
      <p:sp>
        <p:nvSpPr>
          <p:cNvPr id="59409" name="Text Box 17"/>
          <p:cNvSpPr txBox="1">
            <a:spLocks noChangeArrowheads="1"/>
          </p:cNvSpPr>
          <p:nvPr/>
        </p:nvSpPr>
        <p:spPr bwMode="auto">
          <a:xfrm>
            <a:off x="684213" y="4868863"/>
            <a:ext cx="28082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被拉长或扭曲前</a:t>
            </a:r>
          </a:p>
        </p:txBody>
      </p:sp>
      <p:sp>
        <p:nvSpPr>
          <p:cNvPr id="59410" name="Text Box 18"/>
          <p:cNvSpPr txBox="1">
            <a:spLocks noChangeArrowheads="1"/>
          </p:cNvSpPr>
          <p:nvPr/>
        </p:nvSpPr>
        <p:spPr bwMode="auto">
          <a:xfrm>
            <a:off x="6732588" y="5300663"/>
            <a:ext cx="12969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电磁波</a:t>
            </a:r>
          </a:p>
        </p:txBody>
      </p:sp>
      <p:sp>
        <p:nvSpPr>
          <p:cNvPr id="59411" name="Text Box 19"/>
          <p:cNvSpPr txBox="1">
            <a:spLocks noChangeArrowheads="1"/>
          </p:cNvSpPr>
          <p:nvPr/>
        </p:nvSpPr>
        <p:spPr bwMode="auto">
          <a:xfrm>
            <a:off x="2268538" y="5661025"/>
            <a:ext cx="17287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2800">
                <a:solidFill>
                  <a:srgbClr val="FF0000"/>
                </a:solidFill>
              </a:rPr>
              <a:t>反射回去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9396">
                                            <p:txEl>
                                              <p:pRg st="0" end="0"/>
                                            </p:txEl>
                                          </p:spTgt>
                                        </p:tgtEl>
                                        <p:attrNameLst>
                                          <p:attrName>style.visibility</p:attrName>
                                        </p:attrNameLst>
                                      </p:cBhvr>
                                      <p:to>
                                        <p:strVal val="visible"/>
                                      </p:to>
                                    </p:set>
                                    <p:anim calcmode="lin" valueType="num">
                                      <p:cBhvr additive="base">
                                        <p:cTn id="7" dur="500" fill="hold"/>
                                        <p:tgtEl>
                                          <p:spTgt spid="5939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9397">
                                            <p:txEl>
                                              <p:pRg st="0" end="0"/>
                                            </p:txEl>
                                          </p:spTgt>
                                        </p:tgtEl>
                                        <p:attrNameLst>
                                          <p:attrName>style.visibility</p:attrName>
                                        </p:attrNameLst>
                                      </p:cBhvr>
                                      <p:to>
                                        <p:strVal val="visible"/>
                                      </p:to>
                                    </p:set>
                                    <p:anim calcmode="lin" valueType="num">
                                      <p:cBhvr additive="base">
                                        <p:cTn id="13" dur="500" fill="hold"/>
                                        <p:tgtEl>
                                          <p:spTgt spid="5939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939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9398">
                                            <p:txEl>
                                              <p:pRg st="0" end="0"/>
                                            </p:txEl>
                                          </p:spTgt>
                                        </p:tgtEl>
                                        <p:attrNameLst>
                                          <p:attrName>style.visibility</p:attrName>
                                        </p:attrNameLst>
                                      </p:cBhvr>
                                      <p:to>
                                        <p:strVal val="visible"/>
                                      </p:to>
                                    </p:set>
                                    <p:anim calcmode="lin" valueType="num">
                                      <p:cBhvr additive="base">
                                        <p:cTn id="19" dur="500" fill="hold"/>
                                        <p:tgtEl>
                                          <p:spTgt spid="5939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93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9399">
                                            <p:txEl>
                                              <p:pRg st="0" end="0"/>
                                            </p:txEl>
                                          </p:spTgt>
                                        </p:tgtEl>
                                        <p:attrNameLst>
                                          <p:attrName>style.visibility</p:attrName>
                                        </p:attrNameLst>
                                      </p:cBhvr>
                                      <p:to>
                                        <p:strVal val="visible"/>
                                      </p:to>
                                    </p:set>
                                    <p:anim calcmode="lin" valueType="num">
                                      <p:cBhvr additive="base">
                                        <p:cTn id="25" dur="500" fill="hold"/>
                                        <p:tgtEl>
                                          <p:spTgt spid="5939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93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9400">
                                            <p:txEl>
                                              <p:pRg st="0" end="0"/>
                                            </p:txEl>
                                          </p:spTgt>
                                        </p:tgtEl>
                                        <p:attrNameLst>
                                          <p:attrName>style.visibility</p:attrName>
                                        </p:attrNameLst>
                                      </p:cBhvr>
                                      <p:to>
                                        <p:strVal val="visible"/>
                                      </p:to>
                                    </p:set>
                                    <p:anim calcmode="lin" valueType="num">
                                      <p:cBhvr additive="base">
                                        <p:cTn id="31" dur="500" fill="hold"/>
                                        <p:tgtEl>
                                          <p:spTgt spid="5940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94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59401">
                                            <p:txEl>
                                              <p:pRg st="0" end="0"/>
                                            </p:txEl>
                                          </p:spTgt>
                                        </p:tgtEl>
                                        <p:attrNameLst>
                                          <p:attrName>style.visibility</p:attrName>
                                        </p:attrNameLst>
                                      </p:cBhvr>
                                      <p:to>
                                        <p:strVal val="visible"/>
                                      </p:to>
                                    </p:set>
                                    <p:anim calcmode="lin" valueType="num">
                                      <p:cBhvr additive="base">
                                        <p:cTn id="37" dur="500" fill="hold"/>
                                        <p:tgtEl>
                                          <p:spTgt spid="59401">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940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59402">
                                            <p:txEl>
                                              <p:pRg st="0" end="0"/>
                                            </p:txEl>
                                          </p:spTgt>
                                        </p:tgtEl>
                                        <p:attrNameLst>
                                          <p:attrName>style.visibility</p:attrName>
                                        </p:attrNameLst>
                                      </p:cBhvr>
                                      <p:to>
                                        <p:strVal val="visible"/>
                                      </p:to>
                                    </p:set>
                                    <p:anim calcmode="lin" valueType="num">
                                      <p:cBhvr additive="base">
                                        <p:cTn id="43" dur="500" fill="hold"/>
                                        <p:tgtEl>
                                          <p:spTgt spid="5940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94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59403">
                                            <p:txEl>
                                              <p:pRg st="0" end="0"/>
                                            </p:txEl>
                                          </p:spTgt>
                                        </p:tgtEl>
                                        <p:attrNameLst>
                                          <p:attrName>style.visibility</p:attrName>
                                        </p:attrNameLst>
                                      </p:cBhvr>
                                      <p:to>
                                        <p:strVal val="visible"/>
                                      </p:to>
                                    </p:set>
                                    <p:anim calcmode="lin" valueType="num">
                                      <p:cBhvr additive="base">
                                        <p:cTn id="49" dur="500" fill="hold"/>
                                        <p:tgtEl>
                                          <p:spTgt spid="59403">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94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59404">
                                            <p:txEl>
                                              <p:pRg st="0" end="0"/>
                                            </p:txEl>
                                          </p:spTgt>
                                        </p:tgtEl>
                                        <p:attrNameLst>
                                          <p:attrName>style.visibility</p:attrName>
                                        </p:attrNameLst>
                                      </p:cBhvr>
                                      <p:to>
                                        <p:strVal val="visible"/>
                                      </p:to>
                                    </p:set>
                                    <p:anim calcmode="lin" valueType="num">
                                      <p:cBhvr additive="base">
                                        <p:cTn id="55" dur="500" fill="hold"/>
                                        <p:tgtEl>
                                          <p:spTgt spid="59404">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940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59405">
                                            <p:txEl>
                                              <p:pRg st="0" end="0"/>
                                            </p:txEl>
                                          </p:spTgt>
                                        </p:tgtEl>
                                        <p:attrNameLst>
                                          <p:attrName>style.visibility</p:attrName>
                                        </p:attrNameLst>
                                      </p:cBhvr>
                                      <p:to>
                                        <p:strVal val="visible"/>
                                      </p:to>
                                    </p:set>
                                    <p:anim calcmode="lin" valueType="num">
                                      <p:cBhvr additive="base">
                                        <p:cTn id="61" dur="500" fill="hold"/>
                                        <p:tgtEl>
                                          <p:spTgt spid="59405">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940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59406">
                                            <p:txEl>
                                              <p:pRg st="0" end="0"/>
                                            </p:txEl>
                                          </p:spTgt>
                                        </p:tgtEl>
                                        <p:attrNameLst>
                                          <p:attrName>style.visibility</p:attrName>
                                        </p:attrNameLst>
                                      </p:cBhvr>
                                      <p:to>
                                        <p:strVal val="visible"/>
                                      </p:to>
                                    </p:set>
                                    <p:anim calcmode="lin" valueType="num">
                                      <p:cBhvr additive="base">
                                        <p:cTn id="67" dur="500" fill="hold"/>
                                        <p:tgtEl>
                                          <p:spTgt spid="59406">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94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59407">
                                            <p:txEl>
                                              <p:pRg st="0" end="0"/>
                                            </p:txEl>
                                          </p:spTgt>
                                        </p:tgtEl>
                                        <p:attrNameLst>
                                          <p:attrName>style.visibility</p:attrName>
                                        </p:attrNameLst>
                                      </p:cBhvr>
                                      <p:to>
                                        <p:strVal val="visible"/>
                                      </p:to>
                                    </p:set>
                                    <p:anim calcmode="lin" valueType="num">
                                      <p:cBhvr additive="base">
                                        <p:cTn id="73" dur="500" fill="hold"/>
                                        <p:tgtEl>
                                          <p:spTgt spid="59407">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94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59408">
                                            <p:txEl>
                                              <p:pRg st="0" end="0"/>
                                            </p:txEl>
                                          </p:spTgt>
                                        </p:tgtEl>
                                        <p:attrNameLst>
                                          <p:attrName>style.visibility</p:attrName>
                                        </p:attrNameLst>
                                      </p:cBhvr>
                                      <p:to>
                                        <p:strVal val="visible"/>
                                      </p:to>
                                    </p:set>
                                    <p:anim calcmode="lin" valueType="num">
                                      <p:cBhvr additive="base">
                                        <p:cTn id="79" dur="500" fill="hold"/>
                                        <p:tgtEl>
                                          <p:spTgt spid="59408">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594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59409">
                                            <p:txEl>
                                              <p:pRg st="0" end="0"/>
                                            </p:txEl>
                                          </p:spTgt>
                                        </p:tgtEl>
                                        <p:attrNameLst>
                                          <p:attrName>style.visibility</p:attrName>
                                        </p:attrNameLst>
                                      </p:cBhvr>
                                      <p:to>
                                        <p:strVal val="visible"/>
                                      </p:to>
                                    </p:set>
                                    <p:anim calcmode="lin" valueType="num">
                                      <p:cBhvr additive="base">
                                        <p:cTn id="85" dur="500" fill="hold"/>
                                        <p:tgtEl>
                                          <p:spTgt spid="59409">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594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nodeType="clickEffect">
                                  <p:stCondLst>
                                    <p:cond delay="0"/>
                                  </p:stCondLst>
                                  <p:childTnLst>
                                    <p:set>
                                      <p:cBhvr>
                                        <p:cTn id="90" dur="1" fill="hold">
                                          <p:stCondLst>
                                            <p:cond delay="0"/>
                                          </p:stCondLst>
                                        </p:cTn>
                                        <p:tgtEl>
                                          <p:spTgt spid="59410">
                                            <p:txEl>
                                              <p:pRg st="0" end="0"/>
                                            </p:txEl>
                                          </p:spTgt>
                                        </p:tgtEl>
                                        <p:attrNameLst>
                                          <p:attrName>style.visibility</p:attrName>
                                        </p:attrNameLst>
                                      </p:cBhvr>
                                      <p:to>
                                        <p:strVal val="visible"/>
                                      </p:to>
                                    </p:set>
                                    <p:anim calcmode="lin" valueType="num">
                                      <p:cBhvr additive="base">
                                        <p:cTn id="91" dur="500" fill="hold"/>
                                        <p:tgtEl>
                                          <p:spTgt spid="59410">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594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4" fill="hold" nodeType="clickEffect">
                                  <p:stCondLst>
                                    <p:cond delay="0"/>
                                  </p:stCondLst>
                                  <p:childTnLst>
                                    <p:set>
                                      <p:cBhvr>
                                        <p:cTn id="96" dur="1" fill="hold">
                                          <p:stCondLst>
                                            <p:cond delay="0"/>
                                          </p:stCondLst>
                                        </p:cTn>
                                        <p:tgtEl>
                                          <p:spTgt spid="59411">
                                            <p:txEl>
                                              <p:pRg st="0" end="0"/>
                                            </p:txEl>
                                          </p:spTgt>
                                        </p:tgtEl>
                                        <p:attrNameLst>
                                          <p:attrName>style.visibility</p:attrName>
                                        </p:attrNameLst>
                                      </p:cBhvr>
                                      <p:to>
                                        <p:strVal val="visible"/>
                                      </p:to>
                                    </p:set>
                                    <p:anim calcmode="lin" valueType="num">
                                      <p:cBhvr additive="base">
                                        <p:cTn id="97" dur="500" fill="hold"/>
                                        <p:tgtEl>
                                          <p:spTgt spid="59411">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594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504" y="692696"/>
            <a:ext cx="8951887" cy="2924944"/>
          </a:xfrm>
        </p:spPr>
        <p:txBody>
          <a:bodyPr/>
          <a:lstStyle/>
          <a:p>
            <a:pPr eaLnBrk="1" hangingPunct="1">
              <a:buFontTx/>
              <a:buNone/>
            </a:pPr>
            <a:r>
              <a:rPr lang="zh-CN" altLang="en-US" sz="2400" b="1" dirty="0" smtClean="0"/>
              <a:t>课堂精讲</a:t>
            </a:r>
            <a:endParaRPr lang="zh-CN" altLang="en-US" sz="2400" b="1" u="sng" dirty="0" smtClean="0"/>
          </a:p>
          <a:p>
            <a:pPr eaLnBrk="1" hangingPunct="1">
              <a:buFontTx/>
              <a:buNone/>
            </a:pPr>
            <a:r>
              <a:rPr lang="zh-CN" altLang="en-US" sz="2400" b="1" u="sng" dirty="0" smtClean="0"/>
              <a:t>知识点</a:t>
            </a:r>
            <a:r>
              <a:rPr lang="en-US" altLang="zh-CN" sz="2400" b="1" u="sng" dirty="0" smtClean="0"/>
              <a:t>1.</a:t>
            </a:r>
            <a:r>
              <a:rPr lang="zh-CN" altLang="en-US" sz="2400" b="1" u="sng" dirty="0" smtClean="0"/>
              <a:t>纳米材料</a:t>
            </a:r>
            <a:endParaRPr lang="zh-CN" altLang="en-US" sz="2400" dirty="0" smtClean="0"/>
          </a:p>
          <a:p>
            <a:pPr eaLnBrk="1" hangingPunct="1">
              <a:buFontTx/>
              <a:buNone/>
            </a:pPr>
            <a:r>
              <a:rPr lang="zh-CN" altLang="en-US" sz="2400" dirty="0" smtClean="0"/>
              <a:t>（</a:t>
            </a:r>
            <a:r>
              <a:rPr lang="en-US" altLang="zh-CN" sz="2400" dirty="0" smtClean="0"/>
              <a:t>1</a:t>
            </a:r>
            <a:r>
              <a:rPr lang="zh-CN" altLang="en-US" sz="2400" dirty="0" smtClean="0"/>
              <a:t>）纳米是长度单位，大小为十亿分之一米</a:t>
            </a:r>
            <a:r>
              <a:rPr lang="en-US" altLang="zh-CN" sz="2400" dirty="0" smtClean="0"/>
              <a:t>(10-9m).</a:t>
            </a:r>
            <a:r>
              <a:rPr lang="zh-CN" altLang="en-US" sz="2400" dirty="0" smtClean="0"/>
              <a:t>当材料的微粒小到纳米尺寸时，材料的性能就会发生显著变化</a:t>
            </a:r>
            <a:r>
              <a:rPr lang="en-US" altLang="zh-CN" sz="2400" dirty="0" smtClean="0"/>
              <a:t>.</a:t>
            </a:r>
            <a:r>
              <a:rPr lang="zh-CN" altLang="en-US" sz="2400" dirty="0" smtClean="0"/>
              <a:t>纳米技术在工业、农业、能源、环保、医疗、国家安全等各个方面都有广泛的应用</a:t>
            </a:r>
            <a:r>
              <a:rPr lang="en-US" altLang="zh-CN" sz="2400" dirty="0" smtClean="0"/>
              <a:t>.</a:t>
            </a:r>
          </a:p>
          <a:p>
            <a:pPr eaLnBrk="1" hangingPunct="1">
              <a:buFontTx/>
              <a:buNone/>
            </a:pPr>
            <a:r>
              <a:rPr lang="en-US" altLang="zh-CN" sz="2400" dirty="0" smtClean="0"/>
              <a:t>  (2)</a:t>
            </a:r>
            <a:r>
              <a:rPr lang="zh-CN" altLang="en-US" sz="2400" dirty="0" smtClean="0"/>
              <a:t>纳米技术的应用如下图所示，</a:t>
            </a:r>
          </a:p>
        </p:txBody>
      </p:sp>
      <p:pic>
        <p:nvPicPr>
          <p:cNvPr id="4099" name="Picture 5" descr="wps237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60031" y="2768170"/>
            <a:ext cx="4275187" cy="408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idx="1"/>
          </p:nvPr>
        </p:nvSpPr>
        <p:spPr>
          <a:xfrm>
            <a:off x="3423" y="692696"/>
            <a:ext cx="9144000" cy="4869160"/>
          </a:xfrm>
        </p:spPr>
        <p:txBody>
          <a:bodyPr/>
          <a:lstStyle/>
          <a:p>
            <a:pPr eaLnBrk="1" hangingPunct="1">
              <a:lnSpc>
                <a:spcPct val="90000"/>
              </a:lnSpc>
              <a:buFontTx/>
              <a:buNone/>
            </a:pPr>
            <a:r>
              <a:rPr lang="en-US" altLang="zh-CN" sz="2800" dirty="0" smtClean="0"/>
              <a:t>【</a:t>
            </a:r>
            <a:r>
              <a:rPr lang="zh-CN" altLang="en-US" sz="2800" dirty="0" smtClean="0"/>
              <a:t>例</a:t>
            </a:r>
            <a:r>
              <a:rPr lang="en-US" altLang="zh-CN" sz="2800" dirty="0" smtClean="0"/>
              <a:t>1】</a:t>
            </a:r>
            <a:r>
              <a:rPr lang="zh-CN" altLang="en-US" sz="2800" dirty="0" smtClean="0"/>
              <a:t>下列关于纳米技术的说法错误的是</a:t>
            </a:r>
            <a:r>
              <a:rPr lang="en-US" altLang="zh-CN" sz="2800" dirty="0" smtClean="0"/>
              <a:t>(    )</a:t>
            </a:r>
          </a:p>
          <a:p>
            <a:pPr eaLnBrk="1" hangingPunct="1">
              <a:lnSpc>
                <a:spcPct val="90000"/>
              </a:lnSpc>
              <a:buFontTx/>
              <a:buNone/>
            </a:pPr>
            <a:r>
              <a:rPr lang="en-US" altLang="zh-CN" sz="2400" dirty="0" smtClean="0"/>
              <a:t>A</a:t>
            </a:r>
            <a:r>
              <a:rPr lang="zh-CN" altLang="en-US" sz="2400" dirty="0" smtClean="0"/>
              <a:t>．使用纳米技术，可实现对分子、原子的操纵</a:t>
            </a:r>
          </a:p>
          <a:p>
            <a:pPr eaLnBrk="1" hangingPunct="1">
              <a:lnSpc>
                <a:spcPct val="90000"/>
              </a:lnSpc>
              <a:buFontTx/>
              <a:buNone/>
            </a:pPr>
            <a:r>
              <a:rPr lang="en-US" altLang="zh-CN" sz="2400" dirty="0" smtClean="0"/>
              <a:t>B</a:t>
            </a:r>
            <a:r>
              <a:rPr lang="zh-CN" altLang="en-US" sz="2400" dirty="0" smtClean="0"/>
              <a:t>．使用纳米技术，借助扫描隧道显微镜可以实现对电子的操纵</a:t>
            </a:r>
          </a:p>
          <a:p>
            <a:pPr eaLnBrk="1" hangingPunct="1">
              <a:lnSpc>
                <a:spcPct val="90000"/>
              </a:lnSpc>
              <a:buFontTx/>
              <a:buNone/>
            </a:pPr>
            <a:r>
              <a:rPr lang="en-US" altLang="zh-CN" sz="2400" dirty="0" smtClean="0"/>
              <a:t>C</a:t>
            </a:r>
            <a:r>
              <a:rPr lang="zh-CN" altLang="en-US" sz="2400" dirty="0" smtClean="0"/>
              <a:t>．用纳米技术制造的器件尺寸更小、运行速度更快，耗能更低</a:t>
            </a:r>
          </a:p>
          <a:p>
            <a:pPr eaLnBrk="1" hangingPunct="1">
              <a:lnSpc>
                <a:spcPct val="90000"/>
              </a:lnSpc>
              <a:buFontTx/>
              <a:buNone/>
            </a:pPr>
            <a:r>
              <a:rPr lang="en-US" altLang="zh-CN" sz="2400" dirty="0" smtClean="0"/>
              <a:t>D</a:t>
            </a:r>
            <a:r>
              <a:rPr lang="zh-CN" altLang="en-US" sz="2400" dirty="0" smtClean="0"/>
              <a:t>．用纳米技术可以研究</a:t>
            </a:r>
            <a:r>
              <a:rPr lang="en-US" altLang="zh-CN" sz="2400" dirty="0" smtClean="0"/>
              <a:t>DNA</a:t>
            </a:r>
            <a:r>
              <a:rPr lang="zh-CN" altLang="en-US" sz="2400" dirty="0" smtClean="0"/>
              <a:t>的精细结构</a:t>
            </a:r>
          </a:p>
          <a:p>
            <a:pPr eaLnBrk="1" hangingPunct="1">
              <a:lnSpc>
                <a:spcPct val="90000"/>
              </a:lnSpc>
              <a:buFontTx/>
              <a:buNone/>
            </a:pPr>
            <a:endParaRPr lang="zh-CN" altLang="en-US" sz="2800" dirty="0" smtClean="0"/>
          </a:p>
          <a:p>
            <a:pPr eaLnBrk="1" hangingPunct="1">
              <a:lnSpc>
                <a:spcPct val="90000"/>
              </a:lnSpc>
              <a:buFontTx/>
              <a:buNone/>
            </a:pPr>
            <a:r>
              <a:rPr lang="en-US" altLang="zh-CN" sz="2800" dirty="0" smtClean="0"/>
              <a:t>【</a:t>
            </a:r>
            <a:r>
              <a:rPr lang="zh-CN" altLang="en-US" sz="2800" dirty="0" smtClean="0"/>
              <a:t>练习</a:t>
            </a:r>
            <a:r>
              <a:rPr lang="en-US" altLang="zh-CN" sz="2800" dirty="0" smtClean="0"/>
              <a:t>1】</a:t>
            </a:r>
            <a:r>
              <a:rPr lang="zh-CN" altLang="en-US" sz="2800" dirty="0" smtClean="0"/>
              <a:t>纳米陶瓷是一种高新科技材料，具有耐磨、耐腐蚀、耐高温、防渗透、完全无磁性等特点，以下选项中哪项可以利用纳米陶瓷材料制造（        ）</a:t>
            </a:r>
          </a:p>
          <a:p>
            <a:pPr eaLnBrk="1" hangingPunct="1">
              <a:lnSpc>
                <a:spcPct val="90000"/>
              </a:lnSpc>
              <a:buFontTx/>
              <a:buNone/>
            </a:pPr>
            <a:r>
              <a:rPr lang="en-US" altLang="zh-CN" sz="2400" dirty="0" smtClean="0"/>
              <a:t>  A</a:t>
            </a:r>
            <a:r>
              <a:rPr lang="zh-CN" altLang="en-US" sz="2400" dirty="0" smtClean="0"/>
              <a:t>．高压输电线             </a:t>
            </a:r>
            <a:r>
              <a:rPr lang="en-US" altLang="zh-CN" sz="2400" dirty="0" smtClean="0"/>
              <a:t>B</a:t>
            </a:r>
            <a:r>
              <a:rPr lang="zh-CN" altLang="en-US" sz="2400" dirty="0" smtClean="0"/>
              <a:t>．装浓硫酸的容器</a:t>
            </a:r>
          </a:p>
          <a:p>
            <a:pPr eaLnBrk="1" hangingPunct="1">
              <a:lnSpc>
                <a:spcPct val="90000"/>
              </a:lnSpc>
              <a:buFontTx/>
              <a:buNone/>
            </a:pPr>
            <a:r>
              <a:rPr lang="en-US" altLang="zh-CN" sz="2400" dirty="0" smtClean="0"/>
              <a:t>  C</a:t>
            </a:r>
            <a:r>
              <a:rPr lang="zh-CN" altLang="en-US" sz="2400" dirty="0" smtClean="0"/>
              <a:t>．银行储蓄卡             </a:t>
            </a:r>
            <a:r>
              <a:rPr lang="en-US" altLang="zh-CN" sz="2400" dirty="0" smtClean="0"/>
              <a:t>D</a:t>
            </a:r>
            <a:r>
              <a:rPr lang="zh-CN" altLang="en-US" sz="2400" dirty="0" smtClean="0"/>
              <a:t>．</a:t>
            </a:r>
            <a:r>
              <a:rPr lang="en-US" altLang="zh-CN" sz="2400" dirty="0" smtClean="0"/>
              <a:t>LED</a:t>
            </a:r>
            <a:r>
              <a:rPr lang="zh-CN" altLang="en-US" sz="2400" dirty="0" smtClean="0"/>
              <a:t>发光二极管</a:t>
            </a:r>
          </a:p>
        </p:txBody>
      </p:sp>
      <p:sp>
        <p:nvSpPr>
          <p:cNvPr id="61444" name="Text Box 4"/>
          <p:cNvSpPr txBox="1">
            <a:spLocks noChangeArrowheads="1"/>
          </p:cNvSpPr>
          <p:nvPr/>
        </p:nvSpPr>
        <p:spPr bwMode="auto">
          <a:xfrm>
            <a:off x="6251824" y="3977680"/>
            <a:ext cx="6477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dirty="0">
                <a:solidFill>
                  <a:srgbClr val="FF0000"/>
                </a:solidFill>
              </a:rPr>
              <a:t>B</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44">
                                            <p:txEl>
                                              <p:pRg st="0" end="0"/>
                                            </p:txEl>
                                          </p:spTgt>
                                        </p:tgtEl>
                                        <p:attrNameLst>
                                          <p:attrName>style.visibility</p:attrName>
                                        </p:attrNameLst>
                                      </p:cBhvr>
                                      <p:to>
                                        <p:strVal val="visible"/>
                                      </p:to>
                                    </p:set>
                                    <p:anim calcmode="lin" valueType="num">
                                      <p:cBhvr additive="base">
                                        <p:cTn id="7" dur="500" fill="hold"/>
                                        <p:tgtEl>
                                          <p:spTgt spid="614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0" y="548680"/>
            <a:ext cx="9144000" cy="4941168"/>
          </a:xfrm>
        </p:spPr>
        <p:txBody>
          <a:bodyPr/>
          <a:lstStyle/>
          <a:p>
            <a:pPr eaLnBrk="1" hangingPunct="1">
              <a:buFontTx/>
              <a:buNone/>
            </a:pPr>
            <a:r>
              <a:rPr lang="zh-CN" altLang="en-US" sz="2800" b="1" u="sng" dirty="0" smtClean="0"/>
              <a:t>知识点</a:t>
            </a:r>
            <a:r>
              <a:rPr lang="en-US" altLang="zh-CN" sz="2800" b="1" u="sng" dirty="0" smtClean="0"/>
              <a:t>2.</a:t>
            </a:r>
            <a:r>
              <a:rPr lang="zh-CN" altLang="en-US" sz="2800" b="1" u="sng" dirty="0" smtClean="0"/>
              <a:t>半导体材料</a:t>
            </a:r>
            <a:endParaRPr lang="zh-CN" altLang="en-US" sz="2800" dirty="0" smtClean="0"/>
          </a:p>
          <a:p>
            <a:pPr eaLnBrk="1" hangingPunct="1">
              <a:buFontTx/>
              <a:buNone/>
            </a:pPr>
            <a:r>
              <a:rPr lang="zh-CN" altLang="en-US" sz="2800" dirty="0" smtClean="0"/>
              <a:t>导电性介于导体和绝缘之间的物体叫做半导体</a:t>
            </a:r>
            <a:r>
              <a:rPr lang="en-US" altLang="zh-CN" sz="2800" dirty="0" smtClean="0"/>
              <a:t>.</a:t>
            </a:r>
            <a:r>
              <a:rPr lang="zh-CN" altLang="en-US" sz="2800" dirty="0" smtClean="0"/>
              <a:t>如：锗、硅、砷化镓等都是半导体材料</a:t>
            </a:r>
            <a:r>
              <a:rPr lang="en-US" altLang="zh-CN" sz="2800" dirty="0" smtClean="0"/>
              <a:t>.</a:t>
            </a:r>
            <a:r>
              <a:rPr lang="zh-CN" altLang="en-US" sz="2800" dirty="0" smtClean="0"/>
              <a:t>半导体在导电性上十分奇特，如：热敏性、压敏性、光敏性以及单向导电性等特性</a:t>
            </a:r>
            <a:r>
              <a:rPr lang="en-US" altLang="zh-CN" sz="2800" dirty="0" smtClean="0"/>
              <a:t>.</a:t>
            </a:r>
            <a:r>
              <a:rPr lang="zh-CN" altLang="en-US" sz="2800" dirty="0" smtClean="0"/>
              <a:t>这些特性在电子元件中有特殊的用途</a:t>
            </a:r>
            <a:r>
              <a:rPr lang="en-US" altLang="zh-CN" sz="2800" dirty="0" smtClean="0"/>
              <a:t>. </a:t>
            </a:r>
          </a:p>
          <a:p>
            <a:pPr eaLnBrk="1" hangingPunct="1">
              <a:buFontTx/>
              <a:buNone/>
            </a:pPr>
            <a:endParaRPr lang="en-US" altLang="zh-CN" sz="2800" dirty="0" smtClean="0"/>
          </a:p>
          <a:p>
            <a:pPr eaLnBrk="1" hangingPunct="1">
              <a:buFontTx/>
              <a:buNone/>
            </a:pPr>
            <a:endParaRPr lang="en-US" altLang="zh-CN" sz="2800" dirty="0" smtClean="0"/>
          </a:p>
          <a:p>
            <a:pPr eaLnBrk="1" hangingPunct="1">
              <a:buFontTx/>
              <a:buNone/>
            </a:pPr>
            <a:r>
              <a:rPr lang="en-US" altLang="zh-CN" sz="2800" dirty="0" smtClean="0"/>
              <a:t>【</a:t>
            </a:r>
            <a:r>
              <a:rPr lang="zh-CN" altLang="en-US" sz="2800" dirty="0" smtClean="0"/>
              <a:t>例</a:t>
            </a:r>
            <a:r>
              <a:rPr lang="en-US" altLang="zh-CN" sz="2800" dirty="0" smtClean="0"/>
              <a:t>2】LED</a:t>
            </a:r>
            <a:r>
              <a:rPr lang="zh-CN" altLang="en-US" sz="2800" dirty="0" smtClean="0"/>
              <a:t>灯是一种高效的节能光源，其核心元件是发光二极管．发光二极管的主要材料是（      ）</a:t>
            </a:r>
          </a:p>
          <a:p>
            <a:pPr eaLnBrk="1" hangingPunct="1">
              <a:buFontTx/>
              <a:buNone/>
            </a:pPr>
            <a:r>
              <a:rPr lang="zh-CN" altLang="en-US" sz="2800" dirty="0" smtClean="0"/>
              <a:t>　</a:t>
            </a:r>
            <a:r>
              <a:rPr lang="en-US" altLang="zh-CN" sz="2800" dirty="0" smtClean="0"/>
              <a:t>A</a:t>
            </a:r>
            <a:r>
              <a:rPr lang="zh-CN" altLang="en-US" sz="2800" dirty="0" smtClean="0"/>
              <a:t>．超导材料 </a:t>
            </a:r>
            <a:r>
              <a:rPr lang="en-US" altLang="zh-CN" sz="2800" dirty="0" smtClean="0"/>
              <a:t>B</a:t>
            </a:r>
            <a:r>
              <a:rPr lang="zh-CN" altLang="en-US" sz="2800" dirty="0" smtClean="0"/>
              <a:t>．合金材料</a:t>
            </a:r>
            <a:r>
              <a:rPr lang="en-US" altLang="zh-CN" sz="2800" dirty="0" smtClean="0"/>
              <a:t>C</a:t>
            </a:r>
            <a:r>
              <a:rPr lang="zh-CN" altLang="en-US" sz="2800" dirty="0" smtClean="0"/>
              <a:t>．半导体材料</a:t>
            </a:r>
            <a:r>
              <a:rPr lang="en-US" altLang="zh-CN" sz="2800" dirty="0" smtClean="0"/>
              <a:t>D</a:t>
            </a:r>
            <a:r>
              <a:rPr lang="zh-CN" altLang="en-US" sz="2800" dirty="0" smtClean="0"/>
              <a:t>．磁性材料</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0" y="898872"/>
            <a:ext cx="9144000" cy="2996952"/>
          </a:xfrm>
        </p:spPr>
        <p:txBody>
          <a:bodyPr/>
          <a:lstStyle/>
          <a:p>
            <a:pPr eaLnBrk="1" hangingPunct="1">
              <a:lnSpc>
                <a:spcPct val="90000"/>
              </a:lnSpc>
              <a:buFontTx/>
              <a:buNone/>
            </a:pPr>
            <a:r>
              <a:rPr lang="en-US" altLang="zh-CN" sz="2800" dirty="0" smtClean="0"/>
              <a:t>【</a:t>
            </a:r>
            <a:r>
              <a:rPr lang="zh-CN" altLang="en-US" sz="2800" dirty="0" smtClean="0"/>
              <a:t>练习</a:t>
            </a:r>
            <a:r>
              <a:rPr lang="en-US" altLang="zh-CN" sz="2800" dirty="0" smtClean="0"/>
              <a:t>2】</a:t>
            </a:r>
            <a:r>
              <a:rPr lang="zh-CN" altLang="en-US" sz="2800" dirty="0" smtClean="0"/>
              <a:t>如图所示的电子体温计通过流过半导体制成的感温头的电流来反映人的体温，这利用了半导体（    ）</a:t>
            </a:r>
          </a:p>
          <a:p>
            <a:pPr eaLnBrk="1" hangingPunct="1">
              <a:lnSpc>
                <a:spcPct val="90000"/>
              </a:lnSpc>
              <a:buFontTx/>
              <a:buNone/>
            </a:pPr>
            <a:r>
              <a:rPr lang="en-US" altLang="zh-CN" sz="2800" dirty="0" smtClean="0"/>
              <a:t>A</a:t>
            </a:r>
            <a:r>
              <a:rPr lang="zh-CN" altLang="en-US" sz="2800" dirty="0" smtClean="0"/>
              <a:t>．良好的导电特性</a:t>
            </a:r>
          </a:p>
          <a:p>
            <a:pPr eaLnBrk="1" hangingPunct="1">
              <a:lnSpc>
                <a:spcPct val="90000"/>
              </a:lnSpc>
              <a:buFontTx/>
              <a:buNone/>
            </a:pPr>
            <a:r>
              <a:rPr lang="en-US" altLang="zh-CN" sz="2800" dirty="0" smtClean="0"/>
              <a:t>B</a:t>
            </a:r>
            <a:r>
              <a:rPr lang="zh-CN" altLang="en-US" sz="2800" dirty="0" smtClean="0"/>
              <a:t>．良好的绝缘特性</a:t>
            </a:r>
          </a:p>
          <a:p>
            <a:pPr eaLnBrk="1" hangingPunct="1">
              <a:lnSpc>
                <a:spcPct val="90000"/>
              </a:lnSpc>
              <a:buFontTx/>
              <a:buNone/>
            </a:pPr>
            <a:r>
              <a:rPr lang="en-US" altLang="zh-CN" sz="2800" dirty="0" smtClean="0"/>
              <a:t>C</a:t>
            </a:r>
            <a:r>
              <a:rPr lang="zh-CN" altLang="en-US" sz="2800" dirty="0" smtClean="0"/>
              <a:t>．电阻随温度变化而变化的特性</a:t>
            </a:r>
          </a:p>
          <a:p>
            <a:pPr eaLnBrk="1" hangingPunct="1">
              <a:lnSpc>
                <a:spcPct val="90000"/>
              </a:lnSpc>
              <a:buFontTx/>
              <a:buNone/>
            </a:pPr>
            <a:r>
              <a:rPr lang="en-US" altLang="zh-CN" sz="2800" dirty="0" smtClean="0"/>
              <a:t>D</a:t>
            </a:r>
            <a:r>
              <a:rPr lang="zh-CN" altLang="en-US" sz="2800" dirty="0" smtClean="0"/>
              <a:t>．电阻随光照变化而变化的特性</a:t>
            </a:r>
          </a:p>
        </p:txBody>
      </p:sp>
      <p:pic>
        <p:nvPicPr>
          <p:cNvPr id="7171" name="Picture 5" descr="wps673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95736" y="4005064"/>
            <a:ext cx="4608512"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Text Box 6"/>
          <p:cNvSpPr txBox="1">
            <a:spLocks noChangeArrowheads="1"/>
          </p:cNvSpPr>
          <p:nvPr/>
        </p:nvSpPr>
        <p:spPr bwMode="auto">
          <a:xfrm>
            <a:off x="8172450" y="1232247"/>
            <a:ext cx="6477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800">
                <a:solidFill>
                  <a:srgbClr val="FF0000"/>
                </a:solidFill>
              </a:rPr>
              <a:t>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3494">
                                            <p:txEl>
                                              <p:pRg st="0" end="0"/>
                                            </p:txEl>
                                          </p:spTgt>
                                        </p:tgtEl>
                                        <p:attrNameLst>
                                          <p:attrName>style.visibility</p:attrName>
                                        </p:attrNameLst>
                                      </p:cBhvr>
                                      <p:to>
                                        <p:strVal val="visible"/>
                                      </p:to>
                                    </p:set>
                                    <p:anim calcmode="lin" valueType="num">
                                      <p:cBhvr additive="base">
                                        <p:cTn id="7" dur="500" fill="hold"/>
                                        <p:tgtEl>
                                          <p:spTgt spid="634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body" idx="1"/>
          </p:nvPr>
        </p:nvSpPr>
        <p:spPr>
          <a:xfrm>
            <a:off x="-15627" y="476672"/>
            <a:ext cx="9144000" cy="5301208"/>
          </a:xfrm>
        </p:spPr>
        <p:txBody>
          <a:bodyPr/>
          <a:lstStyle/>
          <a:p>
            <a:pPr eaLnBrk="1" hangingPunct="1">
              <a:buFontTx/>
              <a:buNone/>
            </a:pPr>
            <a:r>
              <a:rPr lang="zh-CN" altLang="en-US" sz="2000" b="1" u="sng" dirty="0" smtClean="0"/>
              <a:t>知识点</a:t>
            </a:r>
            <a:r>
              <a:rPr lang="en-US" altLang="zh-CN" sz="2000" b="1" u="sng" dirty="0" smtClean="0"/>
              <a:t>3.</a:t>
            </a:r>
            <a:r>
              <a:rPr lang="zh-CN" altLang="en-US" sz="2000" b="1" u="sng" dirty="0" smtClean="0"/>
              <a:t>超导材料</a:t>
            </a:r>
            <a:endParaRPr lang="zh-CN" altLang="en-US" sz="2000" dirty="0" smtClean="0"/>
          </a:p>
          <a:p>
            <a:pPr eaLnBrk="1" hangingPunct="1">
              <a:buFontTx/>
              <a:buNone/>
            </a:pPr>
            <a:r>
              <a:rPr lang="zh-CN" altLang="en-US" sz="2000" dirty="0" smtClean="0"/>
              <a:t>    </a:t>
            </a:r>
            <a:r>
              <a:rPr lang="en-US" altLang="zh-CN" sz="2000" dirty="0" smtClean="0"/>
              <a:t>(1)</a:t>
            </a:r>
            <a:r>
              <a:rPr lang="zh-CN" altLang="en-US" sz="2000" dirty="0" smtClean="0"/>
              <a:t>超导体</a:t>
            </a:r>
          </a:p>
          <a:p>
            <a:pPr eaLnBrk="1" hangingPunct="1">
              <a:buFontTx/>
              <a:buNone/>
            </a:pPr>
            <a:r>
              <a:rPr lang="zh-CN" altLang="en-US" sz="2000" dirty="0" smtClean="0"/>
              <a:t>           金属的电阻都随温度升高（或降低）而增大（或减小）．例如，一只“</a:t>
            </a:r>
            <a:r>
              <a:rPr lang="en-US" altLang="zh-CN" sz="2000" dirty="0" smtClean="0"/>
              <a:t>PZ220--60”</a:t>
            </a:r>
            <a:r>
              <a:rPr lang="zh-CN" altLang="en-US" sz="2000" dirty="0" smtClean="0"/>
              <a:t>的灯泡，通电正常发光时，灯丝的温度约</a:t>
            </a:r>
            <a:r>
              <a:rPr lang="en-US" altLang="zh-CN" sz="2000" dirty="0" smtClean="0"/>
              <a:t>3 000℃</a:t>
            </a:r>
            <a:r>
              <a:rPr lang="zh-CN" altLang="en-US" sz="2000" dirty="0" smtClean="0"/>
              <a:t>，其电阻约</a:t>
            </a:r>
            <a:r>
              <a:rPr lang="en-US" altLang="zh-CN" sz="2000" dirty="0" smtClean="0"/>
              <a:t>800 Q</a:t>
            </a:r>
            <a:r>
              <a:rPr lang="zh-CN" altLang="en-US" sz="2000" dirty="0" smtClean="0"/>
              <a:t>，断开电路，灯丝的温度降低到室温时，其电阻只有</a:t>
            </a:r>
            <a:r>
              <a:rPr lang="en-US" altLang="zh-CN" sz="2000" dirty="0" smtClean="0"/>
              <a:t>200</a:t>
            </a:r>
            <a:r>
              <a:rPr lang="zh-CN" altLang="en-US" sz="2000" dirty="0" smtClean="0"/>
              <a:t>多欧．可见，金属电阻的大小受温度影响，一般温度高电阻大，温度低电阻小．</a:t>
            </a:r>
          </a:p>
          <a:p>
            <a:pPr eaLnBrk="1" hangingPunct="1">
              <a:buFontTx/>
              <a:buNone/>
            </a:pPr>
            <a:r>
              <a:rPr lang="zh-CN" altLang="en-US" sz="2000" dirty="0" smtClean="0"/>
              <a:t>         </a:t>
            </a:r>
            <a:r>
              <a:rPr lang="en-US" altLang="zh-CN" sz="2000" dirty="0" smtClean="0"/>
              <a:t>1911</a:t>
            </a:r>
            <a:r>
              <a:rPr lang="zh-CN" altLang="en-US" sz="2000" dirty="0" smtClean="0"/>
              <a:t>年荷兰科学家昂内斯首次发现，水银在热力学温度</a:t>
            </a:r>
            <a:r>
              <a:rPr lang="en-US" altLang="zh-CN" sz="2000" dirty="0" smtClean="0"/>
              <a:t>4. 15 K(</a:t>
            </a:r>
            <a:r>
              <a:rPr lang="zh-CN" altLang="en-US" sz="2000" dirty="0" smtClean="0"/>
              <a:t>即零下</a:t>
            </a:r>
            <a:r>
              <a:rPr lang="en-US" altLang="zh-CN" sz="2000" dirty="0" smtClean="0"/>
              <a:t>269℃)</a:t>
            </a:r>
            <a:r>
              <a:rPr lang="zh-CN" altLang="en-US" sz="2000" dirty="0" smtClean="0"/>
              <a:t>左右时，电阻陡然降为零．以后人们又陆续发现了一些金属、合金具有类似的特性，我们把低温下材料的电阻突然变为零的特性称为超导性，具有超导性的物体称为超导体．</a:t>
            </a:r>
          </a:p>
          <a:p>
            <a:pPr eaLnBrk="1" hangingPunct="1">
              <a:buFontTx/>
              <a:buNone/>
            </a:pPr>
            <a:r>
              <a:rPr lang="zh-CN" altLang="en-US" sz="2000" dirty="0" smtClean="0"/>
              <a:t>    </a:t>
            </a:r>
            <a:r>
              <a:rPr lang="en-US" altLang="zh-CN" sz="2000" dirty="0" smtClean="0"/>
              <a:t>(2)</a:t>
            </a:r>
            <a:r>
              <a:rPr lang="zh-CN" altLang="en-US" sz="2000" dirty="0" smtClean="0"/>
              <a:t>超导体的意义</a:t>
            </a:r>
          </a:p>
          <a:p>
            <a:pPr eaLnBrk="1" hangingPunct="1">
              <a:buFontTx/>
              <a:buNone/>
            </a:pPr>
            <a:r>
              <a:rPr lang="zh-CN" altLang="en-US" sz="2000" dirty="0" smtClean="0"/>
              <a:t>           超导体具有很重要的意义，由于导线通常都具有电阻，当电流通过时就要发热，这一方面消耗了许多电能；另一方面由于发热后会使温度升高而带来一些其他问题，例如要得到一个强的磁场，必须增大电磁铁线圈的匝数和电流，但超过一定数值时，就会由于发热而烧坏线圈．如果利用超导材料做线圈，使它工作在无电阻的温度下，那么就可以得到所需的强磁场了</a:t>
            </a:r>
            <a:r>
              <a:rPr lang="en-US" altLang="zh-CN" sz="2000" dirty="0" smtClean="0"/>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0" y="332656"/>
            <a:ext cx="9144000" cy="5805264"/>
          </a:xfrm>
        </p:spPr>
        <p:txBody>
          <a:bodyPr/>
          <a:lstStyle/>
          <a:p>
            <a:pPr eaLnBrk="1" hangingPunct="1">
              <a:spcBef>
                <a:spcPts val="1200"/>
              </a:spcBef>
              <a:buFontTx/>
              <a:buNone/>
            </a:pPr>
            <a:r>
              <a:rPr lang="en-US" altLang="zh-CN" sz="2400" dirty="0" smtClean="0"/>
              <a:t>(3)</a:t>
            </a:r>
            <a:r>
              <a:rPr lang="zh-CN" altLang="en-US" sz="2400" dirty="0" smtClean="0"/>
              <a:t>超导体的发展前景</a:t>
            </a:r>
          </a:p>
          <a:p>
            <a:pPr eaLnBrk="1" hangingPunct="1">
              <a:spcBef>
                <a:spcPts val="1200"/>
              </a:spcBef>
              <a:buFontTx/>
              <a:buNone/>
            </a:pPr>
            <a:r>
              <a:rPr lang="zh-CN" altLang="en-US" sz="2400" dirty="0" smtClean="0"/>
              <a:t>           物质处于超导状态所需的温度一般是很低的，要保持这样的温度十分困难，需要用价格昂贵的液氦来冷却，因此寻找“高温”超导体就成为超导领域的重要研究课题，近十几年来，高温超导的研究取得了很大进展．</a:t>
            </a:r>
            <a:r>
              <a:rPr lang="en-US" altLang="zh-CN" sz="2400" dirty="0" smtClean="0"/>
              <a:t>1997</a:t>
            </a:r>
            <a:r>
              <a:rPr lang="zh-CN" altLang="en-US" sz="2400" dirty="0" smtClean="0"/>
              <a:t>年我国已获得了</a:t>
            </a:r>
            <a:r>
              <a:rPr lang="en-US" altLang="zh-CN" sz="2400" dirty="0" smtClean="0"/>
              <a:t>134 K</a:t>
            </a:r>
            <a:r>
              <a:rPr lang="zh-CN" altLang="en-US" sz="2400" dirty="0" smtClean="0"/>
              <a:t>的超导体，这些超导体在液态氮的温度下，电阻就能消失，而液氮的生产是比较容易和便宜的．</a:t>
            </a:r>
          </a:p>
          <a:p>
            <a:pPr eaLnBrk="1" hangingPunct="1">
              <a:spcBef>
                <a:spcPts val="1200"/>
              </a:spcBef>
              <a:buFontTx/>
              <a:buNone/>
            </a:pPr>
            <a:r>
              <a:rPr lang="zh-CN" altLang="en-US" sz="2400" dirty="0" smtClean="0"/>
              <a:t>           我国的超导研究居世界前列，在使超导体由实验走向应用方面，我们也取得了较好的成绩，接近国际上的最高水平，超导薄膜的研制已达国际先进水平．</a:t>
            </a:r>
          </a:p>
          <a:p>
            <a:pPr eaLnBrk="1" hangingPunct="1">
              <a:spcBef>
                <a:spcPts val="1200"/>
              </a:spcBef>
              <a:buFontTx/>
              <a:buNone/>
            </a:pPr>
            <a:r>
              <a:rPr lang="zh-CN" altLang="en-US" sz="2400" dirty="0" smtClean="0"/>
              <a:t>           超导材料出现以后，人们首先想到的就是利用超导体的零电阻特性实现远距离大功率输电．超导磁悬浮现象使人们想到可以用超导体来实现交通工具的无摩擦运行，这将会大大提高交通工具的运行速度和安全性能．</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315</TotalTime>
  <Words>5056</Words>
  <Application>Microsoft Office PowerPoint</Application>
  <PresentationFormat>全屏显示(4:3)</PresentationFormat>
  <Paragraphs>195</Paragraphs>
  <Slides>29</Slides>
  <Notes>1</Notes>
  <HiddenSlides>0</HiddenSlides>
  <MMClips>0</MMClips>
  <ScaleCrop>false</ScaleCrop>
  <HeadingPairs>
    <vt:vector size="6" baseType="variant">
      <vt:variant>
        <vt:lpstr>已用的字体</vt:lpstr>
      </vt:variant>
      <vt:variant>
        <vt:i4>3</vt:i4>
      </vt:variant>
      <vt:variant>
        <vt:lpstr>主题</vt:lpstr>
      </vt:variant>
      <vt:variant>
        <vt:i4>2</vt:i4>
      </vt:variant>
      <vt:variant>
        <vt:lpstr>幻灯片标题</vt:lpstr>
      </vt:variant>
      <vt:variant>
        <vt:i4>29</vt:i4>
      </vt:variant>
    </vt:vector>
  </HeadingPairs>
  <TitlesOfParts>
    <vt:vector size="34" baseType="lpstr">
      <vt:lpstr>Arial</vt:lpstr>
      <vt:lpstr>宋体</vt:lpstr>
      <vt:lpstr>Calibri</vt:lpstr>
      <vt:lpstr>第一PPT模板网-WWW.1PPT.COM</vt:lpstr>
      <vt:lpstr>第一PPT模板网-WWW.1PPT.COM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terms:created xsi:type="dcterms:W3CDTF">2015-07-30T07:30:18Z</dcterms:created>
  <dcterms:modified xsi:type="dcterms:W3CDTF">2017-12-11T00:25:48Z</dcterms:modified>
</cp:coreProperties>
</file>