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EBC34-B924-4399-A0EF-038A68018FEC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E6284E-3F6E-4160-9F3F-772115A8F3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0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CF94E-DFBE-4498-A306-A1C13D609B5B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6851A-2149-4651-95F0-C883ADA50BE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49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8ED45-F3BE-41FA-BE38-FA729C60736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1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71B93-A246-49FF-BD31-47FDF537695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55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219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90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82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511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521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822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60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7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81789-7BBF-4515-AA90-C2C61F64D22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928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561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327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42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82F54E-DD92-437E-B1E9-B6822060506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6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62A53-30B5-4ED8-A1F7-D9FBB57B650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86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DD2EC-84BB-40BF-952E-0872559285D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28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9A8F3-5F3C-407C-975F-E5085E485F3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124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409592-C257-417C-BC39-4449CB2C078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414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A740B-C5D1-4382-B3C2-DA26F8AD345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76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55FE3-F054-403D-9A09-BE26D49C2DD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0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5B7E6F-7273-4CA3-B6C9-B9BBCB4CC0CD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2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703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2.wmf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0.wmf"/><Relationship Id="rId25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23" Type="http://schemas.openxmlformats.org/officeDocument/2006/relationships/image" Target="../media/image13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4.wmf"/><Relationship Id="rId3" Type="http://schemas.openxmlformats.org/officeDocument/2006/relationships/oleObject" Target="../embeddings/oleObject14.bin"/><Relationship Id="rId21" Type="http://schemas.openxmlformats.org/officeDocument/2006/relationships/oleObject" Target="../embeddings/oleObject23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20" Type="http://schemas.openxmlformats.org/officeDocument/2006/relationships/image" Target="../media/image25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2.wmf"/><Relationship Id="rId22" Type="http://schemas.openxmlformats.org/officeDocument/2006/relationships/image" Target="../media/image2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3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031320" y="1060995"/>
            <a:ext cx="44021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五章 我们周围的物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质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119164" y="2132856"/>
            <a:ext cx="633670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7200" b="1" spc="600" dirty="0">
                <a:solidFill>
                  <a:srgbClr val="000000"/>
                </a:solidFill>
                <a:latin typeface="汉仪大宋简" pitchFamily="49" charset="-122"/>
                <a:ea typeface="汉仪大宋简" pitchFamily="49" charset="-122"/>
              </a:rPr>
              <a:t>密度的</a:t>
            </a:r>
            <a:r>
              <a:rPr lang="zh-CN" altLang="en-US" sz="7200" b="1" spc="600" dirty="0">
                <a:solidFill>
                  <a:srgbClr val="000000"/>
                </a:solidFill>
                <a:latin typeface="汉仪大宋简" pitchFamily="49" charset="-122"/>
                <a:ea typeface="汉仪大宋简" pitchFamily="49" charset="-122"/>
              </a:rPr>
              <a:t>应用</a:t>
            </a:r>
          </a:p>
        </p:txBody>
      </p:sp>
      <p:sp>
        <p:nvSpPr>
          <p:cNvPr id="6" name="矩形 5"/>
          <p:cNvSpPr/>
          <p:nvPr/>
        </p:nvSpPr>
        <p:spPr>
          <a:xfrm>
            <a:off x="1898468" y="5445224"/>
            <a:ext cx="5604418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38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1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5257800"/>
            <a:ext cx="78486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07950" y="980728"/>
            <a:ext cx="2676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求质量：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250825" y="1988840"/>
            <a:ext cx="878567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〔例2〕一教室长、宽、高分别为10m、8m、3m。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试求：教室内空气的质量。（ρ</a:t>
            </a:r>
            <a:r>
              <a:rPr lang="zh-CN" altLang="en-US" sz="2800" b="1" baseline="-25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空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＝1.29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kg／m</a:t>
            </a:r>
            <a:r>
              <a:rPr lang="zh-CN" altLang="en-US" sz="2800" b="1" baseline="30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9589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759371" y="929481"/>
            <a:ext cx="26765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求体积：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85800" y="1988840"/>
            <a:ext cx="7435850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〔例3〕有一大铝勺，称其质量为540g，求它的体积是多少？ （ρ</a:t>
            </a:r>
            <a:r>
              <a:rPr lang="zh-CN" altLang="en-US" sz="2800" b="1" baseline="-25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铝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＝2.7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×10</a:t>
            </a:r>
            <a:r>
              <a:rPr lang="zh-CN" altLang="en-US" sz="2800" b="1" baseline="30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kg／m</a:t>
            </a:r>
            <a:r>
              <a:rPr lang="zh-CN" altLang="en-US" sz="2800" b="1" baseline="30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 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13316" name="Picture 6" descr="1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5257800"/>
            <a:ext cx="7848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3608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51520" y="690563"/>
            <a:ext cx="5219700" cy="1298575"/>
          </a:xfrm>
          <a:prstGeom prst="rightArrow">
            <a:avLst>
              <a:gd name="adj1" fmla="val 50000"/>
              <a:gd name="adj2" fmla="val 100489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540445" y="1023938"/>
            <a:ext cx="338296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雅黑" pitchFamily="34" charset="-122"/>
              </a:rPr>
              <a:t>密度计算典型题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95288" y="2708920"/>
            <a:ext cx="8424862" cy="2528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dirty="0">
                <a:solidFill>
                  <a:srgbClr val="000000"/>
                </a:solidFill>
                <a:latin typeface="宋体" pitchFamily="2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宋体" pitchFamily="2" charset="-122"/>
              </a:rPr>
              <a:t>质量相等问题       </a:t>
            </a:r>
            <a:r>
              <a:rPr lang="en-US" sz="3200" dirty="0">
                <a:solidFill>
                  <a:srgbClr val="000000"/>
                </a:solidFill>
                <a:latin typeface="宋体" pitchFamily="2" charset="-122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宋体" pitchFamily="2" charset="-122"/>
              </a:rPr>
              <a:t>体积相等问题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dirty="0">
              <a:solidFill>
                <a:srgbClr val="000000"/>
              </a:solidFill>
              <a:latin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dirty="0">
                <a:solidFill>
                  <a:srgbClr val="000000"/>
                </a:solidFill>
                <a:latin typeface="宋体" pitchFamily="2" charset="-122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宋体" pitchFamily="2" charset="-122"/>
              </a:rPr>
              <a:t>密度相等问题       </a:t>
            </a:r>
            <a:r>
              <a:rPr lang="en-US" sz="3200" dirty="0">
                <a:solidFill>
                  <a:srgbClr val="000000"/>
                </a:solidFill>
                <a:latin typeface="宋体" pitchFamily="2" charset="-122"/>
              </a:rPr>
              <a:t>4.</a:t>
            </a:r>
            <a:r>
              <a:rPr lang="zh-CN" altLang="en-US" sz="3200" dirty="0">
                <a:solidFill>
                  <a:srgbClr val="000000"/>
                </a:solidFill>
                <a:latin typeface="宋体" pitchFamily="2" charset="-122"/>
              </a:rPr>
              <a:t>判断空心实心问题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3200" dirty="0">
              <a:solidFill>
                <a:srgbClr val="000000"/>
              </a:solidFill>
              <a:latin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dirty="0">
                <a:solidFill>
                  <a:srgbClr val="000000"/>
                </a:solidFill>
                <a:latin typeface="宋体" pitchFamily="2" charset="-122"/>
              </a:rPr>
              <a:t>5.</a:t>
            </a:r>
            <a:r>
              <a:rPr lang="zh-CN" altLang="en-US" sz="3200" dirty="0">
                <a:solidFill>
                  <a:srgbClr val="000000"/>
                </a:solidFill>
                <a:latin typeface="宋体" pitchFamily="2" charset="-122"/>
              </a:rPr>
              <a:t>合金问题           </a:t>
            </a:r>
            <a:r>
              <a:rPr lang="en-US" sz="3200" dirty="0">
                <a:solidFill>
                  <a:srgbClr val="000000"/>
                </a:solidFill>
                <a:latin typeface="宋体" pitchFamily="2" charset="-122"/>
              </a:rPr>
              <a:t>6.</a:t>
            </a:r>
            <a:r>
              <a:rPr lang="zh-CN" altLang="en-US" sz="3200" dirty="0">
                <a:solidFill>
                  <a:srgbClr val="000000"/>
                </a:solidFill>
                <a:latin typeface="宋体" pitchFamily="2" charset="-122"/>
              </a:rPr>
              <a:t>其他问题</a:t>
            </a:r>
          </a:p>
        </p:txBody>
      </p:sp>
    </p:spTree>
    <p:extLst>
      <p:ext uri="{BB962C8B-B14F-4D97-AF65-F5344CB8AC3E}">
        <p14:creationId xmlns:p14="http://schemas.microsoft.com/office/powerpoint/2010/main" val="19842666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107504" y="715962"/>
            <a:ext cx="4067175" cy="1296988"/>
          </a:xfrm>
          <a:prstGeom prst="rightArrow">
            <a:avLst>
              <a:gd name="adj1" fmla="val 50000"/>
              <a:gd name="adj2" fmla="val 78397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5435600" y="261938"/>
            <a:ext cx="2592388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6516688" y="1196975"/>
            <a:ext cx="2303462" cy="0"/>
          </a:xfrm>
          <a:prstGeom prst="line">
            <a:avLst/>
          </a:prstGeom>
          <a:noFill/>
          <a:ln w="57150">
            <a:solidFill>
              <a:srgbClr val="66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4" name="WordArt 4" descr="例题"/>
          <p:cNvSpPr>
            <a:spLocks noChangeArrowheads="1" noChangeShapeType="1"/>
          </p:cNvSpPr>
          <p:nvPr/>
        </p:nvSpPr>
        <p:spPr bwMode="auto">
          <a:xfrm>
            <a:off x="6516688" y="333375"/>
            <a:ext cx="1512887" cy="765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57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720" dirty="0">
                <a:gradFill rotWithShape="0">
                  <a:gsLst>
                    <a:gs pos="0">
                      <a:srgbClr val="CCFF66"/>
                    </a:gs>
                    <a:gs pos="100000">
                      <a:srgbClr val="66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5000"/>
                    </a:srgbClr>
                  </a:outerShdw>
                </a:effectLst>
                <a:latin typeface="宋体"/>
              </a:rPr>
              <a:t>例题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31354" y="1076325"/>
            <a:ext cx="330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质量相等问题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26901" y="2265343"/>
            <a:ext cx="856557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例：一块体积为100cm</a:t>
            </a:r>
            <a:r>
              <a:rPr lang="zh-CN" altLang="en-US" sz="2800" b="1" baseline="30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的冰块熔化成水后，体积多大？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971550" y="2854325"/>
            <a:ext cx="3111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220788" y="3219450"/>
            <a:ext cx="30956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14313" y="3584575"/>
            <a:ext cx="8929687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</a:rPr>
              <a:t>思路：由质量与物体的</a:t>
            </a:r>
            <a:r>
              <a:rPr lang="zh-CN" altLang="en-US" sz="2800" u="sng" dirty="0">
                <a:solidFill>
                  <a:srgbClr val="000000"/>
                </a:solidFill>
              </a:rPr>
              <a:t>           </a:t>
            </a:r>
            <a:r>
              <a:rPr lang="zh-CN" altLang="en-US" sz="2800" dirty="0">
                <a:solidFill>
                  <a:srgbClr val="000000"/>
                </a:solidFill>
              </a:rPr>
              <a:t>变化无关可知</a:t>
            </a:r>
            <a:r>
              <a:rPr lang="zh-CN" altLang="en-US" sz="2800" dirty="0">
                <a:solidFill>
                  <a:srgbClr val="FF0000"/>
                </a:solidFill>
              </a:rPr>
              <a:t>质量不变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</a:rPr>
              <a:t>           根据质量相同列等式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800" dirty="0">
              <a:solidFill>
                <a:srgbClr val="FFFFFF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FFFFFF"/>
                </a:solidFill>
              </a:rPr>
              <a:t>                   </a:t>
            </a:r>
            <a:r>
              <a:rPr lang="zh-CN" altLang="en-US" sz="2800" dirty="0">
                <a:solidFill>
                  <a:srgbClr val="000000"/>
                </a:solidFill>
              </a:rPr>
              <a:t>m</a:t>
            </a:r>
            <a:r>
              <a:rPr lang="zh-CN" altLang="en-US" sz="2800" baseline="-25000" dirty="0">
                <a:solidFill>
                  <a:srgbClr val="000000"/>
                </a:solidFill>
              </a:rPr>
              <a:t>冰</a:t>
            </a:r>
            <a:r>
              <a:rPr lang="zh-CN" altLang="en-US" sz="2800" dirty="0">
                <a:solidFill>
                  <a:srgbClr val="000000"/>
                </a:solidFill>
              </a:rPr>
              <a:t>=m</a:t>
            </a:r>
            <a:r>
              <a:rPr lang="zh-CN" altLang="en-US" sz="2800" baseline="-25000" dirty="0">
                <a:solidFill>
                  <a:srgbClr val="000000"/>
                </a:solidFill>
              </a:rPr>
              <a:t>水</a:t>
            </a:r>
            <a:r>
              <a:rPr lang="zh-CN" altLang="en-US" sz="2800" dirty="0">
                <a:solidFill>
                  <a:srgbClr val="000000"/>
                </a:solidFill>
              </a:rPr>
              <a:t>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</a:rPr>
              <a:t>                    p</a:t>
            </a:r>
            <a:r>
              <a:rPr lang="zh-CN" altLang="en-US" sz="2800" baseline="-25000" dirty="0">
                <a:solidFill>
                  <a:srgbClr val="000000"/>
                </a:solidFill>
              </a:rPr>
              <a:t>冰</a:t>
            </a:r>
            <a:r>
              <a:rPr lang="zh-CN" altLang="en-US" sz="2800" dirty="0">
                <a:solidFill>
                  <a:srgbClr val="000000"/>
                </a:solidFill>
              </a:rPr>
              <a:t>V</a:t>
            </a:r>
            <a:r>
              <a:rPr lang="zh-CN" altLang="en-US" sz="2800" baseline="-25000" dirty="0">
                <a:solidFill>
                  <a:srgbClr val="000000"/>
                </a:solidFill>
              </a:rPr>
              <a:t>冰</a:t>
            </a:r>
            <a:r>
              <a:rPr lang="zh-CN" altLang="en-US" sz="2800" dirty="0">
                <a:solidFill>
                  <a:srgbClr val="000000"/>
                </a:solidFill>
              </a:rPr>
              <a:t> =p</a:t>
            </a:r>
            <a:r>
              <a:rPr lang="zh-CN" altLang="en-US" sz="2800" baseline="-25000" dirty="0">
                <a:solidFill>
                  <a:srgbClr val="000000"/>
                </a:solidFill>
              </a:rPr>
              <a:t>水</a:t>
            </a:r>
            <a:r>
              <a:rPr lang="zh-CN" altLang="en-US" sz="2800" dirty="0">
                <a:solidFill>
                  <a:srgbClr val="000000"/>
                </a:solidFill>
              </a:rPr>
              <a:t>V</a:t>
            </a:r>
            <a:r>
              <a:rPr lang="zh-CN" altLang="en-US" sz="2800" baseline="-25000" dirty="0">
                <a:solidFill>
                  <a:srgbClr val="000000"/>
                </a:solidFill>
              </a:rPr>
              <a:t>水</a:t>
            </a:r>
          </a:p>
        </p:txBody>
      </p:sp>
    </p:spTree>
    <p:extLst>
      <p:ext uri="{BB962C8B-B14F-4D97-AF65-F5344CB8AC3E}">
        <p14:creationId xmlns:p14="http://schemas.microsoft.com/office/powerpoint/2010/main" val="366123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0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500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7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Line 2"/>
          <p:cNvSpPr>
            <a:spLocks noChangeShapeType="1"/>
          </p:cNvSpPr>
          <p:nvPr/>
        </p:nvSpPr>
        <p:spPr bwMode="auto">
          <a:xfrm>
            <a:off x="5435600" y="261938"/>
            <a:ext cx="2592388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6516688" y="1196975"/>
            <a:ext cx="2303462" cy="0"/>
          </a:xfrm>
          <a:prstGeom prst="line">
            <a:avLst/>
          </a:prstGeom>
          <a:noFill/>
          <a:ln w="57150">
            <a:solidFill>
              <a:srgbClr val="66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88" name="WordArt 4" descr="例题"/>
          <p:cNvSpPr>
            <a:spLocks noChangeArrowheads="1" noChangeShapeType="1"/>
          </p:cNvSpPr>
          <p:nvPr/>
        </p:nvSpPr>
        <p:spPr bwMode="auto">
          <a:xfrm>
            <a:off x="6516688" y="333375"/>
            <a:ext cx="1512887" cy="765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57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720">
                <a:gradFill rotWithShape="0">
                  <a:gsLst>
                    <a:gs pos="0">
                      <a:srgbClr val="CCFF66"/>
                    </a:gs>
                    <a:gs pos="100000">
                      <a:srgbClr val="66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5000"/>
                    </a:srgbClr>
                  </a:outerShdw>
                </a:effectLst>
                <a:latin typeface="宋体"/>
              </a:rPr>
              <a:t>例题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0" y="692150"/>
            <a:ext cx="4067175" cy="1296988"/>
          </a:xfrm>
          <a:prstGeom prst="rightArrow">
            <a:avLst>
              <a:gd name="adj1" fmla="val 50000"/>
              <a:gd name="adj2" fmla="val 78397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95288" y="981075"/>
            <a:ext cx="33083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体积相等问题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80975" y="1917700"/>
            <a:ext cx="856932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例：一个瓶子能盛1千克水，用这个瓶子能盛多少千克酒精？ </a:t>
            </a:r>
            <a:endParaRPr lang="zh-CN" altLang="en-US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612775" y="3070225"/>
            <a:ext cx="23161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根据体积相等</a:t>
            </a:r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3276600" y="3357563"/>
            <a:ext cx="792163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4429125" y="3070225"/>
            <a:ext cx="1589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V</a:t>
            </a:r>
            <a:r>
              <a:rPr lang="zh-CN" altLang="en-US" sz="2800" baseline="-25000">
                <a:solidFill>
                  <a:srgbClr val="000000"/>
                </a:solidFill>
              </a:rPr>
              <a:t>水</a:t>
            </a:r>
            <a:r>
              <a:rPr lang="zh-CN" altLang="en-US" sz="2800">
                <a:solidFill>
                  <a:srgbClr val="000000"/>
                </a:solidFill>
              </a:rPr>
              <a:t>=V</a:t>
            </a:r>
            <a:r>
              <a:rPr lang="zh-CN" altLang="en-US" sz="2800" baseline="-25000">
                <a:solidFill>
                  <a:srgbClr val="000000"/>
                </a:solidFill>
              </a:rPr>
              <a:t>酒精</a:t>
            </a:r>
            <a:endParaRPr lang="en-US" sz="2800" baseline="-25000">
              <a:solidFill>
                <a:srgbClr val="000000"/>
              </a:solidFill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2484438" y="3860800"/>
            <a:ext cx="227330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                       </a:t>
            </a:r>
            <a:r>
              <a:rPr lang="zh-CN" altLang="en-US" sz="2800">
                <a:solidFill>
                  <a:srgbClr val="000000"/>
                </a:solidFill>
              </a:rPr>
              <a:t>m</a:t>
            </a:r>
            <a:r>
              <a:rPr lang="zh-CN" altLang="en-US" sz="2800" baseline="-25000">
                <a:solidFill>
                  <a:srgbClr val="000000"/>
                </a:solidFill>
              </a:rPr>
              <a:t>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  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   p </a:t>
            </a:r>
            <a:r>
              <a:rPr lang="zh-CN" altLang="en-US" sz="2800" baseline="-25000">
                <a:solidFill>
                  <a:srgbClr val="000000"/>
                </a:solidFill>
              </a:rPr>
              <a:t>水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4140200" y="3860800"/>
            <a:ext cx="2439988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                       </a:t>
            </a:r>
            <a:r>
              <a:rPr lang="zh-CN" altLang="en-US" sz="2800">
                <a:solidFill>
                  <a:srgbClr val="000000"/>
                </a:solidFill>
              </a:rPr>
              <a:t>m</a:t>
            </a:r>
            <a:r>
              <a:rPr lang="zh-CN" altLang="en-US" sz="2800" baseline="-25000">
                <a:solidFill>
                  <a:srgbClr val="000000"/>
                </a:solidFill>
              </a:rPr>
              <a:t>酒精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  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   p </a:t>
            </a:r>
            <a:r>
              <a:rPr lang="en-US" sz="2800" baseline="-25000">
                <a:solidFill>
                  <a:srgbClr val="000000"/>
                </a:solidFill>
              </a:rPr>
              <a:t>酒精</a:t>
            </a:r>
            <a:endParaRPr lang="zh-CN" altLang="en-US" sz="2800" baseline="-25000">
              <a:solidFill>
                <a:srgbClr val="000000"/>
              </a:solidFill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4932363" y="4294188"/>
            <a:ext cx="3905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=</a:t>
            </a:r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 flipH="1">
            <a:off x="4500563" y="3573463"/>
            <a:ext cx="144462" cy="3603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399" name="Line 15"/>
          <p:cNvSpPr>
            <a:spLocks noChangeShapeType="1"/>
          </p:cNvSpPr>
          <p:nvPr/>
        </p:nvSpPr>
        <p:spPr bwMode="auto">
          <a:xfrm>
            <a:off x="5722938" y="3575050"/>
            <a:ext cx="144462" cy="35877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3781425" y="3860800"/>
            <a:ext cx="3024188" cy="1441450"/>
          </a:xfrm>
          <a:prstGeom prst="rect">
            <a:avLst/>
          </a:prstGeom>
          <a:noFill/>
          <a:ln w="57150" cmpd="thickThin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5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7" grpId="0" animBg="1"/>
      <p:bldP spid="16391" grpId="0" bldLvl="0" autoUpdateAnimBg="0"/>
      <p:bldP spid="16392" grpId="0" bldLvl="0" autoUpdateAnimBg="0"/>
      <p:bldP spid="16392" grpId="1" bldLvl="0" autoUpdateAnimBg="0"/>
      <p:bldP spid="16392" grpId="2" bldLvl="0" autoUpdateAnimBg="0"/>
      <p:bldP spid="16393" grpId="0" animBg="1"/>
      <p:bldP spid="16394" grpId="0" bldLvl="0" autoUpdateAnimBg="0"/>
      <p:bldP spid="16395" grpId="0" bldLvl="0" autoUpdateAnimBg="0"/>
      <p:bldP spid="16395" grpId="1" bldLvl="0" autoUpdateAnimBg="0"/>
      <p:bldP spid="16396" grpId="0" bldLvl="0" autoUpdateAnimBg="0"/>
      <p:bldP spid="16397" grpId="0" bldLvl="0" autoUpdateAnimBg="0"/>
      <p:bldP spid="16398" grpId="0" animBg="1"/>
      <p:bldP spid="16399" grpId="0" animBg="1"/>
      <p:bldP spid="164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2"/>
          <p:cNvSpPr>
            <a:spLocks noChangeShapeType="1"/>
          </p:cNvSpPr>
          <p:nvPr/>
        </p:nvSpPr>
        <p:spPr bwMode="auto">
          <a:xfrm>
            <a:off x="5435600" y="261938"/>
            <a:ext cx="2592388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6516688" y="1196975"/>
            <a:ext cx="2303462" cy="0"/>
          </a:xfrm>
          <a:prstGeom prst="line">
            <a:avLst/>
          </a:prstGeom>
          <a:noFill/>
          <a:ln w="57150">
            <a:solidFill>
              <a:srgbClr val="66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2" name="WordArt 4" descr="例题"/>
          <p:cNvSpPr>
            <a:spLocks noChangeArrowheads="1" noChangeShapeType="1"/>
          </p:cNvSpPr>
          <p:nvPr/>
        </p:nvSpPr>
        <p:spPr bwMode="auto">
          <a:xfrm>
            <a:off x="6516688" y="333375"/>
            <a:ext cx="1512887" cy="765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57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720">
                <a:gradFill rotWithShape="0">
                  <a:gsLst>
                    <a:gs pos="0">
                      <a:srgbClr val="CCFF66"/>
                    </a:gs>
                    <a:gs pos="100000">
                      <a:srgbClr val="66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5000"/>
                    </a:srgbClr>
                  </a:outerShdw>
                </a:effectLst>
                <a:latin typeface="宋体"/>
              </a:rPr>
              <a:t>例题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0" y="765175"/>
            <a:ext cx="4067175" cy="1296988"/>
          </a:xfrm>
          <a:prstGeom prst="rightArrow">
            <a:avLst>
              <a:gd name="adj1" fmla="val 50000"/>
              <a:gd name="adj2" fmla="val 78397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50825" y="1125538"/>
            <a:ext cx="330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密度相等问题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52413" y="1989138"/>
            <a:ext cx="85693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例：地质队员测得一块巨石的体积为 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20m</a:t>
            </a:r>
            <a:r>
              <a:rPr lang="en-US" sz="2800" b="1" baseline="30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，现从巨石上取得 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20cm</a:t>
            </a:r>
            <a:r>
              <a:rPr lang="en-US" sz="2800" b="1" baseline="30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的样品，测得样品的质量为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52g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，求这块巨石的质量。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979613" y="3502025"/>
            <a:ext cx="475297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ea typeface="微软雅黑" pitchFamily="34" charset="-122"/>
              </a:rPr>
              <a:t>找出巨石与样品的相同点列等式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 b="1">
              <a:solidFill>
                <a:srgbClr val="000000"/>
              </a:solidFill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</a:rPr>
              <a:t>公式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987675" y="4005263"/>
            <a:ext cx="2790825" cy="1855787"/>
          </a:xfrm>
          <a:prstGeom prst="rect">
            <a:avLst/>
          </a:prstGeom>
          <a:noFill/>
          <a:ln w="57150" cmpd="thinThick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    m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p =——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     v        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>
                <a:solidFill>
                  <a:srgbClr val="000000"/>
                </a:solidFill>
              </a:rPr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243367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  <p:bldP spid="17415" grpId="0" bldLvl="0" autoUpdateAnimBg="0"/>
      <p:bldP spid="17416" grpId="0" bldLvl="0" autoUpdateAnimBg="0"/>
      <p:bldP spid="17417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5435600" y="261938"/>
            <a:ext cx="2592388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6516688" y="1196975"/>
            <a:ext cx="2303462" cy="0"/>
          </a:xfrm>
          <a:prstGeom prst="line">
            <a:avLst/>
          </a:prstGeom>
          <a:noFill/>
          <a:ln w="57150">
            <a:solidFill>
              <a:srgbClr val="66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460" name="WordArt 4" descr="例题"/>
          <p:cNvSpPr>
            <a:spLocks noChangeArrowheads="1" noChangeShapeType="1"/>
          </p:cNvSpPr>
          <p:nvPr/>
        </p:nvSpPr>
        <p:spPr bwMode="auto">
          <a:xfrm>
            <a:off x="6516688" y="333375"/>
            <a:ext cx="1512887" cy="765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57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720">
                <a:gradFill rotWithShape="0">
                  <a:gsLst>
                    <a:gs pos="0">
                      <a:srgbClr val="CCFF66"/>
                    </a:gs>
                    <a:gs pos="100000">
                      <a:srgbClr val="66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5000"/>
                    </a:srgbClr>
                  </a:outerShdw>
                </a:effectLst>
                <a:latin typeface="宋体"/>
              </a:rPr>
              <a:t>例题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0" y="836613"/>
            <a:ext cx="5076825" cy="1296987"/>
          </a:xfrm>
          <a:prstGeom prst="rightArrow">
            <a:avLst>
              <a:gd name="adj1" fmla="val 50000"/>
              <a:gd name="adj2" fmla="val 97858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50825" y="1125538"/>
            <a:ext cx="4252913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判断空心实心问题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23850" y="2060575"/>
            <a:ext cx="8280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例：一体积为 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0.5dm</a:t>
            </a:r>
            <a:r>
              <a:rPr lang="en-US" sz="2800" b="1" baseline="30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的铜球，其质量为 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2580g, 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，问它是空心的还是实心的？如果是空心的，空心部分体积多大？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62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19463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2"/>
          <p:cNvSpPr>
            <a:spLocks noChangeShapeType="1"/>
          </p:cNvSpPr>
          <p:nvPr/>
        </p:nvSpPr>
        <p:spPr bwMode="auto">
          <a:xfrm>
            <a:off x="5435600" y="261938"/>
            <a:ext cx="2592388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6516688" y="1196975"/>
            <a:ext cx="2303462" cy="0"/>
          </a:xfrm>
          <a:prstGeom prst="line">
            <a:avLst/>
          </a:prstGeom>
          <a:noFill/>
          <a:ln w="57150">
            <a:solidFill>
              <a:srgbClr val="66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84" name="WordArt 4" descr="例题"/>
          <p:cNvSpPr>
            <a:spLocks noChangeArrowheads="1" noChangeShapeType="1"/>
          </p:cNvSpPr>
          <p:nvPr/>
        </p:nvSpPr>
        <p:spPr bwMode="auto">
          <a:xfrm>
            <a:off x="6516688" y="333375"/>
            <a:ext cx="1512887" cy="765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57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720">
                <a:gradFill rotWithShape="0">
                  <a:gsLst>
                    <a:gs pos="0">
                      <a:srgbClr val="CCFF66"/>
                    </a:gs>
                    <a:gs pos="100000">
                      <a:srgbClr val="66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5000"/>
                    </a:srgbClr>
                  </a:outerShdw>
                </a:effectLst>
                <a:latin typeface="宋体"/>
              </a:rPr>
              <a:t>例题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0" y="765175"/>
            <a:ext cx="3276600" cy="1296988"/>
          </a:xfrm>
          <a:prstGeom prst="rightArrow">
            <a:avLst>
              <a:gd name="adj1" fmla="val 50000"/>
              <a:gd name="adj2" fmla="val 63158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50825" y="1125538"/>
            <a:ext cx="239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合金问题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323850" y="2060575"/>
            <a:ext cx="84248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一质量为</a:t>
            </a:r>
            <a:r>
              <a:rPr lang="en-US" sz="2800" b="1">
                <a:solidFill>
                  <a:srgbClr val="000000"/>
                </a:solidFill>
              </a:rPr>
              <a:t>232</a:t>
            </a:r>
            <a:r>
              <a:rPr lang="zh-CN" altLang="en-US" sz="2800" b="1">
                <a:solidFill>
                  <a:srgbClr val="000000"/>
                </a:solidFill>
              </a:rPr>
              <a:t>克的铜铝合金块，其中含铝</a:t>
            </a:r>
            <a:r>
              <a:rPr lang="en-US" sz="2800" b="1">
                <a:solidFill>
                  <a:srgbClr val="000000"/>
                </a:solidFill>
              </a:rPr>
              <a:t>54</a:t>
            </a:r>
            <a:r>
              <a:rPr lang="zh-CN" altLang="en-US" sz="2800" b="1">
                <a:solidFill>
                  <a:srgbClr val="000000"/>
                </a:solidFill>
              </a:rPr>
              <a:t>克，求合金的密度？（铝的密度为 </a:t>
            </a:r>
            <a:r>
              <a:rPr lang="en-US" sz="2800" b="1">
                <a:solidFill>
                  <a:srgbClr val="000000"/>
                </a:solidFill>
              </a:rPr>
              <a:t>2.7×10</a:t>
            </a:r>
            <a:r>
              <a:rPr lang="en-US" sz="2800" b="1" baseline="30000">
                <a:solidFill>
                  <a:srgbClr val="000000"/>
                </a:solidFill>
              </a:rPr>
              <a:t>3</a:t>
            </a:r>
            <a:r>
              <a:rPr lang="en-US" sz="2800" b="1">
                <a:solidFill>
                  <a:srgbClr val="000000"/>
                </a:solidFill>
              </a:rPr>
              <a:t>Kg/m</a:t>
            </a:r>
            <a:r>
              <a:rPr lang="en-US" sz="2800" b="1" baseline="30000">
                <a:solidFill>
                  <a:srgbClr val="000000"/>
                </a:solidFill>
              </a:rPr>
              <a:t>3</a:t>
            </a:r>
            <a:r>
              <a:rPr lang="en-US" sz="2800" b="1">
                <a:solidFill>
                  <a:srgbClr val="000000"/>
                </a:solidFill>
              </a:rPr>
              <a:t>, </a:t>
            </a:r>
            <a:r>
              <a:rPr lang="zh-CN" altLang="en-US" sz="2800" b="1">
                <a:solidFill>
                  <a:srgbClr val="000000"/>
                </a:solidFill>
              </a:rPr>
              <a:t>铜的密度为 </a:t>
            </a:r>
            <a:r>
              <a:rPr lang="en-US" sz="2800" b="1">
                <a:solidFill>
                  <a:srgbClr val="000000"/>
                </a:solidFill>
              </a:rPr>
              <a:t>8.9×10</a:t>
            </a:r>
            <a:r>
              <a:rPr lang="en-US" sz="2800" b="1" baseline="30000">
                <a:solidFill>
                  <a:srgbClr val="000000"/>
                </a:solidFill>
              </a:rPr>
              <a:t>3</a:t>
            </a:r>
            <a:r>
              <a:rPr lang="en-US" sz="2800" b="1">
                <a:solidFill>
                  <a:srgbClr val="000000"/>
                </a:solidFill>
              </a:rPr>
              <a:t>Kg/m</a:t>
            </a:r>
            <a:r>
              <a:rPr lang="en-US" sz="2800" b="1" baseline="30000">
                <a:solidFill>
                  <a:srgbClr val="000000"/>
                </a:solidFill>
              </a:rPr>
              <a:t>3</a:t>
            </a:r>
            <a:r>
              <a:rPr lang="en-US" sz="2800" b="1">
                <a:solidFill>
                  <a:srgbClr val="000000"/>
                </a:solidFill>
              </a:rPr>
              <a:t> </a:t>
            </a:r>
            <a:r>
              <a:rPr lang="zh-CN" altLang="en-US" sz="2800" b="1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16013" y="40767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89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  <p:bldP spid="2048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2"/>
          <p:cNvSpPr>
            <a:spLocks noChangeShapeType="1"/>
          </p:cNvSpPr>
          <p:nvPr/>
        </p:nvSpPr>
        <p:spPr bwMode="auto">
          <a:xfrm>
            <a:off x="5435600" y="261938"/>
            <a:ext cx="2592388" cy="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6516688" y="1196975"/>
            <a:ext cx="2303462" cy="0"/>
          </a:xfrm>
          <a:prstGeom prst="line">
            <a:avLst/>
          </a:prstGeom>
          <a:noFill/>
          <a:ln w="57150">
            <a:solidFill>
              <a:srgbClr val="66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08" name="WordArt 4" descr="例题"/>
          <p:cNvSpPr>
            <a:spLocks noChangeArrowheads="1" noChangeShapeType="1"/>
          </p:cNvSpPr>
          <p:nvPr/>
        </p:nvSpPr>
        <p:spPr bwMode="auto">
          <a:xfrm>
            <a:off x="6516688" y="333375"/>
            <a:ext cx="1512887" cy="765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57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pc="720">
                <a:gradFill rotWithShape="0">
                  <a:gsLst>
                    <a:gs pos="0">
                      <a:srgbClr val="CCFF66"/>
                    </a:gs>
                    <a:gs pos="100000">
                      <a:srgbClr val="6666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5000"/>
                    </a:srgbClr>
                  </a:outerShdw>
                </a:effectLst>
                <a:latin typeface="宋体"/>
              </a:rPr>
              <a:t>例题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6513" y="476250"/>
            <a:ext cx="4067175" cy="1298575"/>
          </a:xfrm>
          <a:prstGeom prst="rightArrow">
            <a:avLst>
              <a:gd name="adj1" fmla="val 50000"/>
              <a:gd name="adj2" fmla="val 78301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23850" y="836613"/>
            <a:ext cx="239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6.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其他问题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96813" y="2348880"/>
            <a:ext cx="8496300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甲、乙两物体，质量比为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，体积比为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，求它们的密度比。</a:t>
            </a:r>
          </a:p>
        </p:txBody>
      </p:sp>
      <p:sp>
        <p:nvSpPr>
          <p:cNvPr id="21512" name="Rectangle 4"/>
          <p:cNvSpPr>
            <a:spLocks noChangeArrowheads="1"/>
          </p:cNvSpPr>
          <p:nvPr/>
        </p:nvSpPr>
        <p:spPr bwMode="auto">
          <a:xfrm>
            <a:off x="1150938" y="2924175"/>
            <a:ext cx="7993062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6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25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11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395288" y="692696"/>
            <a:ext cx="2411413" cy="1298575"/>
          </a:xfrm>
          <a:prstGeom prst="rightArrow">
            <a:avLst>
              <a:gd name="adj1" fmla="val 50000"/>
              <a:gd name="adj2" fmla="val 46424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790576" y="980034"/>
            <a:ext cx="1098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总结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484438" y="2564904"/>
            <a:ext cx="4264025" cy="2587625"/>
          </a:xfrm>
          <a:prstGeom prst="rect">
            <a:avLst/>
          </a:prstGeom>
          <a:noFill/>
          <a:ln w="57150" cmpd="thinThick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找出已知与未知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找出相等量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选择合适公式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列出等式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3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单位统一，带值求解</a:t>
            </a:r>
          </a:p>
        </p:txBody>
      </p:sp>
    </p:spTree>
    <p:extLst>
      <p:ext uri="{BB962C8B-B14F-4D97-AF65-F5344CB8AC3E}">
        <p14:creationId xmlns:p14="http://schemas.microsoft.com/office/powerpoint/2010/main" val="213649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323850" y="476250"/>
            <a:ext cx="3527425" cy="1298575"/>
          </a:xfrm>
          <a:prstGeom prst="rightArrow">
            <a:avLst>
              <a:gd name="adj1" fmla="val 50000"/>
              <a:gd name="adj2" fmla="val 67910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1619250" y="1844675"/>
            <a:ext cx="5962650" cy="3786188"/>
            <a:chOff x="0" y="0"/>
            <a:chExt cx="3756" cy="2269"/>
          </a:xfrm>
        </p:grpSpPr>
        <p:pic>
          <p:nvPicPr>
            <p:cNvPr id="3075" name="Text Box 2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56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10" y="11"/>
              <a:ext cx="3735" cy="1989"/>
            </a:xfrm>
            <a:prstGeom prst="rect">
              <a:avLst/>
            </a:prstGeom>
            <a:noFill/>
            <a:ln w="57150" cmpd="thickThin">
              <a:solidFill>
                <a:srgbClr val="6666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lnSpc>
                  <a:spcPct val="2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>
                  <a:solidFill>
                    <a:srgbClr val="000000"/>
                  </a:solidFill>
                  <a:latin typeface="宋体" pitchFamily="2" charset="-122"/>
                </a:rPr>
                <a:t>  </a:t>
              </a:r>
              <a:r>
                <a:rPr lang="zh-CN" altLang="en-US" sz="3200" b="1" dirty="0">
                  <a:solidFill>
                    <a:srgbClr val="000000"/>
                  </a:solidFill>
                  <a:latin typeface="宋体" pitchFamily="2" charset="-122"/>
                </a:rPr>
                <a:t>在物理学中，把某种物质组成的物体的质量与体积的比值叫做这种物质的</a:t>
              </a:r>
              <a:r>
                <a:rPr lang="zh-CN" altLang="en-US" sz="3200" b="1" dirty="0">
                  <a:solidFill>
                    <a:srgbClr val="FF0000"/>
                  </a:solidFill>
                  <a:latin typeface="宋体" pitchFamily="2" charset="-122"/>
                </a:rPr>
                <a:t>密度</a:t>
              </a:r>
              <a:r>
                <a:rPr lang="zh-CN" altLang="en-US" sz="3200" b="1" dirty="0">
                  <a:solidFill>
                    <a:srgbClr val="000000"/>
                  </a:solidFill>
                  <a:latin typeface="宋体" pitchFamily="2" charset="-122"/>
                </a:rPr>
                <a:t>。</a:t>
              </a:r>
            </a:p>
          </p:txBody>
        </p:sp>
      </p:grpSp>
      <p:sp>
        <p:nvSpPr>
          <p:cNvPr id="3077" name="Text Box 3"/>
          <p:cNvSpPr txBox="1">
            <a:spLocks noChangeArrowheads="1"/>
          </p:cNvSpPr>
          <p:nvPr/>
        </p:nvSpPr>
        <p:spPr bwMode="auto">
          <a:xfrm>
            <a:off x="395288" y="836613"/>
            <a:ext cx="3179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、密度的概念</a:t>
            </a:r>
          </a:p>
        </p:txBody>
      </p:sp>
    </p:spTree>
    <p:extLst>
      <p:ext uri="{BB962C8B-B14F-4D97-AF65-F5344CB8AC3E}">
        <p14:creationId xmlns:p14="http://schemas.microsoft.com/office/powerpoint/2010/main" val="86384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42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0" y="721369"/>
            <a:ext cx="5076825" cy="1296988"/>
          </a:xfrm>
          <a:prstGeom prst="rightArrow">
            <a:avLst>
              <a:gd name="adj1" fmla="val 50000"/>
              <a:gd name="adj2" fmla="val 97858"/>
            </a:avLst>
          </a:prstGeom>
          <a:gradFill rotWithShape="1">
            <a:gsLst>
              <a:gs pos="0">
                <a:srgbClr val="CCFF66">
                  <a:alpha val="20000"/>
                </a:srgbClr>
              </a:gs>
              <a:gs pos="100000">
                <a:srgbClr val="6666FF">
                  <a:alpha val="79999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81732"/>
            <a:ext cx="8134350" cy="4329112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、密度的计算公式：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124075" y="1873894"/>
            <a:ext cx="525621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i="1" dirty="0">
                <a:solidFill>
                  <a:srgbClr val="000000"/>
                </a:solidFill>
              </a:rPr>
              <a:t>               </a:t>
            </a:r>
            <a:r>
              <a:rPr lang="zh-CN" altLang="en-US" sz="3600" b="1" dirty="0">
                <a:solidFill>
                  <a:srgbClr val="000000"/>
                </a:solidFill>
              </a:rPr>
              <a:t>质量</a:t>
            </a:r>
          </a:p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</a:rPr>
              <a:t>密度</a:t>
            </a:r>
            <a:r>
              <a:rPr lang="en-US" sz="3600" b="1" dirty="0">
                <a:solidFill>
                  <a:srgbClr val="000000"/>
                </a:solidFill>
              </a:rPr>
              <a:t>= ————</a:t>
            </a:r>
          </a:p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sz="3600" b="1" dirty="0">
                <a:solidFill>
                  <a:srgbClr val="000000"/>
                </a:solidFill>
              </a:rPr>
              <a:t>                 </a:t>
            </a:r>
            <a:r>
              <a:rPr lang="zh-CN" altLang="en-US" sz="3600" b="1" dirty="0">
                <a:solidFill>
                  <a:srgbClr val="000000"/>
                </a:solidFill>
              </a:rPr>
              <a:t>体积</a:t>
            </a: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2484438" y="4034482"/>
            <a:ext cx="4572000" cy="2490862"/>
            <a:chOff x="0" y="0"/>
            <a:chExt cx="7200" cy="5170"/>
          </a:xfrm>
        </p:grpSpPr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 rot="10800000">
              <a:off x="1248" y="1927"/>
              <a:ext cx="4310" cy="2268"/>
            </a:xfrm>
            <a:prstGeom prst="rect">
              <a:avLst/>
            </a:prstGeom>
            <a:gradFill rotWithShape="1">
              <a:gsLst>
                <a:gs pos="0">
                  <a:srgbClr val="B089FF">
                    <a:alpha val="0"/>
                  </a:srgbClr>
                </a:gs>
                <a:gs pos="100000">
                  <a:schemeClr val="accent1">
                    <a:alpha val="79999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2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7200" cy="5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4000" b="1" dirty="0">
                  <a:solidFill>
                    <a:srgbClr val="000000"/>
                  </a:solidFill>
                </a:rPr>
                <a:t>   </a:t>
              </a:r>
              <a:r>
                <a:rPr lang="zh-CN" altLang="en-US" sz="3600" b="1" dirty="0">
                  <a:solidFill>
                    <a:srgbClr val="000000"/>
                  </a:solidFill>
                </a:rPr>
                <a:t>公式为：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b="1" dirty="0">
                  <a:solidFill>
                    <a:srgbClr val="FFFFFF"/>
                  </a:solidFill>
                </a:rPr>
                <a:t>                 </a:t>
              </a:r>
              <a:r>
                <a:rPr lang="en-US" sz="3600" b="1" dirty="0">
                  <a:solidFill>
                    <a:srgbClr val="FF0000"/>
                  </a:solidFill>
                </a:rPr>
                <a:t>m 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sz="3600" b="1" dirty="0">
                  <a:solidFill>
                    <a:srgbClr val="FF0000"/>
                  </a:solidFill>
                </a:rPr>
                <a:t>         </a:t>
              </a:r>
              <a:r>
                <a:rPr lang="en-US" sz="3600" b="1" i="1" dirty="0">
                  <a:solidFill>
                    <a:srgbClr val="FF0000"/>
                  </a:solidFill>
                </a:rPr>
                <a:t>p </a:t>
              </a:r>
              <a:r>
                <a:rPr lang="en-US" sz="3600" b="1" dirty="0">
                  <a:solidFill>
                    <a:srgbClr val="FF0000"/>
                  </a:solidFill>
                </a:rPr>
                <a:t>=——</a:t>
              </a:r>
            </a:p>
            <a:p>
              <a:pPr fontAlgn="base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sz="3600" b="1" dirty="0">
                  <a:solidFill>
                    <a:srgbClr val="FF0000"/>
                  </a:solidFill>
                </a:rPr>
                <a:t>                 v</a:t>
              </a:r>
              <a:r>
                <a:rPr lang="en-US" sz="3600" b="1" dirty="0">
                  <a:solidFill>
                    <a:srgbClr val="FFFFFF"/>
                  </a:solidFill>
                </a:rPr>
                <a:t>               </a:t>
              </a:r>
            </a:p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sz="4000" b="1" dirty="0">
                  <a:solidFill>
                    <a:srgbClr val="FFFFFF"/>
                  </a:solidFill>
                </a:rPr>
                <a:t>      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31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3347864" y="329647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www.1ppt.com/tubiao/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www.1ppt.com/powerpoint/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www.1ppt.com/fanwen/     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www.1ppt.com/jiaoan/         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www.1ppt.com/kejian/shuxue/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www.1ppt.com/kejian/meishu/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www.1ppt.com/kejian/wuli/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www.1ppt.com/kejian/shengwu/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www.1ppt.com/kejian/lishi/        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643188" y="1340768"/>
            <a:ext cx="38036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  <a:ea typeface="微软雅黑" pitchFamily="34" charset="-122"/>
              </a:rPr>
              <a:t>　　</a:t>
            </a:r>
            <a:r>
              <a:rPr lang="zh-CN" altLang="en-US" sz="2400" b="1" dirty="0">
                <a:solidFill>
                  <a:srgbClr val="0000FF"/>
                </a:solidFill>
                <a:latin typeface="宋体" pitchFamily="2" charset="-122"/>
                <a:ea typeface="微软雅黑" pitchFamily="34" charset="-122"/>
              </a:rPr>
              <a:t>一些固体的密度</a:t>
            </a:r>
          </a:p>
        </p:txBody>
      </p:sp>
      <p:graphicFrame>
        <p:nvGraphicFramePr>
          <p:cNvPr id="6147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692767"/>
              </p:ext>
            </p:extLst>
          </p:nvPr>
        </p:nvGraphicFramePr>
        <p:xfrm>
          <a:off x="1080294" y="2243162"/>
          <a:ext cx="6783388" cy="3994150"/>
        </p:xfrm>
        <a:graphic>
          <a:graphicData uri="http://schemas.openxmlformats.org/drawingml/2006/table">
            <a:tbl>
              <a:tblPr/>
              <a:tblGrid>
                <a:gridCol w="1695450"/>
                <a:gridCol w="1697038"/>
                <a:gridCol w="1695450"/>
                <a:gridCol w="1695450"/>
              </a:tblGrid>
              <a:tr h="869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物质名称</a:t>
                      </a: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  <a:sym typeface="Arial" pitchFamily="34" charset="0"/>
                        </a:rPr>
                        <a:t>密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度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itchFamily="34" charset="0"/>
                        <a:ea typeface="微软雅黑" pitchFamily="34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物质名称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密度</a:t>
                      </a: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铂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铝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金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花岗岩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铅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砖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银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铜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蜡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钢、铁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干松木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89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096252"/>
              </p:ext>
            </p:extLst>
          </p:nvPr>
        </p:nvGraphicFramePr>
        <p:xfrm>
          <a:off x="2832894" y="2624162"/>
          <a:ext cx="16367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1302499" imgH="345012" progId="Equation.DSMT4">
                  <p:embed/>
                </p:oleObj>
              </mc:Choice>
              <mc:Fallback>
                <p:oleObj r:id="rId4" imgW="1302499" imgH="3450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894" y="2624162"/>
                        <a:ext cx="16367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0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357079"/>
              </p:ext>
            </p:extLst>
          </p:nvPr>
        </p:nvGraphicFramePr>
        <p:xfrm>
          <a:off x="3061494" y="3690962"/>
          <a:ext cx="12080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6" imgW="957804" imgH="293946" progId="Equation.DSMT4">
                  <p:embed/>
                </p:oleObj>
              </mc:Choice>
              <mc:Fallback>
                <p:oleObj r:id="rId6" imgW="957804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494" y="3690962"/>
                        <a:ext cx="1208088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1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136522"/>
              </p:ext>
            </p:extLst>
          </p:nvPr>
        </p:nvGraphicFramePr>
        <p:xfrm>
          <a:off x="2985294" y="4148162"/>
          <a:ext cx="120808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8" imgW="957804" imgH="293946" progId="Equation.DSMT4">
                  <p:embed/>
                </p:oleObj>
              </mc:Choice>
              <mc:Fallback>
                <p:oleObj r:id="rId8" imgW="957804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5294" y="4148162"/>
                        <a:ext cx="1208088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2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924858"/>
              </p:ext>
            </p:extLst>
          </p:nvPr>
        </p:nvGraphicFramePr>
        <p:xfrm>
          <a:off x="2985294" y="4605362"/>
          <a:ext cx="12636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10" imgW="957804" imgH="293946" progId="Equation.DSMT4">
                  <p:embed/>
                </p:oleObj>
              </mc:Choice>
              <mc:Fallback>
                <p:oleObj r:id="rId10" imgW="957804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5294" y="4605362"/>
                        <a:ext cx="12636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3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8016872"/>
              </p:ext>
            </p:extLst>
          </p:nvPr>
        </p:nvGraphicFramePr>
        <p:xfrm>
          <a:off x="3061494" y="5138762"/>
          <a:ext cx="11176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12" imgW="855672" imgH="293946" progId="Equation.DSMT4">
                  <p:embed/>
                </p:oleObj>
              </mc:Choice>
              <mc:Fallback>
                <p:oleObj r:id="rId12" imgW="855672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1494" y="5138762"/>
                        <a:ext cx="1117600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4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4234894"/>
              </p:ext>
            </p:extLst>
          </p:nvPr>
        </p:nvGraphicFramePr>
        <p:xfrm>
          <a:off x="2985294" y="5595962"/>
          <a:ext cx="11763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r:id="rId14" imgW="868438" imgH="293946" progId="Equation.DSMT4">
                  <p:embed/>
                </p:oleObj>
              </mc:Choice>
              <mc:Fallback>
                <p:oleObj r:id="rId14" imgW="868438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5294" y="5595962"/>
                        <a:ext cx="1176338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5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291836"/>
              </p:ext>
            </p:extLst>
          </p:nvPr>
        </p:nvGraphicFramePr>
        <p:xfrm>
          <a:off x="6261894" y="2547962"/>
          <a:ext cx="15446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16" imgW="1302499" imgH="345012" progId="Equation.DSMT4">
                  <p:embed/>
                </p:oleObj>
              </mc:Choice>
              <mc:Fallback>
                <p:oleObj r:id="rId16" imgW="1302499" imgH="3450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894" y="2547962"/>
                        <a:ext cx="1544638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6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85136"/>
              </p:ext>
            </p:extLst>
          </p:nvPr>
        </p:nvGraphicFramePr>
        <p:xfrm>
          <a:off x="6414294" y="3157562"/>
          <a:ext cx="12160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18" imgW="868438" imgH="293946" progId="Equation.DSMT4">
                  <p:embed/>
                </p:oleObj>
              </mc:Choice>
              <mc:Fallback>
                <p:oleObj r:id="rId18" imgW="868438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294" y="3157562"/>
                        <a:ext cx="12160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7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113623"/>
              </p:ext>
            </p:extLst>
          </p:nvPr>
        </p:nvGraphicFramePr>
        <p:xfrm>
          <a:off x="6261894" y="3690962"/>
          <a:ext cx="154463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20" imgW="1612517" imgH="343068" progId="Equation.DSMT4">
                  <p:embed/>
                </p:oleObj>
              </mc:Choice>
              <mc:Fallback>
                <p:oleObj r:id="rId20" imgW="1612517" imgH="34306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894" y="3690962"/>
                        <a:ext cx="1544638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8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770103"/>
              </p:ext>
            </p:extLst>
          </p:nvPr>
        </p:nvGraphicFramePr>
        <p:xfrm>
          <a:off x="6185694" y="4224362"/>
          <a:ext cx="16176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r:id="rId22" imgW="1587128" imgH="343068" progId="Equation.DSMT4">
                  <p:embed/>
                </p:oleObj>
              </mc:Choice>
              <mc:Fallback>
                <p:oleObj r:id="rId22" imgW="1587128" imgH="34306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5694" y="4224362"/>
                        <a:ext cx="1617663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99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388159"/>
              </p:ext>
            </p:extLst>
          </p:nvPr>
        </p:nvGraphicFramePr>
        <p:xfrm>
          <a:off x="6414294" y="4605362"/>
          <a:ext cx="10922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r:id="rId24" imgW="868438" imgH="293946" progId="Equation.DSMT4">
                  <p:embed/>
                </p:oleObj>
              </mc:Choice>
              <mc:Fallback>
                <p:oleObj r:id="rId24" imgW="868438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294" y="4605362"/>
                        <a:ext cx="1092200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0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562182"/>
              </p:ext>
            </p:extLst>
          </p:nvPr>
        </p:nvGraphicFramePr>
        <p:xfrm>
          <a:off x="6414294" y="5138762"/>
          <a:ext cx="1130300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26" imgW="868438" imgH="293946" progId="Equation.DSMT4">
                  <p:embed/>
                </p:oleObj>
              </mc:Choice>
              <mc:Fallback>
                <p:oleObj r:id="rId26" imgW="868438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294" y="5138762"/>
                        <a:ext cx="1130300" cy="376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01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870764"/>
              </p:ext>
            </p:extLst>
          </p:nvPr>
        </p:nvGraphicFramePr>
        <p:xfrm>
          <a:off x="6414294" y="5595962"/>
          <a:ext cx="11445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r:id="rId28" imgW="855672" imgH="293946" progId="Equation.DSMT4">
                  <p:embed/>
                </p:oleObj>
              </mc:Choice>
              <mc:Fallback>
                <p:oleObj r:id="rId28" imgW="855672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4294" y="5595962"/>
                        <a:ext cx="1144588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02" name="Text Box 58"/>
          <p:cNvSpPr txBox="1">
            <a:spLocks noChangeArrowheads="1"/>
          </p:cNvSpPr>
          <p:nvPr/>
        </p:nvSpPr>
        <p:spPr bwMode="auto">
          <a:xfrm>
            <a:off x="3059832" y="751235"/>
            <a:ext cx="28257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ea typeface="微软雅黑" pitchFamily="34" charset="-122"/>
              </a:rPr>
              <a:t>常见物质的密度</a:t>
            </a:r>
          </a:p>
        </p:txBody>
      </p:sp>
      <p:sp>
        <p:nvSpPr>
          <p:cNvPr id="6203" name="Text Box 59"/>
          <p:cNvSpPr txBox="1">
            <a:spLocks noChangeArrowheads="1"/>
          </p:cNvSpPr>
          <p:nvPr/>
        </p:nvSpPr>
        <p:spPr bwMode="auto">
          <a:xfrm>
            <a:off x="2985294" y="3233762"/>
            <a:ext cx="11953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</a:rPr>
              <a:t>21.5×10</a:t>
            </a:r>
            <a:r>
              <a:rPr lang="zh-CN" altLang="en-US" baseline="3000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510217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27088" y="765175"/>
            <a:ext cx="74803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  <a:ea typeface="微软雅黑" pitchFamily="34" charset="-122"/>
              </a:rPr>
              <a:t>一些液体的密度</a:t>
            </a:r>
          </a:p>
        </p:txBody>
      </p:sp>
      <p:graphicFrame>
        <p:nvGraphicFramePr>
          <p:cNvPr id="7171" name="Group 3"/>
          <p:cNvGraphicFramePr>
            <a:graphicFrameLocks noGrp="1"/>
          </p:cNvGraphicFramePr>
          <p:nvPr/>
        </p:nvGraphicFramePr>
        <p:xfrm>
          <a:off x="661988" y="1879600"/>
          <a:ext cx="7789862" cy="3502026"/>
        </p:xfrm>
        <a:graphic>
          <a:graphicData uri="http://schemas.openxmlformats.org/drawingml/2006/table">
            <a:tbl>
              <a:tblPr/>
              <a:tblGrid>
                <a:gridCol w="1947862"/>
                <a:gridCol w="1947863"/>
                <a:gridCol w="1946275"/>
                <a:gridCol w="1947862"/>
              </a:tblGrid>
              <a:tr h="1047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物质名称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密度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物质名称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密度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水银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植物油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硫酸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煤油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海水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酒精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纯水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微软雅黑" pitchFamily="34" charset="-122"/>
                        </a:rPr>
                        <a:t>汽油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203" name="Object 35"/>
          <p:cNvGraphicFramePr>
            <a:graphicFrameLocks noChangeAspect="1"/>
          </p:cNvGraphicFramePr>
          <p:nvPr/>
        </p:nvGraphicFramePr>
        <p:xfrm>
          <a:off x="2636838" y="2352675"/>
          <a:ext cx="193516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1302499" imgH="345012" progId="Equation.DSMT4">
                  <p:embed/>
                </p:oleObj>
              </mc:Choice>
              <mc:Fallback>
                <p:oleObj r:id="rId3" imgW="1302499" imgH="3450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6838" y="2352675"/>
                        <a:ext cx="1935162" cy="509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4" name="Object 36"/>
          <p:cNvGraphicFramePr>
            <a:graphicFrameLocks noChangeAspect="1"/>
          </p:cNvGraphicFramePr>
          <p:nvPr/>
        </p:nvGraphicFramePr>
        <p:xfrm>
          <a:off x="6538913" y="2397125"/>
          <a:ext cx="180816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r:id="rId5" imgW="1302499" imgH="345012" progId="Equation.DSMT4">
                  <p:embed/>
                </p:oleObj>
              </mc:Choice>
              <mc:Fallback>
                <p:oleObj r:id="rId5" imgW="1302499" imgH="3450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8913" y="2397125"/>
                        <a:ext cx="180816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5" name="Object 37"/>
          <p:cNvGraphicFramePr>
            <a:graphicFrameLocks noChangeAspect="1"/>
          </p:cNvGraphicFramePr>
          <p:nvPr/>
        </p:nvGraphicFramePr>
        <p:xfrm>
          <a:off x="2746375" y="2994025"/>
          <a:ext cx="1466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r:id="rId7" imgW="970570" imgH="293946" progId="Equation.DSMT4">
                  <p:embed/>
                </p:oleObj>
              </mc:Choice>
              <mc:Fallback>
                <p:oleObj r:id="rId7" imgW="970570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6375" y="2994025"/>
                        <a:ext cx="1466850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6" name="Object 38"/>
          <p:cNvGraphicFramePr>
            <a:graphicFrameLocks noChangeAspect="1"/>
          </p:cNvGraphicFramePr>
          <p:nvPr/>
        </p:nvGraphicFramePr>
        <p:xfrm>
          <a:off x="2852738" y="3648075"/>
          <a:ext cx="1169987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9" imgW="830139" imgH="293946" progId="Equation.DSMT4">
                  <p:embed/>
                </p:oleObj>
              </mc:Choice>
              <mc:Fallback>
                <p:oleObj r:id="rId9" imgW="830139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2738" y="3648075"/>
                        <a:ext cx="1169987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7" name="Object 39"/>
          <p:cNvGraphicFramePr>
            <a:graphicFrameLocks noChangeAspect="1"/>
          </p:cNvGraphicFramePr>
          <p:nvPr/>
        </p:nvGraphicFramePr>
        <p:xfrm>
          <a:off x="2724150" y="4262438"/>
          <a:ext cx="142398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11" imgW="957804" imgH="293946" progId="Equation.DSMT4">
                  <p:embed/>
                </p:oleObj>
              </mc:Choice>
              <mc:Fallback>
                <p:oleObj r:id="rId11" imgW="957804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150" y="4262438"/>
                        <a:ext cx="1423988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8" name="Object 40"/>
          <p:cNvGraphicFramePr>
            <a:graphicFrameLocks noChangeAspect="1"/>
          </p:cNvGraphicFramePr>
          <p:nvPr/>
        </p:nvGraphicFramePr>
        <p:xfrm>
          <a:off x="2782888" y="4837113"/>
          <a:ext cx="13747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r:id="rId13" imgW="842905" imgH="293946" progId="Equation.DSMT4">
                  <p:embed/>
                </p:oleObj>
              </mc:Choice>
              <mc:Fallback>
                <p:oleObj r:id="rId13" imgW="842905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888" y="4837113"/>
                        <a:ext cx="1374775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09" name="Object 41"/>
          <p:cNvGraphicFramePr>
            <a:graphicFrameLocks noChangeAspect="1"/>
          </p:cNvGraphicFramePr>
          <p:nvPr/>
        </p:nvGraphicFramePr>
        <p:xfrm>
          <a:off x="6829425" y="3005138"/>
          <a:ext cx="127158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r:id="rId15" imgW="868438" imgH="293946" progId="Equation.DSMT4">
                  <p:embed/>
                </p:oleObj>
              </mc:Choice>
              <mc:Fallback>
                <p:oleObj r:id="rId15" imgW="868438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9425" y="3005138"/>
                        <a:ext cx="1271588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0" name="Object 42"/>
          <p:cNvGraphicFramePr>
            <a:graphicFrameLocks noChangeAspect="1"/>
          </p:cNvGraphicFramePr>
          <p:nvPr/>
        </p:nvGraphicFramePr>
        <p:xfrm>
          <a:off x="6783388" y="3614738"/>
          <a:ext cx="1281112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r:id="rId17" imgW="855672" imgH="293946" progId="Equation.DSMT4">
                  <p:embed/>
                </p:oleObj>
              </mc:Choice>
              <mc:Fallback>
                <p:oleObj r:id="rId17" imgW="855672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3388" y="3614738"/>
                        <a:ext cx="1281112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1" name="Object 43"/>
          <p:cNvGraphicFramePr>
            <a:graphicFrameLocks noChangeAspect="1"/>
          </p:cNvGraphicFramePr>
          <p:nvPr/>
        </p:nvGraphicFramePr>
        <p:xfrm>
          <a:off x="6759575" y="4211638"/>
          <a:ext cx="1292225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19" imgW="855672" imgH="293946" progId="Equation.DSMT4">
                  <p:embed/>
                </p:oleObj>
              </mc:Choice>
              <mc:Fallback>
                <p:oleObj r:id="rId19" imgW="855672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575" y="4211638"/>
                        <a:ext cx="1292225" cy="436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12" name="Object 44"/>
          <p:cNvGraphicFramePr>
            <a:graphicFrameLocks noChangeAspect="1"/>
          </p:cNvGraphicFramePr>
          <p:nvPr/>
        </p:nvGraphicFramePr>
        <p:xfrm>
          <a:off x="6678613" y="4816475"/>
          <a:ext cx="147637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r:id="rId21" imgW="970570" imgH="293946" progId="Equation.DSMT4">
                  <p:embed/>
                </p:oleObj>
              </mc:Choice>
              <mc:Fallback>
                <p:oleObj r:id="rId21" imgW="970570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8613" y="4816475"/>
                        <a:ext cx="147637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940289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847725" y="1460500"/>
            <a:ext cx="74803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一些气体的密度（0℃ ，在标准大气压下）</a:t>
            </a:r>
          </a:p>
        </p:txBody>
      </p:sp>
      <p:graphicFrame>
        <p:nvGraphicFramePr>
          <p:cNvPr id="8195" name="Group 3"/>
          <p:cNvGraphicFramePr>
            <a:graphicFrameLocks noGrp="1"/>
          </p:cNvGraphicFramePr>
          <p:nvPr/>
        </p:nvGraphicFramePr>
        <p:xfrm>
          <a:off x="790575" y="2346325"/>
          <a:ext cx="7550150" cy="2913063"/>
        </p:xfrm>
        <a:graphic>
          <a:graphicData uri="http://schemas.openxmlformats.org/drawingml/2006/table">
            <a:tbl>
              <a:tblPr/>
              <a:tblGrid>
                <a:gridCol w="1887538"/>
                <a:gridCol w="1887537"/>
                <a:gridCol w="1887538"/>
                <a:gridCol w="1887537"/>
              </a:tblGrid>
              <a:tr h="101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物质名称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密度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itchFamily="2" charset="-122"/>
                        <a:ea typeface="微软雅黑" pitchFamily="3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物质名称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密度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二氧化碳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一氧化碳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氧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空气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pitchFamily="2" charset="-122"/>
                          <a:ea typeface="微软雅黑" pitchFamily="34" charset="-122"/>
                        </a:rPr>
                        <a:t>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222" name="Object 30"/>
          <p:cNvGraphicFramePr>
            <a:graphicFrameLocks noChangeAspect="1"/>
          </p:cNvGraphicFramePr>
          <p:nvPr/>
        </p:nvGraphicFramePr>
        <p:xfrm>
          <a:off x="2827338" y="2835275"/>
          <a:ext cx="170021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1302499" imgH="345012" progId="Equation.DSMT4">
                  <p:embed/>
                </p:oleObj>
              </mc:Choice>
              <mc:Fallback>
                <p:oleObj r:id="rId3" imgW="1302499" imgH="3450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7338" y="2835275"/>
                        <a:ext cx="1700212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23" name="Object 31"/>
          <p:cNvGraphicFramePr>
            <a:graphicFrameLocks noChangeAspect="1"/>
          </p:cNvGraphicFramePr>
          <p:nvPr/>
        </p:nvGraphicFramePr>
        <p:xfrm>
          <a:off x="6572250" y="2846388"/>
          <a:ext cx="16351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5" imgW="1302499" imgH="345012" progId="Equation.DSMT4">
                  <p:embed/>
                </p:oleObj>
              </mc:Choice>
              <mc:Fallback>
                <p:oleObj r:id="rId5" imgW="1302499" imgH="34501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0" y="2846388"/>
                        <a:ext cx="163512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856005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827088" y="1628775"/>
            <a:ext cx="8405812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1.不同的物质，密度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一般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不同。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195513" y="693738"/>
            <a:ext cx="455612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0000"/>
                </a:solidFill>
                <a:ea typeface="微软雅黑" pitchFamily="34" charset="-122"/>
              </a:rPr>
              <a:t>你有哪些发现？</a:t>
            </a:r>
          </a:p>
        </p:txBody>
      </p:sp>
      <p:pic>
        <p:nvPicPr>
          <p:cNvPr id="9220" name="Picture 4" descr="图片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479742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gbb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04813"/>
            <a:ext cx="7462837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2"/>
          <p:cNvSpPr txBox="1">
            <a:spLocks noChangeArrowheads="1"/>
          </p:cNvSpPr>
          <p:nvPr/>
        </p:nvSpPr>
        <p:spPr bwMode="auto">
          <a:xfrm>
            <a:off x="827088" y="2565400"/>
            <a:ext cx="840581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2.一般情况下，固体密度最大，其次是液体的密度，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最小的是气体密度</a:t>
            </a:r>
          </a:p>
        </p:txBody>
      </p:sp>
      <p:sp>
        <p:nvSpPr>
          <p:cNvPr id="9223" name="Text Box 2"/>
          <p:cNvSpPr txBox="1">
            <a:spLocks noChangeArrowheads="1"/>
          </p:cNvSpPr>
          <p:nvPr/>
        </p:nvSpPr>
        <p:spPr bwMode="auto">
          <a:xfrm>
            <a:off x="827088" y="3860800"/>
            <a:ext cx="8405812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3.同种物质的状态变化时，密度也随之变化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59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utoUpdateAnimBg="0"/>
      <p:bldP spid="9222" grpId="0" bldLvl="0" autoUpdateAnimBg="0"/>
      <p:bldP spid="922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12788" y="1116012"/>
            <a:ext cx="3067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</a:rPr>
              <a:t>二、密度的应用</a:t>
            </a: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674688" y="2587625"/>
          <a:ext cx="2209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1225910" imgH="268449" progId="">
                  <p:embed/>
                </p:oleObj>
              </mc:Choice>
              <mc:Fallback>
                <p:oleObj r:id="rId3" imgW="1225910" imgH="2684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688" y="2587625"/>
                        <a:ext cx="22098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6"/>
          <p:cNvGraphicFramePr>
            <a:graphicFrameLocks noChangeAspect="1"/>
          </p:cNvGraphicFramePr>
          <p:nvPr/>
        </p:nvGraphicFramePr>
        <p:xfrm>
          <a:off x="4865688" y="1825625"/>
          <a:ext cx="2209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r:id="rId5" imgW="1225910" imgH="268449" progId="">
                  <p:embed/>
                </p:oleObj>
              </mc:Choice>
              <mc:Fallback>
                <p:oleObj r:id="rId5" imgW="1225910" imgH="2684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5688" y="1825625"/>
                        <a:ext cx="22098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7"/>
          <p:cNvGraphicFramePr>
            <a:graphicFrameLocks noChangeAspect="1"/>
          </p:cNvGraphicFramePr>
          <p:nvPr/>
        </p:nvGraphicFramePr>
        <p:xfrm>
          <a:off x="4865688" y="3349625"/>
          <a:ext cx="2209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r:id="rId6" imgW="1225910" imgH="268449" progId="">
                  <p:embed/>
                </p:oleObj>
              </mc:Choice>
              <mc:Fallback>
                <p:oleObj r:id="rId6" imgW="1225910" imgH="268449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5688" y="3349625"/>
                        <a:ext cx="22098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4979988" y="1960563"/>
          <a:ext cx="2036762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r:id="rId7" imgW="945037" imgH="293946" progId="Equation.DSMT4">
                  <p:embed/>
                </p:oleObj>
              </mc:Choice>
              <mc:Fallback>
                <p:oleObj r:id="rId7" imgW="945037" imgH="2939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988" y="1960563"/>
                        <a:ext cx="2036762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7164388" y="1989138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</a:rPr>
              <a:t>求质量</a:t>
            </a:r>
          </a:p>
        </p:txBody>
      </p:sp>
      <p:sp>
        <p:nvSpPr>
          <p:cNvPr id="10248" name="Text Box 12"/>
          <p:cNvSpPr txBox="1">
            <a:spLocks noChangeArrowheads="1"/>
          </p:cNvSpPr>
          <p:nvPr/>
        </p:nvSpPr>
        <p:spPr bwMode="auto">
          <a:xfrm>
            <a:off x="7227888" y="3578225"/>
            <a:ext cx="121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</a:rPr>
              <a:t>求体积</a:t>
            </a:r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1208088" y="3806825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FF"/>
                </a:solidFill>
                <a:latin typeface="Times New Roman" pitchFamily="18" charset="0"/>
                <a:ea typeface="微软雅黑" pitchFamily="34" charset="-122"/>
              </a:rPr>
              <a:t>鉴别物质</a:t>
            </a:r>
          </a:p>
        </p:txBody>
      </p:sp>
      <p:grpSp>
        <p:nvGrpSpPr>
          <p:cNvPr id="10250" name="Group 10"/>
          <p:cNvGrpSpPr>
            <a:grpSpLocks/>
          </p:cNvGrpSpPr>
          <p:nvPr/>
        </p:nvGrpSpPr>
        <p:grpSpPr bwMode="auto">
          <a:xfrm>
            <a:off x="828211" y="5439075"/>
            <a:ext cx="7702550" cy="877888"/>
            <a:chOff x="0" y="0"/>
            <a:chExt cx="2792" cy="628"/>
          </a:xfrm>
        </p:grpSpPr>
        <p:sp>
          <p:nvSpPr>
            <p:cNvPr id="10251" name="未知"/>
            <p:cNvSpPr>
              <a:spLocks noChangeArrowheads="1"/>
            </p:cNvSpPr>
            <p:nvPr/>
          </p:nvSpPr>
          <p:spPr bwMode="auto">
            <a:xfrm>
              <a:off x="0" y="107"/>
              <a:ext cx="559" cy="300"/>
            </a:xfrm>
            <a:custGeom>
              <a:avLst/>
              <a:gdLst>
                <a:gd name="T0" fmla="*/ 139 w 1119"/>
                <a:gd name="T1" fmla="*/ 7 h 600"/>
                <a:gd name="T2" fmla="*/ 119 w 1119"/>
                <a:gd name="T3" fmla="*/ 7 h 600"/>
                <a:gd name="T4" fmla="*/ 119 w 1119"/>
                <a:gd name="T5" fmla="*/ 19 h 600"/>
                <a:gd name="T6" fmla="*/ 114 w 1119"/>
                <a:gd name="T7" fmla="*/ 23 h 600"/>
                <a:gd name="T8" fmla="*/ 108 w 1119"/>
                <a:gd name="T9" fmla="*/ 23 h 600"/>
                <a:gd name="T10" fmla="*/ 108 w 1119"/>
                <a:gd name="T11" fmla="*/ 11 h 600"/>
                <a:gd name="T12" fmla="*/ 92 w 1119"/>
                <a:gd name="T13" fmla="*/ 11 h 600"/>
                <a:gd name="T14" fmla="*/ 92 w 1119"/>
                <a:gd name="T15" fmla="*/ 25 h 600"/>
                <a:gd name="T16" fmla="*/ 86 w 1119"/>
                <a:gd name="T17" fmla="*/ 25 h 600"/>
                <a:gd name="T18" fmla="*/ 85 w 1119"/>
                <a:gd name="T19" fmla="*/ 20 h 600"/>
                <a:gd name="T20" fmla="*/ 84 w 1119"/>
                <a:gd name="T21" fmla="*/ 17 h 600"/>
                <a:gd name="T22" fmla="*/ 83 w 1119"/>
                <a:gd name="T23" fmla="*/ 13 h 600"/>
                <a:gd name="T24" fmla="*/ 81 w 1119"/>
                <a:gd name="T25" fmla="*/ 10 h 600"/>
                <a:gd name="T26" fmla="*/ 79 w 1119"/>
                <a:gd name="T27" fmla="*/ 9 h 600"/>
                <a:gd name="T28" fmla="*/ 78 w 1119"/>
                <a:gd name="T29" fmla="*/ 6 h 600"/>
                <a:gd name="T30" fmla="*/ 76 w 1119"/>
                <a:gd name="T31" fmla="*/ 5 h 600"/>
                <a:gd name="T32" fmla="*/ 75 w 1119"/>
                <a:gd name="T33" fmla="*/ 3 h 600"/>
                <a:gd name="T34" fmla="*/ 74 w 1119"/>
                <a:gd name="T35" fmla="*/ 5 h 600"/>
                <a:gd name="T36" fmla="*/ 73 w 1119"/>
                <a:gd name="T37" fmla="*/ 6 h 600"/>
                <a:gd name="T38" fmla="*/ 72 w 1119"/>
                <a:gd name="T39" fmla="*/ 9 h 600"/>
                <a:gd name="T40" fmla="*/ 71 w 1119"/>
                <a:gd name="T41" fmla="*/ 11 h 600"/>
                <a:gd name="T42" fmla="*/ 70 w 1119"/>
                <a:gd name="T43" fmla="*/ 13 h 600"/>
                <a:gd name="T44" fmla="*/ 69 w 1119"/>
                <a:gd name="T45" fmla="*/ 17 h 600"/>
                <a:gd name="T46" fmla="*/ 68 w 1119"/>
                <a:gd name="T47" fmla="*/ 19 h 600"/>
                <a:gd name="T48" fmla="*/ 68 w 1119"/>
                <a:gd name="T49" fmla="*/ 19 h 600"/>
                <a:gd name="T50" fmla="*/ 67 w 1119"/>
                <a:gd name="T51" fmla="*/ 18 h 600"/>
                <a:gd name="T52" fmla="*/ 67 w 1119"/>
                <a:gd name="T53" fmla="*/ 15 h 600"/>
                <a:gd name="T54" fmla="*/ 66 w 1119"/>
                <a:gd name="T55" fmla="*/ 13 h 600"/>
                <a:gd name="T56" fmla="*/ 65 w 1119"/>
                <a:gd name="T57" fmla="*/ 11 h 600"/>
                <a:gd name="T58" fmla="*/ 64 w 1119"/>
                <a:gd name="T59" fmla="*/ 9 h 600"/>
                <a:gd name="T60" fmla="*/ 63 w 1119"/>
                <a:gd name="T61" fmla="*/ 7 h 600"/>
                <a:gd name="T62" fmla="*/ 62 w 1119"/>
                <a:gd name="T63" fmla="*/ 6 h 600"/>
                <a:gd name="T64" fmla="*/ 61 w 1119"/>
                <a:gd name="T65" fmla="*/ 5 h 600"/>
                <a:gd name="T66" fmla="*/ 60 w 1119"/>
                <a:gd name="T67" fmla="*/ 6 h 600"/>
                <a:gd name="T68" fmla="*/ 59 w 1119"/>
                <a:gd name="T69" fmla="*/ 9 h 600"/>
                <a:gd name="T70" fmla="*/ 57 w 1119"/>
                <a:gd name="T71" fmla="*/ 12 h 600"/>
                <a:gd name="T72" fmla="*/ 56 w 1119"/>
                <a:gd name="T73" fmla="*/ 15 h 600"/>
                <a:gd name="T74" fmla="*/ 55 w 1119"/>
                <a:gd name="T75" fmla="*/ 19 h 600"/>
                <a:gd name="T76" fmla="*/ 54 w 1119"/>
                <a:gd name="T77" fmla="*/ 23 h 600"/>
                <a:gd name="T78" fmla="*/ 54 w 1119"/>
                <a:gd name="T79" fmla="*/ 26 h 600"/>
                <a:gd name="T80" fmla="*/ 54 w 1119"/>
                <a:gd name="T81" fmla="*/ 30 h 600"/>
                <a:gd name="T82" fmla="*/ 43 w 1119"/>
                <a:gd name="T83" fmla="*/ 30 h 600"/>
                <a:gd name="T84" fmla="*/ 43 w 1119"/>
                <a:gd name="T85" fmla="*/ 23 h 600"/>
                <a:gd name="T86" fmla="*/ 46 w 1119"/>
                <a:gd name="T87" fmla="*/ 23 h 600"/>
                <a:gd name="T88" fmla="*/ 39 w 1119"/>
                <a:gd name="T89" fmla="*/ 10 h 600"/>
                <a:gd name="T90" fmla="*/ 18 w 1119"/>
                <a:gd name="T91" fmla="*/ 10 h 600"/>
                <a:gd name="T92" fmla="*/ 13 w 1119"/>
                <a:gd name="T93" fmla="*/ 0 h 600"/>
                <a:gd name="T94" fmla="*/ 0 w 1119"/>
                <a:gd name="T95" fmla="*/ 28 h 600"/>
                <a:gd name="T96" fmla="*/ 0 w 1119"/>
                <a:gd name="T97" fmla="*/ 75 h 600"/>
                <a:gd name="T98" fmla="*/ 139 w 1119"/>
                <a:gd name="T99" fmla="*/ 75 h 600"/>
                <a:gd name="T100" fmla="*/ 139 w 1119"/>
                <a:gd name="T101" fmla="*/ 7 h 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19"/>
                <a:gd name="T154" fmla="*/ 0 h 600"/>
                <a:gd name="T155" fmla="*/ 1119 w 1119"/>
                <a:gd name="T156" fmla="*/ 600 h 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19" h="600">
                  <a:moveTo>
                    <a:pt x="1119" y="59"/>
                  </a:moveTo>
                  <a:lnTo>
                    <a:pt x="957" y="59"/>
                  </a:lnTo>
                  <a:lnTo>
                    <a:pt x="957" y="147"/>
                  </a:lnTo>
                  <a:lnTo>
                    <a:pt x="918" y="186"/>
                  </a:lnTo>
                  <a:lnTo>
                    <a:pt x="870" y="186"/>
                  </a:lnTo>
                  <a:lnTo>
                    <a:pt x="870" y="93"/>
                  </a:lnTo>
                  <a:lnTo>
                    <a:pt x="737" y="93"/>
                  </a:lnTo>
                  <a:lnTo>
                    <a:pt x="737" y="204"/>
                  </a:lnTo>
                  <a:lnTo>
                    <a:pt x="689" y="204"/>
                  </a:lnTo>
                  <a:lnTo>
                    <a:pt x="685" y="166"/>
                  </a:lnTo>
                  <a:lnTo>
                    <a:pt x="678" y="135"/>
                  </a:lnTo>
                  <a:lnTo>
                    <a:pt x="667" y="108"/>
                  </a:lnTo>
                  <a:lnTo>
                    <a:pt x="653" y="85"/>
                  </a:lnTo>
                  <a:lnTo>
                    <a:pt x="639" y="66"/>
                  </a:lnTo>
                  <a:lnTo>
                    <a:pt x="627" y="51"/>
                  </a:lnTo>
                  <a:lnTo>
                    <a:pt x="615" y="38"/>
                  </a:lnTo>
                  <a:lnTo>
                    <a:pt x="607" y="27"/>
                  </a:lnTo>
                  <a:lnTo>
                    <a:pt x="599" y="40"/>
                  </a:lnTo>
                  <a:lnTo>
                    <a:pt x="590" y="55"/>
                  </a:lnTo>
                  <a:lnTo>
                    <a:pt x="580" y="73"/>
                  </a:lnTo>
                  <a:lnTo>
                    <a:pt x="571" y="93"/>
                  </a:lnTo>
                  <a:lnTo>
                    <a:pt x="563" y="111"/>
                  </a:lnTo>
                  <a:lnTo>
                    <a:pt x="556" y="130"/>
                  </a:lnTo>
                  <a:lnTo>
                    <a:pt x="551" y="145"/>
                  </a:lnTo>
                  <a:lnTo>
                    <a:pt x="547" y="156"/>
                  </a:lnTo>
                  <a:lnTo>
                    <a:pt x="541" y="142"/>
                  </a:lnTo>
                  <a:lnTo>
                    <a:pt x="536" y="126"/>
                  </a:lnTo>
                  <a:lnTo>
                    <a:pt x="529" y="109"/>
                  </a:lnTo>
                  <a:lnTo>
                    <a:pt x="521" y="92"/>
                  </a:lnTo>
                  <a:lnTo>
                    <a:pt x="514" y="76"/>
                  </a:lnTo>
                  <a:lnTo>
                    <a:pt x="506" y="61"/>
                  </a:lnTo>
                  <a:lnTo>
                    <a:pt x="499" y="48"/>
                  </a:lnTo>
                  <a:lnTo>
                    <a:pt x="493" y="39"/>
                  </a:lnTo>
                  <a:lnTo>
                    <a:pt x="483" y="55"/>
                  </a:lnTo>
                  <a:lnTo>
                    <a:pt x="472" y="76"/>
                  </a:lnTo>
                  <a:lnTo>
                    <a:pt x="462" y="100"/>
                  </a:lnTo>
                  <a:lnTo>
                    <a:pt x="453" y="127"/>
                  </a:lnTo>
                  <a:lnTo>
                    <a:pt x="445" y="155"/>
                  </a:lnTo>
                  <a:lnTo>
                    <a:pt x="439" y="184"/>
                  </a:lnTo>
                  <a:lnTo>
                    <a:pt x="434" y="212"/>
                  </a:lnTo>
                  <a:lnTo>
                    <a:pt x="432" y="240"/>
                  </a:lnTo>
                  <a:lnTo>
                    <a:pt x="351" y="240"/>
                  </a:lnTo>
                  <a:lnTo>
                    <a:pt x="351" y="186"/>
                  </a:lnTo>
                  <a:lnTo>
                    <a:pt x="375" y="186"/>
                  </a:lnTo>
                  <a:lnTo>
                    <a:pt x="318" y="87"/>
                  </a:lnTo>
                  <a:lnTo>
                    <a:pt x="150" y="87"/>
                  </a:lnTo>
                  <a:lnTo>
                    <a:pt x="104" y="0"/>
                  </a:lnTo>
                  <a:lnTo>
                    <a:pt x="0" y="229"/>
                  </a:lnTo>
                  <a:lnTo>
                    <a:pt x="0" y="600"/>
                  </a:lnTo>
                  <a:lnTo>
                    <a:pt x="1119" y="600"/>
                  </a:lnTo>
                  <a:lnTo>
                    <a:pt x="1119" y="59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2" name="Rectangle 16"/>
            <p:cNvSpPr>
              <a:spLocks noChangeArrowheads="1"/>
            </p:cNvSpPr>
            <p:nvPr/>
          </p:nvSpPr>
          <p:spPr bwMode="auto">
            <a:xfrm>
              <a:off x="0" y="389"/>
              <a:ext cx="55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3" name="未知"/>
            <p:cNvSpPr>
              <a:spLocks noChangeArrowheads="1"/>
            </p:cNvSpPr>
            <p:nvPr/>
          </p:nvSpPr>
          <p:spPr bwMode="auto">
            <a:xfrm>
              <a:off x="1685" y="96"/>
              <a:ext cx="1107" cy="311"/>
            </a:xfrm>
            <a:custGeom>
              <a:avLst/>
              <a:gdLst>
                <a:gd name="T0" fmla="*/ 277 w 2214"/>
                <a:gd name="T1" fmla="*/ 19 h 621"/>
                <a:gd name="T2" fmla="*/ 261 w 2214"/>
                <a:gd name="T3" fmla="*/ 24 h 621"/>
                <a:gd name="T4" fmla="*/ 253 w 2214"/>
                <a:gd name="T5" fmla="*/ 9 h 621"/>
                <a:gd name="T6" fmla="*/ 247 w 2214"/>
                <a:gd name="T7" fmla="*/ 21 h 621"/>
                <a:gd name="T8" fmla="*/ 244 w 2214"/>
                <a:gd name="T9" fmla="*/ 15 h 621"/>
                <a:gd name="T10" fmla="*/ 235 w 2214"/>
                <a:gd name="T11" fmla="*/ 7 h 621"/>
                <a:gd name="T12" fmla="*/ 232 w 2214"/>
                <a:gd name="T13" fmla="*/ 7 h 621"/>
                <a:gd name="T14" fmla="*/ 228 w 2214"/>
                <a:gd name="T15" fmla="*/ 7 h 621"/>
                <a:gd name="T16" fmla="*/ 223 w 2214"/>
                <a:gd name="T17" fmla="*/ 7 h 621"/>
                <a:gd name="T18" fmla="*/ 217 w 2214"/>
                <a:gd name="T19" fmla="*/ 7 h 621"/>
                <a:gd name="T20" fmla="*/ 211 w 2214"/>
                <a:gd name="T21" fmla="*/ 7 h 621"/>
                <a:gd name="T22" fmla="*/ 207 w 2214"/>
                <a:gd name="T23" fmla="*/ 7 h 621"/>
                <a:gd name="T24" fmla="*/ 204 w 2214"/>
                <a:gd name="T25" fmla="*/ 7 h 621"/>
                <a:gd name="T26" fmla="*/ 203 w 2214"/>
                <a:gd name="T27" fmla="*/ 7 h 621"/>
                <a:gd name="T28" fmla="*/ 200 w 2214"/>
                <a:gd name="T29" fmla="*/ 10 h 621"/>
                <a:gd name="T30" fmla="*/ 197 w 2214"/>
                <a:gd name="T31" fmla="*/ 14 h 621"/>
                <a:gd name="T32" fmla="*/ 194 w 2214"/>
                <a:gd name="T33" fmla="*/ 17 h 621"/>
                <a:gd name="T34" fmla="*/ 198 w 2214"/>
                <a:gd name="T35" fmla="*/ 17 h 621"/>
                <a:gd name="T36" fmla="*/ 189 w 2214"/>
                <a:gd name="T37" fmla="*/ 26 h 621"/>
                <a:gd name="T38" fmla="*/ 189 w 2214"/>
                <a:gd name="T39" fmla="*/ 16 h 621"/>
                <a:gd name="T40" fmla="*/ 189 w 2214"/>
                <a:gd name="T41" fmla="*/ 5 h 621"/>
                <a:gd name="T42" fmla="*/ 188 w 2214"/>
                <a:gd name="T43" fmla="*/ 5 h 621"/>
                <a:gd name="T44" fmla="*/ 185 w 2214"/>
                <a:gd name="T45" fmla="*/ 5 h 621"/>
                <a:gd name="T46" fmla="*/ 181 w 2214"/>
                <a:gd name="T47" fmla="*/ 5 h 621"/>
                <a:gd name="T48" fmla="*/ 176 w 2214"/>
                <a:gd name="T49" fmla="*/ 5 h 621"/>
                <a:gd name="T50" fmla="*/ 171 w 2214"/>
                <a:gd name="T51" fmla="*/ 5 h 621"/>
                <a:gd name="T52" fmla="*/ 167 w 2214"/>
                <a:gd name="T53" fmla="*/ 5 h 621"/>
                <a:gd name="T54" fmla="*/ 164 w 2214"/>
                <a:gd name="T55" fmla="*/ 5 h 621"/>
                <a:gd name="T56" fmla="*/ 163 w 2214"/>
                <a:gd name="T57" fmla="*/ 5 h 621"/>
                <a:gd name="T58" fmla="*/ 133 w 2214"/>
                <a:gd name="T59" fmla="*/ 11 h 621"/>
                <a:gd name="T60" fmla="*/ 132 w 2214"/>
                <a:gd name="T61" fmla="*/ 16 h 621"/>
                <a:gd name="T62" fmla="*/ 127 w 2214"/>
                <a:gd name="T63" fmla="*/ 18 h 621"/>
                <a:gd name="T64" fmla="*/ 124 w 2214"/>
                <a:gd name="T65" fmla="*/ 20 h 621"/>
                <a:gd name="T66" fmla="*/ 122 w 2214"/>
                <a:gd name="T67" fmla="*/ 24 h 621"/>
                <a:gd name="T68" fmla="*/ 119 w 2214"/>
                <a:gd name="T69" fmla="*/ 26 h 621"/>
                <a:gd name="T70" fmla="*/ 118 w 2214"/>
                <a:gd name="T71" fmla="*/ 20 h 621"/>
                <a:gd name="T72" fmla="*/ 115 w 2214"/>
                <a:gd name="T73" fmla="*/ 17 h 621"/>
                <a:gd name="T74" fmla="*/ 112 w 2214"/>
                <a:gd name="T75" fmla="*/ 19 h 621"/>
                <a:gd name="T76" fmla="*/ 111 w 2214"/>
                <a:gd name="T77" fmla="*/ 26 h 621"/>
                <a:gd name="T78" fmla="*/ 102 w 2214"/>
                <a:gd name="T79" fmla="*/ 2 h 621"/>
                <a:gd name="T80" fmla="*/ 97 w 2214"/>
                <a:gd name="T81" fmla="*/ 10 h 621"/>
                <a:gd name="T82" fmla="*/ 66 w 2214"/>
                <a:gd name="T83" fmla="*/ 2 h 621"/>
                <a:gd name="T84" fmla="*/ 29 w 2214"/>
                <a:gd name="T85" fmla="*/ 10 h 621"/>
                <a:gd name="T86" fmla="*/ 21 w 2214"/>
                <a:gd name="T87" fmla="*/ 20 h 621"/>
                <a:gd name="T88" fmla="*/ 20 w 2214"/>
                <a:gd name="T89" fmla="*/ 18 h 621"/>
                <a:gd name="T90" fmla="*/ 18 w 2214"/>
                <a:gd name="T91" fmla="*/ 15 h 621"/>
                <a:gd name="T92" fmla="*/ 17 w 2214"/>
                <a:gd name="T93" fmla="*/ 13 h 621"/>
                <a:gd name="T94" fmla="*/ 17 w 2214"/>
                <a:gd name="T95" fmla="*/ 12 h 621"/>
                <a:gd name="T96" fmla="*/ 10 w 2214"/>
                <a:gd name="T97" fmla="*/ 0 h 621"/>
                <a:gd name="T98" fmla="*/ 5 w 2214"/>
                <a:gd name="T99" fmla="*/ 11 h 621"/>
                <a:gd name="T100" fmla="*/ 4 w 2214"/>
                <a:gd name="T101" fmla="*/ 20 h 621"/>
                <a:gd name="T102" fmla="*/ 0 w 2214"/>
                <a:gd name="T103" fmla="*/ 78 h 621"/>
                <a:gd name="T104" fmla="*/ 277 w 2214"/>
                <a:gd name="T105" fmla="*/ 19 h 6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14"/>
                <a:gd name="T160" fmla="*/ 0 h 621"/>
                <a:gd name="T161" fmla="*/ 2214 w 2214"/>
                <a:gd name="T162" fmla="*/ 621 h 6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14" h="621">
                  <a:moveTo>
                    <a:pt x="2214" y="147"/>
                  </a:moveTo>
                  <a:lnTo>
                    <a:pt x="2214" y="147"/>
                  </a:lnTo>
                  <a:lnTo>
                    <a:pt x="2163" y="75"/>
                  </a:lnTo>
                  <a:lnTo>
                    <a:pt x="2087" y="190"/>
                  </a:lnTo>
                  <a:lnTo>
                    <a:pt x="2087" y="108"/>
                  </a:lnTo>
                  <a:lnTo>
                    <a:pt x="2024" y="65"/>
                  </a:lnTo>
                  <a:lnTo>
                    <a:pt x="1977" y="117"/>
                  </a:lnTo>
                  <a:lnTo>
                    <a:pt x="1977" y="168"/>
                  </a:lnTo>
                  <a:lnTo>
                    <a:pt x="1955" y="168"/>
                  </a:lnTo>
                  <a:lnTo>
                    <a:pt x="1955" y="120"/>
                  </a:lnTo>
                  <a:lnTo>
                    <a:pt x="1885" y="49"/>
                  </a:lnTo>
                  <a:lnTo>
                    <a:pt x="1882" y="49"/>
                  </a:lnTo>
                  <a:lnTo>
                    <a:pt x="1874" y="49"/>
                  </a:lnTo>
                  <a:lnTo>
                    <a:pt x="1861" y="49"/>
                  </a:lnTo>
                  <a:lnTo>
                    <a:pt x="1846" y="49"/>
                  </a:lnTo>
                  <a:lnTo>
                    <a:pt x="1828" y="49"/>
                  </a:lnTo>
                  <a:lnTo>
                    <a:pt x="1806" y="49"/>
                  </a:lnTo>
                  <a:lnTo>
                    <a:pt x="1784" y="49"/>
                  </a:lnTo>
                  <a:lnTo>
                    <a:pt x="1761" y="49"/>
                  </a:lnTo>
                  <a:lnTo>
                    <a:pt x="1738" y="49"/>
                  </a:lnTo>
                  <a:lnTo>
                    <a:pt x="1716" y="49"/>
                  </a:lnTo>
                  <a:lnTo>
                    <a:pt x="1694" y="49"/>
                  </a:lnTo>
                  <a:lnTo>
                    <a:pt x="1676" y="49"/>
                  </a:lnTo>
                  <a:lnTo>
                    <a:pt x="1660" y="49"/>
                  </a:lnTo>
                  <a:lnTo>
                    <a:pt x="1647" y="49"/>
                  </a:lnTo>
                  <a:lnTo>
                    <a:pt x="1639" y="49"/>
                  </a:lnTo>
                  <a:lnTo>
                    <a:pt x="1636" y="49"/>
                  </a:lnTo>
                  <a:lnTo>
                    <a:pt x="1631" y="53"/>
                  </a:lnTo>
                  <a:lnTo>
                    <a:pt x="1621" y="63"/>
                  </a:lnTo>
                  <a:lnTo>
                    <a:pt x="1607" y="76"/>
                  </a:lnTo>
                  <a:lnTo>
                    <a:pt x="1592" y="92"/>
                  </a:lnTo>
                  <a:lnTo>
                    <a:pt x="1577" y="108"/>
                  </a:lnTo>
                  <a:lnTo>
                    <a:pt x="1563" y="121"/>
                  </a:lnTo>
                  <a:lnTo>
                    <a:pt x="1554" y="131"/>
                  </a:lnTo>
                  <a:lnTo>
                    <a:pt x="1550" y="135"/>
                  </a:lnTo>
                  <a:lnTo>
                    <a:pt x="1587" y="135"/>
                  </a:lnTo>
                  <a:lnTo>
                    <a:pt x="1587" y="205"/>
                  </a:lnTo>
                  <a:lnTo>
                    <a:pt x="1515" y="205"/>
                  </a:lnTo>
                  <a:lnTo>
                    <a:pt x="1515" y="178"/>
                  </a:lnTo>
                  <a:lnTo>
                    <a:pt x="1515" y="121"/>
                  </a:lnTo>
                  <a:lnTo>
                    <a:pt x="1515" y="63"/>
                  </a:lnTo>
                  <a:lnTo>
                    <a:pt x="1515" y="39"/>
                  </a:lnTo>
                  <a:lnTo>
                    <a:pt x="1512" y="39"/>
                  </a:lnTo>
                  <a:lnTo>
                    <a:pt x="1505" y="40"/>
                  </a:lnTo>
                  <a:lnTo>
                    <a:pt x="1495" y="40"/>
                  </a:lnTo>
                  <a:lnTo>
                    <a:pt x="1481" y="40"/>
                  </a:lnTo>
                  <a:lnTo>
                    <a:pt x="1466" y="40"/>
                  </a:lnTo>
                  <a:lnTo>
                    <a:pt x="1448" y="40"/>
                  </a:lnTo>
                  <a:lnTo>
                    <a:pt x="1429" y="40"/>
                  </a:lnTo>
                  <a:lnTo>
                    <a:pt x="1410" y="40"/>
                  </a:lnTo>
                  <a:lnTo>
                    <a:pt x="1389" y="40"/>
                  </a:lnTo>
                  <a:lnTo>
                    <a:pt x="1371" y="40"/>
                  </a:lnTo>
                  <a:lnTo>
                    <a:pt x="1352" y="39"/>
                  </a:lnTo>
                  <a:lnTo>
                    <a:pt x="1337" y="39"/>
                  </a:lnTo>
                  <a:lnTo>
                    <a:pt x="1323" y="39"/>
                  </a:lnTo>
                  <a:lnTo>
                    <a:pt x="1313" y="39"/>
                  </a:lnTo>
                  <a:lnTo>
                    <a:pt x="1306" y="39"/>
                  </a:lnTo>
                  <a:lnTo>
                    <a:pt x="1304" y="39"/>
                  </a:lnTo>
                  <a:lnTo>
                    <a:pt x="1304" y="84"/>
                  </a:lnTo>
                  <a:lnTo>
                    <a:pt x="1063" y="84"/>
                  </a:lnTo>
                  <a:lnTo>
                    <a:pt x="1063" y="123"/>
                  </a:lnTo>
                  <a:lnTo>
                    <a:pt x="1049" y="124"/>
                  </a:lnTo>
                  <a:lnTo>
                    <a:pt x="1035" y="129"/>
                  </a:lnTo>
                  <a:lnTo>
                    <a:pt x="1020" y="137"/>
                  </a:lnTo>
                  <a:lnTo>
                    <a:pt x="1008" y="147"/>
                  </a:lnTo>
                  <a:lnTo>
                    <a:pt x="996" y="159"/>
                  </a:lnTo>
                  <a:lnTo>
                    <a:pt x="987" y="174"/>
                  </a:lnTo>
                  <a:lnTo>
                    <a:pt x="981" y="190"/>
                  </a:lnTo>
                  <a:lnTo>
                    <a:pt x="979" y="207"/>
                  </a:lnTo>
                  <a:lnTo>
                    <a:pt x="955" y="207"/>
                  </a:lnTo>
                  <a:lnTo>
                    <a:pt x="952" y="176"/>
                  </a:lnTo>
                  <a:lnTo>
                    <a:pt x="944" y="153"/>
                  </a:lnTo>
                  <a:lnTo>
                    <a:pt x="934" y="138"/>
                  </a:lnTo>
                  <a:lnTo>
                    <a:pt x="921" y="132"/>
                  </a:lnTo>
                  <a:lnTo>
                    <a:pt x="909" y="137"/>
                  </a:lnTo>
                  <a:lnTo>
                    <a:pt x="898" y="149"/>
                  </a:lnTo>
                  <a:lnTo>
                    <a:pt x="890" y="174"/>
                  </a:lnTo>
                  <a:lnTo>
                    <a:pt x="888" y="207"/>
                  </a:lnTo>
                  <a:lnTo>
                    <a:pt x="822" y="207"/>
                  </a:lnTo>
                  <a:lnTo>
                    <a:pt x="822" y="11"/>
                  </a:lnTo>
                  <a:lnTo>
                    <a:pt x="783" y="11"/>
                  </a:lnTo>
                  <a:lnTo>
                    <a:pt x="783" y="75"/>
                  </a:lnTo>
                  <a:lnTo>
                    <a:pt x="567" y="75"/>
                  </a:lnTo>
                  <a:lnTo>
                    <a:pt x="524" y="9"/>
                  </a:lnTo>
                  <a:lnTo>
                    <a:pt x="481" y="75"/>
                  </a:lnTo>
                  <a:lnTo>
                    <a:pt x="237" y="75"/>
                  </a:lnTo>
                  <a:lnTo>
                    <a:pt x="237" y="156"/>
                  </a:lnTo>
                  <a:lnTo>
                    <a:pt x="175" y="156"/>
                  </a:lnTo>
                  <a:lnTo>
                    <a:pt x="169" y="149"/>
                  </a:lnTo>
                  <a:lnTo>
                    <a:pt x="162" y="139"/>
                  </a:lnTo>
                  <a:lnTo>
                    <a:pt x="155" y="129"/>
                  </a:lnTo>
                  <a:lnTo>
                    <a:pt x="147" y="117"/>
                  </a:lnTo>
                  <a:lnTo>
                    <a:pt x="140" y="107"/>
                  </a:lnTo>
                  <a:lnTo>
                    <a:pt x="134" y="98"/>
                  </a:lnTo>
                  <a:lnTo>
                    <a:pt x="130" y="92"/>
                  </a:lnTo>
                  <a:lnTo>
                    <a:pt x="129" y="90"/>
                  </a:lnTo>
                  <a:lnTo>
                    <a:pt x="151" y="93"/>
                  </a:lnTo>
                  <a:lnTo>
                    <a:pt x="84" y="0"/>
                  </a:lnTo>
                  <a:lnTo>
                    <a:pt x="26" y="87"/>
                  </a:lnTo>
                  <a:lnTo>
                    <a:pt x="45" y="87"/>
                  </a:lnTo>
                  <a:lnTo>
                    <a:pt x="11" y="151"/>
                  </a:lnTo>
                  <a:lnTo>
                    <a:pt x="33" y="156"/>
                  </a:lnTo>
                  <a:lnTo>
                    <a:pt x="0" y="192"/>
                  </a:lnTo>
                  <a:lnTo>
                    <a:pt x="0" y="621"/>
                  </a:lnTo>
                  <a:lnTo>
                    <a:pt x="2214" y="621"/>
                  </a:lnTo>
                  <a:lnTo>
                    <a:pt x="2214" y="147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4" name="Rectangle 18"/>
            <p:cNvSpPr>
              <a:spLocks noChangeArrowheads="1"/>
            </p:cNvSpPr>
            <p:nvPr/>
          </p:nvSpPr>
          <p:spPr bwMode="auto">
            <a:xfrm>
              <a:off x="1684" y="407"/>
              <a:ext cx="1108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5" name="未知"/>
            <p:cNvSpPr>
              <a:spLocks noChangeArrowheads="1"/>
            </p:cNvSpPr>
            <p:nvPr/>
          </p:nvSpPr>
          <p:spPr bwMode="auto">
            <a:xfrm>
              <a:off x="1684" y="275"/>
              <a:ext cx="24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6" name="未知"/>
            <p:cNvSpPr>
              <a:spLocks noChangeArrowheads="1"/>
            </p:cNvSpPr>
            <p:nvPr/>
          </p:nvSpPr>
          <p:spPr bwMode="auto">
            <a:xfrm>
              <a:off x="1720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7" name="未知"/>
            <p:cNvSpPr>
              <a:spLocks noChangeArrowheads="1"/>
            </p:cNvSpPr>
            <p:nvPr/>
          </p:nvSpPr>
          <p:spPr bwMode="auto">
            <a:xfrm>
              <a:off x="1758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8" name="Rectangle 22"/>
            <p:cNvSpPr>
              <a:spLocks noChangeArrowheads="1"/>
            </p:cNvSpPr>
            <p:nvPr/>
          </p:nvSpPr>
          <p:spPr bwMode="auto">
            <a:xfrm>
              <a:off x="1684" y="31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59" name="Rectangle 23"/>
            <p:cNvSpPr>
              <a:spLocks noChangeArrowheads="1"/>
            </p:cNvSpPr>
            <p:nvPr/>
          </p:nvSpPr>
          <p:spPr bwMode="auto">
            <a:xfrm>
              <a:off x="1684" y="374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0" name="未知"/>
            <p:cNvSpPr>
              <a:spLocks noChangeArrowheads="1"/>
            </p:cNvSpPr>
            <p:nvPr/>
          </p:nvSpPr>
          <p:spPr bwMode="auto">
            <a:xfrm>
              <a:off x="2407" y="275"/>
              <a:ext cx="24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1" name="未知"/>
            <p:cNvSpPr>
              <a:spLocks noChangeArrowheads="1"/>
            </p:cNvSpPr>
            <p:nvPr/>
          </p:nvSpPr>
          <p:spPr bwMode="auto">
            <a:xfrm>
              <a:off x="2443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2" name="未知"/>
            <p:cNvSpPr>
              <a:spLocks noChangeArrowheads="1"/>
            </p:cNvSpPr>
            <p:nvPr/>
          </p:nvSpPr>
          <p:spPr bwMode="auto">
            <a:xfrm>
              <a:off x="2481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3" name="未知"/>
            <p:cNvSpPr>
              <a:spLocks noChangeArrowheads="1"/>
            </p:cNvSpPr>
            <p:nvPr/>
          </p:nvSpPr>
          <p:spPr bwMode="auto">
            <a:xfrm>
              <a:off x="2519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4" name="未知"/>
            <p:cNvSpPr>
              <a:spLocks noChangeArrowheads="1"/>
            </p:cNvSpPr>
            <p:nvPr/>
          </p:nvSpPr>
          <p:spPr bwMode="auto">
            <a:xfrm>
              <a:off x="2557" y="275"/>
              <a:ext cx="25" cy="144"/>
            </a:xfrm>
            <a:custGeom>
              <a:avLst/>
              <a:gdLst>
                <a:gd name="T0" fmla="*/ 4 w 49"/>
                <a:gd name="T1" fmla="*/ 0 h 286"/>
                <a:gd name="T2" fmla="*/ 7 w 49"/>
                <a:gd name="T3" fmla="*/ 8 h 286"/>
                <a:gd name="T4" fmla="*/ 7 w 49"/>
                <a:gd name="T5" fmla="*/ 37 h 286"/>
                <a:gd name="T6" fmla="*/ 0 w 49"/>
                <a:gd name="T7" fmla="*/ 35 h 286"/>
                <a:gd name="T8" fmla="*/ 0 w 49"/>
                <a:gd name="T9" fmla="*/ 8 h 286"/>
                <a:gd name="T10" fmla="*/ 4 w 49"/>
                <a:gd name="T11" fmla="*/ 0 h 2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86"/>
                <a:gd name="T20" fmla="*/ 49 w 49"/>
                <a:gd name="T21" fmla="*/ 286 h 2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86">
                  <a:moveTo>
                    <a:pt x="25" y="0"/>
                  </a:moveTo>
                  <a:lnTo>
                    <a:pt x="49" y="57"/>
                  </a:lnTo>
                  <a:lnTo>
                    <a:pt x="49" y="286"/>
                  </a:lnTo>
                  <a:lnTo>
                    <a:pt x="0" y="272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5" name="未知"/>
            <p:cNvSpPr>
              <a:spLocks noChangeArrowheads="1"/>
            </p:cNvSpPr>
            <p:nvPr/>
          </p:nvSpPr>
          <p:spPr bwMode="auto">
            <a:xfrm>
              <a:off x="2595" y="283"/>
              <a:ext cx="25" cy="148"/>
            </a:xfrm>
            <a:custGeom>
              <a:avLst/>
              <a:gdLst>
                <a:gd name="T0" fmla="*/ 3 w 50"/>
                <a:gd name="T1" fmla="*/ 0 h 295"/>
                <a:gd name="T2" fmla="*/ 6 w 50"/>
                <a:gd name="T3" fmla="*/ 7 h 295"/>
                <a:gd name="T4" fmla="*/ 6 w 50"/>
                <a:gd name="T5" fmla="*/ 37 h 295"/>
                <a:gd name="T6" fmla="*/ 0 w 50"/>
                <a:gd name="T7" fmla="*/ 35 h 295"/>
                <a:gd name="T8" fmla="*/ 0 w 50"/>
                <a:gd name="T9" fmla="*/ 7 h 295"/>
                <a:gd name="T10" fmla="*/ 3 w 50"/>
                <a:gd name="T11" fmla="*/ 0 h 2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95"/>
                <a:gd name="T20" fmla="*/ 50 w 50"/>
                <a:gd name="T21" fmla="*/ 295 h 2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95">
                  <a:moveTo>
                    <a:pt x="25" y="0"/>
                  </a:moveTo>
                  <a:lnTo>
                    <a:pt x="50" y="56"/>
                  </a:lnTo>
                  <a:lnTo>
                    <a:pt x="50" y="295"/>
                  </a:lnTo>
                  <a:lnTo>
                    <a:pt x="0" y="276"/>
                  </a:lnTo>
                  <a:lnTo>
                    <a:pt x="0" y="5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6" name="未知"/>
            <p:cNvSpPr>
              <a:spLocks noChangeArrowheads="1"/>
            </p:cNvSpPr>
            <p:nvPr/>
          </p:nvSpPr>
          <p:spPr bwMode="auto">
            <a:xfrm>
              <a:off x="2634" y="291"/>
              <a:ext cx="24" cy="156"/>
            </a:xfrm>
            <a:custGeom>
              <a:avLst/>
              <a:gdLst>
                <a:gd name="T0" fmla="*/ 3 w 49"/>
                <a:gd name="T1" fmla="*/ 0 h 313"/>
                <a:gd name="T2" fmla="*/ 6 w 49"/>
                <a:gd name="T3" fmla="*/ 7 h 313"/>
                <a:gd name="T4" fmla="*/ 6 w 49"/>
                <a:gd name="T5" fmla="*/ 39 h 313"/>
                <a:gd name="T6" fmla="*/ 0 w 49"/>
                <a:gd name="T7" fmla="*/ 36 h 313"/>
                <a:gd name="T8" fmla="*/ 0 w 49"/>
                <a:gd name="T9" fmla="*/ 7 h 313"/>
                <a:gd name="T10" fmla="*/ 3 w 49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13"/>
                <a:gd name="T20" fmla="*/ 49 w 49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13">
                  <a:moveTo>
                    <a:pt x="24" y="0"/>
                  </a:moveTo>
                  <a:lnTo>
                    <a:pt x="49" y="57"/>
                  </a:lnTo>
                  <a:lnTo>
                    <a:pt x="49" y="313"/>
                  </a:lnTo>
                  <a:lnTo>
                    <a:pt x="0" y="290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7" name="未知"/>
            <p:cNvSpPr>
              <a:spLocks noChangeArrowheads="1"/>
            </p:cNvSpPr>
            <p:nvPr/>
          </p:nvSpPr>
          <p:spPr bwMode="auto">
            <a:xfrm>
              <a:off x="2672" y="301"/>
              <a:ext cx="24" cy="169"/>
            </a:xfrm>
            <a:custGeom>
              <a:avLst/>
              <a:gdLst>
                <a:gd name="T0" fmla="*/ 3 w 50"/>
                <a:gd name="T1" fmla="*/ 0 h 340"/>
                <a:gd name="T2" fmla="*/ 6 w 50"/>
                <a:gd name="T3" fmla="*/ 7 h 340"/>
                <a:gd name="T4" fmla="*/ 6 w 50"/>
                <a:gd name="T5" fmla="*/ 42 h 340"/>
                <a:gd name="T6" fmla="*/ 0 w 50"/>
                <a:gd name="T7" fmla="*/ 38 h 340"/>
                <a:gd name="T8" fmla="*/ 0 w 50"/>
                <a:gd name="T9" fmla="*/ 7 h 340"/>
                <a:gd name="T10" fmla="*/ 3 w 50"/>
                <a:gd name="T11" fmla="*/ 0 h 3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40"/>
                <a:gd name="T20" fmla="*/ 50 w 50"/>
                <a:gd name="T21" fmla="*/ 340 h 3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40">
                  <a:moveTo>
                    <a:pt x="24" y="0"/>
                  </a:moveTo>
                  <a:lnTo>
                    <a:pt x="50" y="58"/>
                  </a:lnTo>
                  <a:lnTo>
                    <a:pt x="50" y="340"/>
                  </a:lnTo>
                  <a:lnTo>
                    <a:pt x="0" y="309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8" name="未知"/>
            <p:cNvSpPr>
              <a:spLocks noChangeArrowheads="1"/>
            </p:cNvSpPr>
            <p:nvPr/>
          </p:nvSpPr>
          <p:spPr bwMode="auto">
            <a:xfrm>
              <a:off x="2710" y="316"/>
              <a:ext cx="24" cy="186"/>
            </a:xfrm>
            <a:custGeom>
              <a:avLst/>
              <a:gdLst>
                <a:gd name="T0" fmla="*/ 3 w 50"/>
                <a:gd name="T1" fmla="*/ 0 h 373"/>
                <a:gd name="T2" fmla="*/ 6 w 50"/>
                <a:gd name="T3" fmla="*/ 7 h 373"/>
                <a:gd name="T4" fmla="*/ 6 w 50"/>
                <a:gd name="T5" fmla="*/ 46 h 373"/>
                <a:gd name="T6" fmla="*/ 0 w 50"/>
                <a:gd name="T7" fmla="*/ 40 h 373"/>
                <a:gd name="T8" fmla="*/ 0 w 50"/>
                <a:gd name="T9" fmla="*/ 7 h 373"/>
                <a:gd name="T10" fmla="*/ 3 w 50"/>
                <a:gd name="T11" fmla="*/ 0 h 3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373"/>
                <a:gd name="T20" fmla="*/ 50 w 50"/>
                <a:gd name="T21" fmla="*/ 373 h 3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373">
                  <a:moveTo>
                    <a:pt x="24" y="0"/>
                  </a:moveTo>
                  <a:lnTo>
                    <a:pt x="50" y="58"/>
                  </a:lnTo>
                  <a:lnTo>
                    <a:pt x="50" y="373"/>
                  </a:lnTo>
                  <a:lnTo>
                    <a:pt x="0" y="326"/>
                  </a:lnTo>
                  <a:lnTo>
                    <a:pt x="0" y="5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9" name="未知"/>
            <p:cNvSpPr>
              <a:spLocks noChangeArrowheads="1"/>
            </p:cNvSpPr>
            <p:nvPr/>
          </p:nvSpPr>
          <p:spPr bwMode="auto">
            <a:xfrm>
              <a:off x="2748" y="333"/>
              <a:ext cx="24" cy="216"/>
            </a:xfrm>
            <a:custGeom>
              <a:avLst/>
              <a:gdLst>
                <a:gd name="T0" fmla="*/ 3 w 50"/>
                <a:gd name="T1" fmla="*/ 0 h 430"/>
                <a:gd name="T2" fmla="*/ 6 w 50"/>
                <a:gd name="T3" fmla="*/ 7 h 430"/>
                <a:gd name="T4" fmla="*/ 6 w 50"/>
                <a:gd name="T5" fmla="*/ 55 h 430"/>
                <a:gd name="T6" fmla="*/ 0 w 50"/>
                <a:gd name="T7" fmla="*/ 47 h 430"/>
                <a:gd name="T8" fmla="*/ 0 w 50"/>
                <a:gd name="T9" fmla="*/ 7 h 430"/>
                <a:gd name="T10" fmla="*/ 3 w 50"/>
                <a:gd name="T11" fmla="*/ 0 h 4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30"/>
                <a:gd name="T20" fmla="*/ 50 w 50"/>
                <a:gd name="T21" fmla="*/ 430 h 4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30">
                  <a:moveTo>
                    <a:pt x="26" y="0"/>
                  </a:moveTo>
                  <a:lnTo>
                    <a:pt x="50" y="56"/>
                  </a:lnTo>
                  <a:lnTo>
                    <a:pt x="50" y="430"/>
                  </a:lnTo>
                  <a:lnTo>
                    <a:pt x="0" y="368"/>
                  </a:lnTo>
                  <a:lnTo>
                    <a:pt x="0" y="5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0" name="未知"/>
            <p:cNvSpPr>
              <a:spLocks noChangeArrowheads="1"/>
            </p:cNvSpPr>
            <p:nvPr/>
          </p:nvSpPr>
          <p:spPr bwMode="auto">
            <a:xfrm>
              <a:off x="2786" y="370"/>
              <a:ext cx="6" cy="213"/>
            </a:xfrm>
            <a:custGeom>
              <a:avLst/>
              <a:gdLst>
                <a:gd name="T0" fmla="*/ 1 w 13"/>
                <a:gd name="T1" fmla="*/ 0 h 427"/>
                <a:gd name="T2" fmla="*/ 1 w 13"/>
                <a:gd name="T3" fmla="*/ 53 h 427"/>
                <a:gd name="T4" fmla="*/ 0 w 13"/>
                <a:gd name="T5" fmla="*/ 49 h 427"/>
                <a:gd name="T6" fmla="*/ 0 w 13"/>
                <a:gd name="T7" fmla="*/ 3 h 427"/>
                <a:gd name="T8" fmla="*/ 1 w 13"/>
                <a:gd name="T9" fmla="*/ 0 h 4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27"/>
                <a:gd name="T17" fmla="*/ 13 w 13"/>
                <a:gd name="T18" fmla="*/ 427 h 4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27">
                  <a:moveTo>
                    <a:pt x="13" y="0"/>
                  </a:moveTo>
                  <a:lnTo>
                    <a:pt x="13" y="427"/>
                  </a:lnTo>
                  <a:lnTo>
                    <a:pt x="0" y="396"/>
                  </a:lnTo>
                  <a:lnTo>
                    <a:pt x="0" y="29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1" name="未知"/>
            <p:cNvSpPr>
              <a:spLocks noChangeArrowheads="1"/>
            </p:cNvSpPr>
            <p:nvPr/>
          </p:nvSpPr>
          <p:spPr bwMode="auto">
            <a:xfrm>
              <a:off x="2394" y="310"/>
              <a:ext cx="398" cy="105"/>
            </a:xfrm>
            <a:custGeom>
              <a:avLst/>
              <a:gdLst>
                <a:gd name="T0" fmla="*/ 1 w 796"/>
                <a:gd name="T1" fmla="*/ 4 h 208"/>
                <a:gd name="T2" fmla="*/ 3 w 796"/>
                <a:gd name="T3" fmla="*/ 4 h 208"/>
                <a:gd name="T4" fmla="*/ 7 w 796"/>
                <a:gd name="T5" fmla="*/ 4 h 208"/>
                <a:gd name="T6" fmla="*/ 13 w 796"/>
                <a:gd name="T7" fmla="*/ 4 h 208"/>
                <a:gd name="T8" fmla="*/ 19 w 796"/>
                <a:gd name="T9" fmla="*/ 4 h 208"/>
                <a:gd name="T10" fmla="*/ 24 w 796"/>
                <a:gd name="T11" fmla="*/ 4 h 208"/>
                <a:gd name="T12" fmla="*/ 27 w 796"/>
                <a:gd name="T13" fmla="*/ 4 h 208"/>
                <a:gd name="T14" fmla="*/ 30 w 796"/>
                <a:gd name="T15" fmla="*/ 4 h 208"/>
                <a:gd name="T16" fmla="*/ 33 w 796"/>
                <a:gd name="T17" fmla="*/ 4 h 208"/>
                <a:gd name="T18" fmla="*/ 37 w 796"/>
                <a:gd name="T19" fmla="*/ 4 h 208"/>
                <a:gd name="T20" fmla="*/ 44 w 796"/>
                <a:gd name="T21" fmla="*/ 5 h 208"/>
                <a:gd name="T22" fmla="*/ 52 w 796"/>
                <a:gd name="T23" fmla="*/ 7 h 208"/>
                <a:gd name="T24" fmla="*/ 62 w 796"/>
                <a:gd name="T25" fmla="*/ 9 h 208"/>
                <a:gd name="T26" fmla="*/ 74 w 796"/>
                <a:gd name="T27" fmla="*/ 13 h 208"/>
                <a:gd name="T28" fmla="*/ 85 w 796"/>
                <a:gd name="T29" fmla="*/ 18 h 208"/>
                <a:gd name="T30" fmla="*/ 95 w 796"/>
                <a:gd name="T31" fmla="*/ 23 h 208"/>
                <a:gd name="T32" fmla="*/ 100 w 796"/>
                <a:gd name="T33" fmla="*/ 21 h 208"/>
                <a:gd name="T34" fmla="*/ 90 w 796"/>
                <a:gd name="T35" fmla="*/ 15 h 208"/>
                <a:gd name="T36" fmla="*/ 80 w 796"/>
                <a:gd name="T37" fmla="*/ 10 h 208"/>
                <a:gd name="T38" fmla="*/ 69 w 796"/>
                <a:gd name="T39" fmla="*/ 6 h 208"/>
                <a:gd name="T40" fmla="*/ 57 w 796"/>
                <a:gd name="T41" fmla="*/ 4 h 208"/>
                <a:gd name="T42" fmla="*/ 48 w 796"/>
                <a:gd name="T43" fmla="*/ 2 h 208"/>
                <a:gd name="T44" fmla="*/ 40 w 796"/>
                <a:gd name="T45" fmla="*/ 1 h 208"/>
                <a:gd name="T46" fmla="*/ 35 w 796"/>
                <a:gd name="T47" fmla="*/ 1 h 208"/>
                <a:gd name="T48" fmla="*/ 31 w 796"/>
                <a:gd name="T49" fmla="*/ 0 h 208"/>
                <a:gd name="T50" fmla="*/ 29 w 796"/>
                <a:gd name="T51" fmla="*/ 0 h 208"/>
                <a:gd name="T52" fmla="*/ 25 w 796"/>
                <a:gd name="T53" fmla="*/ 0 h 208"/>
                <a:gd name="T54" fmla="*/ 22 w 796"/>
                <a:gd name="T55" fmla="*/ 0 h 208"/>
                <a:gd name="T56" fmla="*/ 15 w 796"/>
                <a:gd name="T57" fmla="*/ 0 h 208"/>
                <a:gd name="T58" fmla="*/ 11 w 796"/>
                <a:gd name="T59" fmla="*/ 0 h 208"/>
                <a:gd name="T60" fmla="*/ 6 w 796"/>
                <a:gd name="T61" fmla="*/ 0 h 208"/>
                <a:gd name="T62" fmla="*/ 2 w 796"/>
                <a:gd name="T63" fmla="*/ 0 h 208"/>
                <a:gd name="T64" fmla="*/ 0 w 796"/>
                <a:gd name="T65" fmla="*/ 0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208"/>
                <a:gd name="T101" fmla="*/ 796 w 796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208">
                  <a:moveTo>
                    <a:pt x="0" y="29"/>
                  </a:moveTo>
                  <a:lnTo>
                    <a:pt x="6" y="29"/>
                  </a:lnTo>
                  <a:lnTo>
                    <a:pt x="16" y="29"/>
                  </a:lnTo>
                  <a:lnTo>
                    <a:pt x="29" y="29"/>
                  </a:lnTo>
                  <a:lnTo>
                    <a:pt x="45" y="29"/>
                  </a:lnTo>
                  <a:lnTo>
                    <a:pt x="63" y="29"/>
                  </a:lnTo>
                  <a:lnTo>
                    <a:pt x="83" y="29"/>
                  </a:lnTo>
                  <a:lnTo>
                    <a:pt x="105" y="29"/>
                  </a:lnTo>
                  <a:lnTo>
                    <a:pt x="127" y="29"/>
                  </a:lnTo>
                  <a:lnTo>
                    <a:pt x="147" y="29"/>
                  </a:lnTo>
                  <a:lnTo>
                    <a:pt x="169" y="29"/>
                  </a:lnTo>
                  <a:lnTo>
                    <a:pt x="189" y="29"/>
                  </a:lnTo>
                  <a:lnTo>
                    <a:pt x="207" y="29"/>
                  </a:lnTo>
                  <a:lnTo>
                    <a:pt x="223" y="29"/>
                  </a:lnTo>
                  <a:lnTo>
                    <a:pt x="236" y="29"/>
                  </a:lnTo>
                  <a:lnTo>
                    <a:pt x="246" y="29"/>
                  </a:lnTo>
                  <a:lnTo>
                    <a:pt x="252" y="29"/>
                  </a:lnTo>
                  <a:lnTo>
                    <a:pt x="259" y="29"/>
                  </a:lnTo>
                  <a:lnTo>
                    <a:pt x="274" y="30"/>
                  </a:lnTo>
                  <a:lnTo>
                    <a:pt x="294" y="32"/>
                  </a:lnTo>
                  <a:lnTo>
                    <a:pt x="319" y="36"/>
                  </a:lnTo>
                  <a:lnTo>
                    <a:pt x="349" y="40"/>
                  </a:lnTo>
                  <a:lnTo>
                    <a:pt x="384" y="46"/>
                  </a:lnTo>
                  <a:lnTo>
                    <a:pt x="420" y="53"/>
                  </a:lnTo>
                  <a:lnTo>
                    <a:pt x="461" y="62"/>
                  </a:lnTo>
                  <a:lnTo>
                    <a:pt x="503" y="72"/>
                  </a:lnTo>
                  <a:lnTo>
                    <a:pt x="546" y="85"/>
                  </a:lnTo>
                  <a:lnTo>
                    <a:pt x="590" y="100"/>
                  </a:lnTo>
                  <a:lnTo>
                    <a:pt x="635" y="116"/>
                  </a:lnTo>
                  <a:lnTo>
                    <a:pt x="677" y="136"/>
                  </a:lnTo>
                  <a:lnTo>
                    <a:pt x="719" y="158"/>
                  </a:lnTo>
                  <a:lnTo>
                    <a:pt x="759" y="182"/>
                  </a:lnTo>
                  <a:lnTo>
                    <a:pt x="796" y="208"/>
                  </a:lnTo>
                  <a:lnTo>
                    <a:pt x="796" y="161"/>
                  </a:lnTo>
                  <a:lnTo>
                    <a:pt x="759" y="135"/>
                  </a:lnTo>
                  <a:lnTo>
                    <a:pt x="719" y="112"/>
                  </a:lnTo>
                  <a:lnTo>
                    <a:pt x="677" y="91"/>
                  </a:lnTo>
                  <a:lnTo>
                    <a:pt x="634" y="74"/>
                  </a:lnTo>
                  <a:lnTo>
                    <a:pt x="590" y="57"/>
                  </a:lnTo>
                  <a:lnTo>
                    <a:pt x="546" y="45"/>
                  </a:lnTo>
                  <a:lnTo>
                    <a:pt x="502" y="33"/>
                  </a:lnTo>
                  <a:lnTo>
                    <a:pt x="461" y="25"/>
                  </a:lnTo>
                  <a:lnTo>
                    <a:pt x="420" y="17"/>
                  </a:lnTo>
                  <a:lnTo>
                    <a:pt x="384" y="11"/>
                  </a:lnTo>
                  <a:lnTo>
                    <a:pt x="349" y="7"/>
                  </a:lnTo>
                  <a:lnTo>
                    <a:pt x="319" y="5"/>
                  </a:lnTo>
                  <a:lnTo>
                    <a:pt x="294" y="2"/>
                  </a:lnTo>
                  <a:lnTo>
                    <a:pt x="274" y="1"/>
                  </a:lnTo>
                  <a:lnTo>
                    <a:pt x="259" y="0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2" name="未知"/>
            <p:cNvSpPr>
              <a:spLocks noChangeArrowheads="1"/>
            </p:cNvSpPr>
            <p:nvPr/>
          </p:nvSpPr>
          <p:spPr bwMode="auto">
            <a:xfrm>
              <a:off x="2394" y="374"/>
              <a:ext cx="398" cy="154"/>
            </a:xfrm>
            <a:custGeom>
              <a:avLst/>
              <a:gdLst>
                <a:gd name="T0" fmla="*/ 1 w 796"/>
                <a:gd name="T1" fmla="*/ 4 h 307"/>
                <a:gd name="T2" fmla="*/ 3 w 796"/>
                <a:gd name="T3" fmla="*/ 4 h 307"/>
                <a:gd name="T4" fmla="*/ 7 w 796"/>
                <a:gd name="T5" fmla="*/ 4 h 307"/>
                <a:gd name="T6" fmla="*/ 13 w 796"/>
                <a:gd name="T7" fmla="*/ 4 h 307"/>
                <a:gd name="T8" fmla="*/ 19 w 796"/>
                <a:gd name="T9" fmla="*/ 4 h 307"/>
                <a:gd name="T10" fmla="*/ 24 w 796"/>
                <a:gd name="T11" fmla="*/ 4 h 307"/>
                <a:gd name="T12" fmla="*/ 27 w 796"/>
                <a:gd name="T13" fmla="*/ 4 h 307"/>
                <a:gd name="T14" fmla="*/ 30 w 796"/>
                <a:gd name="T15" fmla="*/ 4 h 307"/>
                <a:gd name="T16" fmla="*/ 38 w 796"/>
                <a:gd name="T17" fmla="*/ 5 h 307"/>
                <a:gd name="T18" fmla="*/ 49 w 796"/>
                <a:gd name="T19" fmla="*/ 6 h 307"/>
                <a:gd name="T20" fmla="*/ 59 w 796"/>
                <a:gd name="T21" fmla="*/ 9 h 307"/>
                <a:gd name="T22" fmla="*/ 69 w 796"/>
                <a:gd name="T23" fmla="*/ 13 h 307"/>
                <a:gd name="T24" fmla="*/ 78 w 796"/>
                <a:gd name="T25" fmla="*/ 18 h 307"/>
                <a:gd name="T26" fmla="*/ 86 w 796"/>
                <a:gd name="T27" fmla="*/ 24 h 307"/>
                <a:gd name="T28" fmla="*/ 92 w 796"/>
                <a:gd name="T29" fmla="*/ 30 h 307"/>
                <a:gd name="T30" fmla="*/ 98 w 796"/>
                <a:gd name="T31" fmla="*/ 36 h 307"/>
                <a:gd name="T32" fmla="*/ 100 w 796"/>
                <a:gd name="T33" fmla="*/ 32 h 307"/>
                <a:gd name="T34" fmla="*/ 95 w 796"/>
                <a:gd name="T35" fmla="*/ 26 h 307"/>
                <a:gd name="T36" fmla="*/ 89 w 796"/>
                <a:gd name="T37" fmla="*/ 21 h 307"/>
                <a:gd name="T38" fmla="*/ 82 w 796"/>
                <a:gd name="T39" fmla="*/ 15 h 307"/>
                <a:gd name="T40" fmla="*/ 74 w 796"/>
                <a:gd name="T41" fmla="*/ 10 h 307"/>
                <a:gd name="T42" fmla="*/ 65 w 796"/>
                <a:gd name="T43" fmla="*/ 6 h 307"/>
                <a:gd name="T44" fmla="*/ 54 w 796"/>
                <a:gd name="T45" fmla="*/ 3 h 307"/>
                <a:gd name="T46" fmla="*/ 44 w 796"/>
                <a:gd name="T47" fmla="*/ 1 h 307"/>
                <a:gd name="T48" fmla="*/ 31 w 796"/>
                <a:gd name="T49" fmla="*/ 0 h 307"/>
                <a:gd name="T50" fmla="*/ 29 w 796"/>
                <a:gd name="T51" fmla="*/ 0 h 307"/>
                <a:gd name="T52" fmla="*/ 25 w 796"/>
                <a:gd name="T53" fmla="*/ 0 h 307"/>
                <a:gd name="T54" fmla="*/ 22 w 796"/>
                <a:gd name="T55" fmla="*/ 0 h 307"/>
                <a:gd name="T56" fmla="*/ 15 w 796"/>
                <a:gd name="T57" fmla="*/ 0 h 307"/>
                <a:gd name="T58" fmla="*/ 11 w 796"/>
                <a:gd name="T59" fmla="*/ 0 h 307"/>
                <a:gd name="T60" fmla="*/ 6 w 796"/>
                <a:gd name="T61" fmla="*/ 0 h 307"/>
                <a:gd name="T62" fmla="*/ 2 w 796"/>
                <a:gd name="T63" fmla="*/ 0 h 307"/>
                <a:gd name="T64" fmla="*/ 0 w 796"/>
                <a:gd name="T65" fmla="*/ 0 h 30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96"/>
                <a:gd name="T100" fmla="*/ 0 h 307"/>
                <a:gd name="T101" fmla="*/ 796 w 796"/>
                <a:gd name="T102" fmla="*/ 307 h 30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96" h="307">
                  <a:moveTo>
                    <a:pt x="0" y="32"/>
                  </a:moveTo>
                  <a:lnTo>
                    <a:pt x="6" y="32"/>
                  </a:lnTo>
                  <a:lnTo>
                    <a:pt x="16" y="32"/>
                  </a:lnTo>
                  <a:lnTo>
                    <a:pt x="29" y="32"/>
                  </a:lnTo>
                  <a:lnTo>
                    <a:pt x="45" y="32"/>
                  </a:lnTo>
                  <a:lnTo>
                    <a:pt x="63" y="32"/>
                  </a:lnTo>
                  <a:lnTo>
                    <a:pt x="83" y="32"/>
                  </a:lnTo>
                  <a:lnTo>
                    <a:pt x="105" y="32"/>
                  </a:lnTo>
                  <a:lnTo>
                    <a:pt x="127" y="32"/>
                  </a:lnTo>
                  <a:lnTo>
                    <a:pt x="147" y="32"/>
                  </a:lnTo>
                  <a:lnTo>
                    <a:pt x="169" y="32"/>
                  </a:lnTo>
                  <a:lnTo>
                    <a:pt x="189" y="32"/>
                  </a:lnTo>
                  <a:lnTo>
                    <a:pt x="207" y="32"/>
                  </a:lnTo>
                  <a:lnTo>
                    <a:pt x="223" y="32"/>
                  </a:lnTo>
                  <a:lnTo>
                    <a:pt x="236" y="32"/>
                  </a:lnTo>
                  <a:lnTo>
                    <a:pt x="246" y="32"/>
                  </a:lnTo>
                  <a:lnTo>
                    <a:pt x="252" y="32"/>
                  </a:lnTo>
                  <a:lnTo>
                    <a:pt x="299" y="33"/>
                  </a:lnTo>
                  <a:lnTo>
                    <a:pt x="346" y="39"/>
                  </a:lnTo>
                  <a:lnTo>
                    <a:pt x="390" y="46"/>
                  </a:lnTo>
                  <a:lnTo>
                    <a:pt x="433" y="56"/>
                  </a:lnTo>
                  <a:lnTo>
                    <a:pt x="473" y="69"/>
                  </a:lnTo>
                  <a:lnTo>
                    <a:pt x="514" y="85"/>
                  </a:lnTo>
                  <a:lnTo>
                    <a:pt x="551" y="101"/>
                  </a:lnTo>
                  <a:lnTo>
                    <a:pt x="586" y="120"/>
                  </a:lnTo>
                  <a:lnTo>
                    <a:pt x="620" y="140"/>
                  </a:lnTo>
                  <a:lnTo>
                    <a:pt x="652" y="162"/>
                  </a:lnTo>
                  <a:lnTo>
                    <a:pt x="681" y="185"/>
                  </a:lnTo>
                  <a:lnTo>
                    <a:pt x="708" y="209"/>
                  </a:lnTo>
                  <a:lnTo>
                    <a:pt x="734" y="233"/>
                  </a:lnTo>
                  <a:lnTo>
                    <a:pt x="757" y="257"/>
                  </a:lnTo>
                  <a:lnTo>
                    <a:pt x="778" y="283"/>
                  </a:lnTo>
                  <a:lnTo>
                    <a:pt x="796" y="307"/>
                  </a:lnTo>
                  <a:lnTo>
                    <a:pt x="796" y="255"/>
                  </a:lnTo>
                  <a:lnTo>
                    <a:pt x="778" y="231"/>
                  </a:lnTo>
                  <a:lnTo>
                    <a:pt x="757" y="208"/>
                  </a:lnTo>
                  <a:lnTo>
                    <a:pt x="734" y="184"/>
                  </a:lnTo>
                  <a:lnTo>
                    <a:pt x="708" y="161"/>
                  </a:lnTo>
                  <a:lnTo>
                    <a:pt x="681" y="139"/>
                  </a:lnTo>
                  <a:lnTo>
                    <a:pt x="652" y="118"/>
                  </a:lnTo>
                  <a:lnTo>
                    <a:pt x="620" y="99"/>
                  </a:lnTo>
                  <a:lnTo>
                    <a:pt x="586" y="79"/>
                  </a:lnTo>
                  <a:lnTo>
                    <a:pt x="551" y="62"/>
                  </a:lnTo>
                  <a:lnTo>
                    <a:pt x="514" y="47"/>
                  </a:lnTo>
                  <a:lnTo>
                    <a:pt x="473" y="33"/>
                  </a:lnTo>
                  <a:lnTo>
                    <a:pt x="433" y="21"/>
                  </a:lnTo>
                  <a:lnTo>
                    <a:pt x="390" y="12"/>
                  </a:lnTo>
                  <a:lnTo>
                    <a:pt x="346" y="5"/>
                  </a:lnTo>
                  <a:lnTo>
                    <a:pt x="299" y="1"/>
                  </a:lnTo>
                  <a:lnTo>
                    <a:pt x="252" y="0"/>
                  </a:lnTo>
                  <a:lnTo>
                    <a:pt x="246" y="0"/>
                  </a:lnTo>
                  <a:lnTo>
                    <a:pt x="236" y="0"/>
                  </a:lnTo>
                  <a:lnTo>
                    <a:pt x="223" y="0"/>
                  </a:lnTo>
                  <a:lnTo>
                    <a:pt x="207" y="0"/>
                  </a:lnTo>
                  <a:lnTo>
                    <a:pt x="189" y="0"/>
                  </a:lnTo>
                  <a:lnTo>
                    <a:pt x="169" y="0"/>
                  </a:lnTo>
                  <a:lnTo>
                    <a:pt x="147" y="0"/>
                  </a:lnTo>
                  <a:lnTo>
                    <a:pt x="127" y="0"/>
                  </a:lnTo>
                  <a:lnTo>
                    <a:pt x="105" y="0"/>
                  </a:lnTo>
                  <a:lnTo>
                    <a:pt x="83" y="0"/>
                  </a:lnTo>
                  <a:lnTo>
                    <a:pt x="63" y="0"/>
                  </a:lnTo>
                  <a:lnTo>
                    <a:pt x="45" y="0"/>
                  </a:lnTo>
                  <a:lnTo>
                    <a:pt x="29" y="0"/>
                  </a:lnTo>
                  <a:lnTo>
                    <a:pt x="16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3" name="未知"/>
            <p:cNvSpPr>
              <a:spLocks noChangeArrowheads="1"/>
            </p:cNvSpPr>
            <p:nvPr/>
          </p:nvSpPr>
          <p:spPr bwMode="auto">
            <a:xfrm>
              <a:off x="1790" y="275"/>
              <a:ext cx="24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4" name="未知"/>
            <p:cNvSpPr>
              <a:spLocks noChangeArrowheads="1"/>
            </p:cNvSpPr>
            <p:nvPr/>
          </p:nvSpPr>
          <p:spPr bwMode="auto">
            <a:xfrm>
              <a:off x="1826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5" name="未知"/>
            <p:cNvSpPr>
              <a:spLocks noChangeArrowheads="1"/>
            </p:cNvSpPr>
            <p:nvPr/>
          </p:nvSpPr>
          <p:spPr bwMode="auto">
            <a:xfrm>
              <a:off x="1864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6" name="Rectangle 40"/>
            <p:cNvSpPr>
              <a:spLocks noChangeArrowheads="1"/>
            </p:cNvSpPr>
            <p:nvPr/>
          </p:nvSpPr>
          <p:spPr bwMode="auto">
            <a:xfrm>
              <a:off x="1790" y="31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7" name="Rectangle 41"/>
            <p:cNvSpPr>
              <a:spLocks noChangeArrowheads="1"/>
            </p:cNvSpPr>
            <p:nvPr/>
          </p:nvSpPr>
          <p:spPr bwMode="auto">
            <a:xfrm>
              <a:off x="1790" y="374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8" name="未知"/>
            <p:cNvSpPr>
              <a:spLocks noChangeArrowheads="1"/>
            </p:cNvSpPr>
            <p:nvPr/>
          </p:nvSpPr>
          <p:spPr bwMode="auto">
            <a:xfrm>
              <a:off x="1896" y="275"/>
              <a:ext cx="24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5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79" name="未知"/>
            <p:cNvSpPr>
              <a:spLocks noChangeArrowheads="1"/>
            </p:cNvSpPr>
            <p:nvPr/>
          </p:nvSpPr>
          <p:spPr bwMode="auto">
            <a:xfrm>
              <a:off x="1931" y="275"/>
              <a:ext cx="25" cy="132"/>
            </a:xfrm>
            <a:custGeom>
              <a:avLst/>
              <a:gdLst>
                <a:gd name="T0" fmla="*/ 4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4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0" name="未知"/>
            <p:cNvSpPr>
              <a:spLocks noChangeArrowheads="1"/>
            </p:cNvSpPr>
            <p:nvPr/>
          </p:nvSpPr>
          <p:spPr bwMode="auto">
            <a:xfrm>
              <a:off x="1970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1" name="Rectangle 45"/>
            <p:cNvSpPr>
              <a:spLocks noChangeArrowheads="1"/>
            </p:cNvSpPr>
            <p:nvPr/>
          </p:nvSpPr>
          <p:spPr bwMode="auto">
            <a:xfrm>
              <a:off x="1896" y="31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2" name="Rectangle 46"/>
            <p:cNvSpPr>
              <a:spLocks noChangeArrowheads="1"/>
            </p:cNvSpPr>
            <p:nvPr/>
          </p:nvSpPr>
          <p:spPr bwMode="auto">
            <a:xfrm>
              <a:off x="1896" y="374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3" name="未知"/>
            <p:cNvSpPr>
              <a:spLocks noChangeArrowheads="1"/>
            </p:cNvSpPr>
            <p:nvPr/>
          </p:nvSpPr>
          <p:spPr bwMode="auto">
            <a:xfrm>
              <a:off x="2002" y="275"/>
              <a:ext cx="24" cy="132"/>
            </a:xfrm>
            <a:custGeom>
              <a:avLst/>
              <a:gdLst>
                <a:gd name="T0" fmla="*/ 3 w 49"/>
                <a:gd name="T1" fmla="*/ 0 h 263"/>
                <a:gd name="T2" fmla="*/ 6 w 49"/>
                <a:gd name="T3" fmla="*/ 8 h 263"/>
                <a:gd name="T4" fmla="*/ 6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4" name="未知"/>
            <p:cNvSpPr>
              <a:spLocks noChangeArrowheads="1"/>
            </p:cNvSpPr>
            <p:nvPr/>
          </p:nvSpPr>
          <p:spPr bwMode="auto">
            <a:xfrm>
              <a:off x="2037" y="275"/>
              <a:ext cx="25" cy="132"/>
            </a:xfrm>
            <a:custGeom>
              <a:avLst/>
              <a:gdLst>
                <a:gd name="T0" fmla="*/ 4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4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5" name="未知"/>
            <p:cNvSpPr>
              <a:spLocks noChangeArrowheads="1"/>
            </p:cNvSpPr>
            <p:nvPr/>
          </p:nvSpPr>
          <p:spPr bwMode="auto">
            <a:xfrm>
              <a:off x="2075" y="275"/>
              <a:ext cx="25" cy="132"/>
            </a:xfrm>
            <a:custGeom>
              <a:avLst/>
              <a:gdLst>
                <a:gd name="T0" fmla="*/ 4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4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6" name="Rectangle 50"/>
            <p:cNvSpPr>
              <a:spLocks noChangeArrowheads="1"/>
            </p:cNvSpPr>
            <p:nvPr/>
          </p:nvSpPr>
          <p:spPr bwMode="auto">
            <a:xfrm>
              <a:off x="2002" y="31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7" name="Rectangle 51"/>
            <p:cNvSpPr>
              <a:spLocks noChangeArrowheads="1"/>
            </p:cNvSpPr>
            <p:nvPr/>
          </p:nvSpPr>
          <p:spPr bwMode="auto">
            <a:xfrm>
              <a:off x="2002" y="374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8" name="未知"/>
            <p:cNvSpPr>
              <a:spLocks noChangeArrowheads="1"/>
            </p:cNvSpPr>
            <p:nvPr/>
          </p:nvSpPr>
          <p:spPr bwMode="auto">
            <a:xfrm>
              <a:off x="2107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89" name="未知"/>
            <p:cNvSpPr>
              <a:spLocks noChangeArrowheads="1"/>
            </p:cNvSpPr>
            <p:nvPr/>
          </p:nvSpPr>
          <p:spPr bwMode="auto">
            <a:xfrm>
              <a:off x="2143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0" name="未知"/>
            <p:cNvSpPr>
              <a:spLocks noChangeArrowheads="1"/>
            </p:cNvSpPr>
            <p:nvPr/>
          </p:nvSpPr>
          <p:spPr bwMode="auto">
            <a:xfrm>
              <a:off x="2181" y="275"/>
              <a:ext cx="25" cy="132"/>
            </a:xfrm>
            <a:custGeom>
              <a:avLst/>
              <a:gdLst>
                <a:gd name="T0" fmla="*/ 4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4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1" name="Rectangle 55"/>
            <p:cNvSpPr>
              <a:spLocks noChangeArrowheads="1"/>
            </p:cNvSpPr>
            <p:nvPr/>
          </p:nvSpPr>
          <p:spPr bwMode="auto">
            <a:xfrm>
              <a:off x="2107" y="310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2" name="Rectangle 56"/>
            <p:cNvSpPr>
              <a:spLocks noChangeArrowheads="1"/>
            </p:cNvSpPr>
            <p:nvPr/>
          </p:nvSpPr>
          <p:spPr bwMode="auto">
            <a:xfrm>
              <a:off x="2107" y="374"/>
              <a:ext cx="108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3" name="未知"/>
            <p:cNvSpPr>
              <a:spLocks noChangeArrowheads="1"/>
            </p:cNvSpPr>
            <p:nvPr/>
          </p:nvSpPr>
          <p:spPr bwMode="auto">
            <a:xfrm>
              <a:off x="2213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6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4" name="未知"/>
            <p:cNvSpPr>
              <a:spLocks noChangeArrowheads="1"/>
            </p:cNvSpPr>
            <p:nvPr/>
          </p:nvSpPr>
          <p:spPr bwMode="auto">
            <a:xfrm>
              <a:off x="2249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5" name="未知"/>
            <p:cNvSpPr>
              <a:spLocks noChangeArrowheads="1"/>
            </p:cNvSpPr>
            <p:nvPr/>
          </p:nvSpPr>
          <p:spPr bwMode="auto">
            <a:xfrm>
              <a:off x="2287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6" name="Rectangle 60"/>
            <p:cNvSpPr>
              <a:spLocks noChangeArrowheads="1"/>
            </p:cNvSpPr>
            <p:nvPr/>
          </p:nvSpPr>
          <p:spPr bwMode="auto">
            <a:xfrm>
              <a:off x="2213" y="31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7" name="Rectangle 61"/>
            <p:cNvSpPr>
              <a:spLocks noChangeArrowheads="1"/>
            </p:cNvSpPr>
            <p:nvPr/>
          </p:nvSpPr>
          <p:spPr bwMode="auto">
            <a:xfrm>
              <a:off x="2213" y="374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8" name="未知"/>
            <p:cNvSpPr>
              <a:spLocks noChangeArrowheads="1"/>
            </p:cNvSpPr>
            <p:nvPr/>
          </p:nvSpPr>
          <p:spPr bwMode="auto">
            <a:xfrm>
              <a:off x="2319" y="275"/>
              <a:ext cx="25" cy="132"/>
            </a:xfrm>
            <a:custGeom>
              <a:avLst/>
              <a:gdLst>
                <a:gd name="T0" fmla="*/ 3 w 50"/>
                <a:gd name="T1" fmla="*/ 0 h 263"/>
                <a:gd name="T2" fmla="*/ 6 w 50"/>
                <a:gd name="T3" fmla="*/ 8 h 263"/>
                <a:gd name="T4" fmla="*/ 6 w 50"/>
                <a:gd name="T5" fmla="*/ 33 h 263"/>
                <a:gd name="T6" fmla="*/ 0 w 50"/>
                <a:gd name="T7" fmla="*/ 33 h 263"/>
                <a:gd name="T8" fmla="*/ 0 w 50"/>
                <a:gd name="T9" fmla="*/ 8 h 263"/>
                <a:gd name="T10" fmla="*/ 3 w 50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63"/>
                <a:gd name="T20" fmla="*/ 50 w 50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63">
                  <a:moveTo>
                    <a:pt x="24" y="0"/>
                  </a:moveTo>
                  <a:lnTo>
                    <a:pt x="50" y="57"/>
                  </a:lnTo>
                  <a:lnTo>
                    <a:pt x="50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99" name="未知"/>
            <p:cNvSpPr>
              <a:spLocks noChangeArrowheads="1"/>
            </p:cNvSpPr>
            <p:nvPr/>
          </p:nvSpPr>
          <p:spPr bwMode="auto">
            <a:xfrm>
              <a:off x="2355" y="275"/>
              <a:ext cx="25" cy="132"/>
            </a:xfrm>
            <a:custGeom>
              <a:avLst/>
              <a:gdLst>
                <a:gd name="T0" fmla="*/ 4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4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5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0" name="未知"/>
            <p:cNvSpPr>
              <a:spLocks noChangeArrowheads="1"/>
            </p:cNvSpPr>
            <p:nvPr/>
          </p:nvSpPr>
          <p:spPr bwMode="auto">
            <a:xfrm>
              <a:off x="2393" y="275"/>
              <a:ext cx="25" cy="132"/>
            </a:xfrm>
            <a:custGeom>
              <a:avLst/>
              <a:gdLst>
                <a:gd name="T0" fmla="*/ 3 w 49"/>
                <a:gd name="T1" fmla="*/ 0 h 263"/>
                <a:gd name="T2" fmla="*/ 7 w 49"/>
                <a:gd name="T3" fmla="*/ 8 h 263"/>
                <a:gd name="T4" fmla="*/ 7 w 49"/>
                <a:gd name="T5" fmla="*/ 33 h 263"/>
                <a:gd name="T6" fmla="*/ 0 w 49"/>
                <a:gd name="T7" fmla="*/ 33 h 263"/>
                <a:gd name="T8" fmla="*/ 0 w 49"/>
                <a:gd name="T9" fmla="*/ 8 h 263"/>
                <a:gd name="T10" fmla="*/ 3 w 49"/>
                <a:gd name="T11" fmla="*/ 0 h 2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263"/>
                <a:gd name="T20" fmla="*/ 49 w 49"/>
                <a:gd name="T21" fmla="*/ 263 h 2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263">
                  <a:moveTo>
                    <a:pt x="24" y="0"/>
                  </a:moveTo>
                  <a:lnTo>
                    <a:pt x="49" y="57"/>
                  </a:lnTo>
                  <a:lnTo>
                    <a:pt x="49" y="263"/>
                  </a:lnTo>
                  <a:lnTo>
                    <a:pt x="0" y="263"/>
                  </a:lnTo>
                  <a:lnTo>
                    <a:pt x="0" y="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1" name="Rectangle 65"/>
            <p:cNvSpPr>
              <a:spLocks noChangeArrowheads="1"/>
            </p:cNvSpPr>
            <p:nvPr/>
          </p:nvSpPr>
          <p:spPr bwMode="auto">
            <a:xfrm>
              <a:off x="2319" y="310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2" name="Rectangle 66"/>
            <p:cNvSpPr>
              <a:spLocks noChangeArrowheads="1"/>
            </p:cNvSpPr>
            <p:nvPr/>
          </p:nvSpPr>
          <p:spPr bwMode="auto">
            <a:xfrm>
              <a:off x="2319" y="374"/>
              <a:ext cx="107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3" name="未知"/>
            <p:cNvSpPr>
              <a:spLocks noChangeArrowheads="1"/>
            </p:cNvSpPr>
            <p:nvPr/>
          </p:nvSpPr>
          <p:spPr bwMode="auto">
            <a:xfrm>
              <a:off x="2424" y="65"/>
              <a:ext cx="304" cy="420"/>
            </a:xfrm>
            <a:custGeom>
              <a:avLst/>
              <a:gdLst>
                <a:gd name="T0" fmla="*/ 7 w 607"/>
                <a:gd name="T1" fmla="*/ 48 h 841"/>
                <a:gd name="T2" fmla="*/ 18 w 607"/>
                <a:gd name="T3" fmla="*/ 53 h 841"/>
                <a:gd name="T4" fmla="*/ 28 w 607"/>
                <a:gd name="T5" fmla="*/ 67 h 841"/>
                <a:gd name="T6" fmla="*/ 33 w 607"/>
                <a:gd name="T7" fmla="*/ 95 h 841"/>
                <a:gd name="T8" fmla="*/ 38 w 607"/>
                <a:gd name="T9" fmla="*/ 98 h 841"/>
                <a:gd name="T10" fmla="*/ 39 w 607"/>
                <a:gd name="T11" fmla="*/ 81 h 841"/>
                <a:gd name="T12" fmla="*/ 46 w 607"/>
                <a:gd name="T13" fmla="*/ 63 h 841"/>
                <a:gd name="T14" fmla="*/ 63 w 607"/>
                <a:gd name="T15" fmla="*/ 47 h 841"/>
                <a:gd name="T16" fmla="*/ 73 w 607"/>
                <a:gd name="T17" fmla="*/ 42 h 841"/>
                <a:gd name="T18" fmla="*/ 65 w 607"/>
                <a:gd name="T19" fmla="*/ 44 h 841"/>
                <a:gd name="T20" fmla="*/ 55 w 607"/>
                <a:gd name="T21" fmla="*/ 51 h 841"/>
                <a:gd name="T22" fmla="*/ 45 w 607"/>
                <a:gd name="T23" fmla="*/ 62 h 841"/>
                <a:gd name="T24" fmla="*/ 41 w 607"/>
                <a:gd name="T25" fmla="*/ 66 h 841"/>
                <a:gd name="T26" fmla="*/ 43 w 607"/>
                <a:gd name="T27" fmla="*/ 54 h 841"/>
                <a:gd name="T28" fmla="*/ 48 w 607"/>
                <a:gd name="T29" fmla="*/ 38 h 841"/>
                <a:gd name="T30" fmla="*/ 57 w 607"/>
                <a:gd name="T31" fmla="*/ 20 h 841"/>
                <a:gd name="T32" fmla="*/ 59 w 607"/>
                <a:gd name="T33" fmla="*/ 16 h 841"/>
                <a:gd name="T34" fmla="*/ 52 w 607"/>
                <a:gd name="T35" fmla="*/ 27 h 841"/>
                <a:gd name="T36" fmla="*/ 50 w 607"/>
                <a:gd name="T37" fmla="*/ 26 h 841"/>
                <a:gd name="T38" fmla="*/ 53 w 607"/>
                <a:gd name="T39" fmla="*/ 10 h 841"/>
                <a:gd name="T40" fmla="*/ 53 w 607"/>
                <a:gd name="T41" fmla="*/ 9 h 841"/>
                <a:gd name="T42" fmla="*/ 49 w 607"/>
                <a:gd name="T43" fmla="*/ 24 h 841"/>
                <a:gd name="T44" fmla="*/ 46 w 607"/>
                <a:gd name="T45" fmla="*/ 39 h 841"/>
                <a:gd name="T46" fmla="*/ 38 w 607"/>
                <a:gd name="T47" fmla="*/ 66 h 841"/>
                <a:gd name="T48" fmla="*/ 34 w 607"/>
                <a:gd name="T49" fmla="*/ 72 h 841"/>
                <a:gd name="T50" fmla="*/ 31 w 607"/>
                <a:gd name="T51" fmla="*/ 48 h 841"/>
                <a:gd name="T52" fmla="*/ 35 w 607"/>
                <a:gd name="T53" fmla="*/ 21 h 841"/>
                <a:gd name="T54" fmla="*/ 40 w 607"/>
                <a:gd name="T55" fmla="*/ 4 h 841"/>
                <a:gd name="T56" fmla="*/ 40 w 607"/>
                <a:gd name="T57" fmla="*/ 4 h 841"/>
                <a:gd name="T58" fmla="*/ 33 w 607"/>
                <a:gd name="T59" fmla="*/ 25 h 841"/>
                <a:gd name="T60" fmla="*/ 28 w 607"/>
                <a:gd name="T61" fmla="*/ 29 h 841"/>
                <a:gd name="T62" fmla="*/ 19 w 607"/>
                <a:gd name="T63" fmla="*/ 14 h 841"/>
                <a:gd name="T64" fmla="*/ 19 w 607"/>
                <a:gd name="T65" fmla="*/ 14 h 841"/>
                <a:gd name="T66" fmla="*/ 28 w 607"/>
                <a:gd name="T67" fmla="*/ 32 h 841"/>
                <a:gd name="T68" fmla="*/ 29 w 607"/>
                <a:gd name="T69" fmla="*/ 45 h 841"/>
                <a:gd name="T70" fmla="*/ 23 w 607"/>
                <a:gd name="T71" fmla="*/ 45 h 841"/>
                <a:gd name="T72" fmla="*/ 14 w 607"/>
                <a:gd name="T73" fmla="*/ 26 h 841"/>
                <a:gd name="T74" fmla="*/ 13 w 607"/>
                <a:gd name="T75" fmla="*/ 21 h 841"/>
                <a:gd name="T76" fmla="*/ 11 w 607"/>
                <a:gd name="T77" fmla="*/ 28 h 841"/>
                <a:gd name="T78" fmla="*/ 6 w 607"/>
                <a:gd name="T79" fmla="*/ 18 h 841"/>
                <a:gd name="T80" fmla="*/ 6 w 607"/>
                <a:gd name="T81" fmla="*/ 18 h 841"/>
                <a:gd name="T82" fmla="*/ 10 w 607"/>
                <a:gd name="T83" fmla="*/ 29 h 841"/>
                <a:gd name="T84" fmla="*/ 16 w 607"/>
                <a:gd name="T85" fmla="*/ 37 h 841"/>
                <a:gd name="T86" fmla="*/ 20 w 607"/>
                <a:gd name="T87" fmla="*/ 45 h 841"/>
                <a:gd name="T88" fmla="*/ 25 w 607"/>
                <a:gd name="T89" fmla="*/ 49 h 841"/>
                <a:gd name="T90" fmla="*/ 29 w 607"/>
                <a:gd name="T91" fmla="*/ 57 h 841"/>
                <a:gd name="T92" fmla="*/ 28 w 607"/>
                <a:gd name="T93" fmla="*/ 62 h 841"/>
                <a:gd name="T94" fmla="*/ 22 w 607"/>
                <a:gd name="T95" fmla="*/ 54 h 841"/>
                <a:gd name="T96" fmla="*/ 17 w 607"/>
                <a:gd name="T97" fmla="*/ 47 h 841"/>
                <a:gd name="T98" fmla="*/ 17 w 607"/>
                <a:gd name="T99" fmla="*/ 48 h 841"/>
                <a:gd name="T100" fmla="*/ 14 w 607"/>
                <a:gd name="T101" fmla="*/ 49 h 841"/>
                <a:gd name="T102" fmla="*/ 4 w 607"/>
                <a:gd name="T103" fmla="*/ 47 h 8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41"/>
                <a:gd name="T158" fmla="*/ 607 w 607"/>
                <a:gd name="T159" fmla="*/ 841 h 84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41">
                  <a:moveTo>
                    <a:pt x="0" y="379"/>
                  </a:moveTo>
                  <a:lnTo>
                    <a:pt x="15" y="383"/>
                  </a:lnTo>
                  <a:lnTo>
                    <a:pt x="32" y="386"/>
                  </a:lnTo>
                  <a:lnTo>
                    <a:pt x="52" y="391"/>
                  </a:lnTo>
                  <a:lnTo>
                    <a:pt x="73" y="397"/>
                  </a:lnTo>
                  <a:lnTo>
                    <a:pt x="93" y="405"/>
                  </a:lnTo>
                  <a:lnTo>
                    <a:pt x="116" y="415"/>
                  </a:lnTo>
                  <a:lnTo>
                    <a:pt x="138" y="429"/>
                  </a:lnTo>
                  <a:lnTo>
                    <a:pt x="160" y="447"/>
                  </a:lnTo>
                  <a:lnTo>
                    <a:pt x="181" y="471"/>
                  </a:lnTo>
                  <a:lnTo>
                    <a:pt x="202" y="501"/>
                  </a:lnTo>
                  <a:lnTo>
                    <a:pt x="219" y="537"/>
                  </a:lnTo>
                  <a:lnTo>
                    <a:pt x="235" y="580"/>
                  </a:lnTo>
                  <a:lnTo>
                    <a:pt x="248" y="631"/>
                  </a:lnTo>
                  <a:lnTo>
                    <a:pt x="258" y="691"/>
                  </a:lnTo>
                  <a:lnTo>
                    <a:pt x="264" y="761"/>
                  </a:lnTo>
                  <a:lnTo>
                    <a:pt x="266" y="841"/>
                  </a:lnTo>
                  <a:lnTo>
                    <a:pt x="301" y="841"/>
                  </a:lnTo>
                  <a:lnTo>
                    <a:pt x="301" y="815"/>
                  </a:lnTo>
                  <a:lnTo>
                    <a:pt x="301" y="787"/>
                  </a:lnTo>
                  <a:lnTo>
                    <a:pt x="301" y="756"/>
                  </a:lnTo>
                  <a:lnTo>
                    <a:pt x="302" y="722"/>
                  </a:lnTo>
                  <a:lnTo>
                    <a:pt x="304" y="687"/>
                  </a:lnTo>
                  <a:lnTo>
                    <a:pt x="310" y="651"/>
                  </a:lnTo>
                  <a:lnTo>
                    <a:pt x="318" y="613"/>
                  </a:lnTo>
                  <a:lnTo>
                    <a:pt x="329" y="576"/>
                  </a:lnTo>
                  <a:lnTo>
                    <a:pt x="344" y="539"/>
                  </a:lnTo>
                  <a:lnTo>
                    <a:pt x="364" y="504"/>
                  </a:lnTo>
                  <a:lnTo>
                    <a:pt x="388" y="468"/>
                  </a:lnTo>
                  <a:lnTo>
                    <a:pt x="419" y="435"/>
                  </a:lnTo>
                  <a:lnTo>
                    <a:pt x="455" y="405"/>
                  </a:lnTo>
                  <a:lnTo>
                    <a:pt x="499" y="376"/>
                  </a:lnTo>
                  <a:lnTo>
                    <a:pt x="548" y="351"/>
                  </a:lnTo>
                  <a:lnTo>
                    <a:pt x="607" y="330"/>
                  </a:lnTo>
                  <a:lnTo>
                    <a:pt x="597" y="332"/>
                  </a:lnTo>
                  <a:lnTo>
                    <a:pt x="584" y="336"/>
                  </a:lnTo>
                  <a:lnTo>
                    <a:pt x="570" y="339"/>
                  </a:lnTo>
                  <a:lnTo>
                    <a:pt x="554" y="344"/>
                  </a:lnTo>
                  <a:lnTo>
                    <a:pt x="536" y="351"/>
                  </a:lnTo>
                  <a:lnTo>
                    <a:pt x="517" y="359"/>
                  </a:lnTo>
                  <a:lnTo>
                    <a:pt x="498" y="368"/>
                  </a:lnTo>
                  <a:lnTo>
                    <a:pt x="477" y="378"/>
                  </a:lnTo>
                  <a:lnTo>
                    <a:pt x="456" y="392"/>
                  </a:lnTo>
                  <a:lnTo>
                    <a:pt x="434" y="408"/>
                  </a:lnTo>
                  <a:lnTo>
                    <a:pt x="414" y="426"/>
                  </a:lnTo>
                  <a:lnTo>
                    <a:pt x="394" y="447"/>
                  </a:lnTo>
                  <a:lnTo>
                    <a:pt x="373" y="471"/>
                  </a:lnTo>
                  <a:lnTo>
                    <a:pt x="355" y="498"/>
                  </a:lnTo>
                  <a:lnTo>
                    <a:pt x="338" y="528"/>
                  </a:lnTo>
                  <a:lnTo>
                    <a:pt x="321" y="562"/>
                  </a:lnTo>
                  <a:lnTo>
                    <a:pt x="324" y="550"/>
                  </a:lnTo>
                  <a:lnTo>
                    <a:pt x="326" y="533"/>
                  </a:lnTo>
                  <a:lnTo>
                    <a:pt x="328" y="514"/>
                  </a:lnTo>
                  <a:lnTo>
                    <a:pt x="332" y="491"/>
                  </a:lnTo>
                  <a:lnTo>
                    <a:pt x="335" y="464"/>
                  </a:lnTo>
                  <a:lnTo>
                    <a:pt x="341" y="437"/>
                  </a:lnTo>
                  <a:lnTo>
                    <a:pt x="348" y="407"/>
                  </a:lnTo>
                  <a:lnTo>
                    <a:pt x="356" y="375"/>
                  </a:lnTo>
                  <a:lnTo>
                    <a:pt x="366" y="341"/>
                  </a:lnTo>
                  <a:lnTo>
                    <a:pt x="379" y="306"/>
                  </a:lnTo>
                  <a:lnTo>
                    <a:pt x="394" y="270"/>
                  </a:lnTo>
                  <a:lnTo>
                    <a:pt x="411" y="234"/>
                  </a:lnTo>
                  <a:lnTo>
                    <a:pt x="431" y="196"/>
                  </a:lnTo>
                  <a:lnTo>
                    <a:pt x="454" y="160"/>
                  </a:lnTo>
                  <a:lnTo>
                    <a:pt x="480" y="123"/>
                  </a:lnTo>
                  <a:lnTo>
                    <a:pt x="510" y="87"/>
                  </a:lnTo>
                  <a:lnTo>
                    <a:pt x="486" y="109"/>
                  </a:lnTo>
                  <a:lnTo>
                    <a:pt x="467" y="131"/>
                  </a:lnTo>
                  <a:lnTo>
                    <a:pt x="449" y="153"/>
                  </a:lnTo>
                  <a:lnTo>
                    <a:pt x="434" y="175"/>
                  </a:lnTo>
                  <a:lnTo>
                    <a:pt x="422" y="196"/>
                  </a:lnTo>
                  <a:lnTo>
                    <a:pt x="411" y="216"/>
                  </a:lnTo>
                  <a:lnTo>
                    <a:pt x="402" y="234"/>
                  </a:lnTo>
                  <a:lnTo>
                    <a:pt x="394" y="250"/>
                  </a:lnTo>
                  <a:lnTo>
                    <a:pt x="394" y="233"/>
                  </a:lnTo>
                  <a:lnTo>
                    <a:pt x="396" y="208"/>
                  </a:lnTo>
                  <a:lnTo>
                    <a:pt x="400" y="179"/>
                  </a:lnTo>
                  <a:lnTo>
                    <a:pt x="406" y="146"/>
                  </a:lnTo>
                  <a:lnTo>
                    <a:pt x="412" y="114"/>
                  </a:lnTo>
                  <a:lnTo>
                    <a:pt x="420" y="82"/>
                  </a:lnTo>
                  <a:lnTo>
                    <a:pt x="430" y="57"/>
                  </a:lnTo>
                  <a:lnTo>
                    <a:pt x="440" y="38"/>
                  </a:lnTo>
                  <a:lnTo>
                    <a:pt x="430" y="53"/>
                  </a:lnTo>
                  <a:lnTo>
                    <a:pt x="419" y="73"/>
                  </a:lnTo>
                  <a:lnTo>
                    <a:pt x="410" y="97"/>
                  </a:lnTo>
                  <a:lnTo>
                    <a:pt x="402" y="126"/>
                  </a:lnTo>
                  <a:lnTo>
                    <a:pt x="394" y="158"/>
                  </a:lnTo>
                  <a:lnTo>
                    <a:pt x="389" y="192"/>
                  </a:lnTo>
                  <a:lnTo>
                    <a:pt x="385" y="227"/>
                  </a:lnTo>
                  <a:lnTo>
                    <a:pt x="384" y="263"/>
                  </a:lnTo>
                  <a:lnTo>
                    <a:pt x="374" y="283"/>
                  </a:lnTo>
                  <a:lnTo>
                    <a:pt x="362" y="315"/>
                  </a:lnTo>
                  <a:lnTo>
                    <a:pt x="346" y="359"/>
                  </a:lnTo>
                  <a:lnTo>
                    <a:pt x="329" y="410"/>
                  </a:lnTo>
                  <a:lnTo>
                    <a:pt x="313" y="468"/>
                  </a:lnTo>
                  <a:lnTo>
                    <a:pt x="300" y="529"/>
                  </a:lnTo>
                  <a:lnTo>
                    <a:pt x="289" y="590"/>
                  </a:lnTo>
                  <a:lnTo>
                    <a:pt x="283" y="650"/>
                  </a:lnTo>
                  <a:lnTo>
                    <a:pt x="274" y="617"/>
                  </a:lnTo>
                  <a:lnTo>
                    <a:pt x="265" y="581"/>
                  </a:lnTo>
                  <a:lnTo>
                    <a:pt x="257" y="538"/>
                  </a:lnTo>
                  <a:lnTo>
                    <a:pt x="249" y="491"/>
                  </a:lnTo>
                  <a:lnTo>
                    <a:pt x="244" y="440"/>
                  </a:lnTo>
                  <a:lnTo>
                    <a:pt x="242" y="386"/>
                  </a:lnTo>
                  <a:lnTo>
                    <a:pt x="245" y="330"/>
                  </a:lnTo>
                  <a:lnTo>
                    <a:pt x="253" y="271"/>
                  </a:lnTo>
                  <a:lnTo>
                    <a:pt x="265" y="216"/>
                  </a:lnTo>
                  <a:lnTo>
                    <a:pt x="276" y="168"/>
                  </a:lnTo>
                  <a:lnTo>
                    <a:pt x="287" y="125"/>
                  </a:lnTo>
                  <a:lnTo>
                    <a:pt x="297" y="89"/>
                  </a:lnTo>
                  <a:lnTo>
                    <a:pt x="308" y="59"/>
                  </a:lnTo>
                  <a:lnTo>
                    <a:pt x="318" y="34"/>
                  </a:lnTo>
                  <a:lnTo>
                    <a:pt x="326" y="15"/>
                  </a:lnTo>
                  <a:lnTo>
                    <a:pt x="334" y="0"/>
                  </a:lnTo>
                  <a:lnTo>
                    <a:pt x="326" y="15"/>
                  </a:lnTo>
                  <a:lnTo>
                    <a:pt x="313" y="39"/>
                  </a:lnTo>
                  <a:lnTo>
                    <a:pt x="300" y="72"/>
                  </a:lnTo>
                  <a:lnTo>
                    <a:pt x="285" y="111"/>
                  </a:lnTo>
                  <a:lnTo>
                    <a:pt x="270" y="155"/>
                  </a:lnTo>
                  <a:lnTo>
                    <a:pt x="257" y="200"/>
                  </a:lnTo>
                  <a:lnTo>
                    <a:pt x="248" y="245"/>
                  </a:lnTo>
                  <a:lnTo>
                    <a:pt x="243" y="288"/>
                  </a:lnTo>
                  <a:lnTo>
                    <a:pt x="233" y="263"/>
                  </a:lnTo>
                  <a:lnTo>
                    <a:pt x="218" y="234"/>
                  </a:lnTo>
                  <a:lnTo>
                    <a:pt x="200" y="206"/>
                  </a:lnTo>
                  <a:lnTo>
                    <a:pt x="182" y="175"/>
                  </a:lnTo>
                  <a:lnTo>
                    <a:pt x="165" y="145"/>
                  </a:lnTo>
                  <a:lnTo>
                    <a:pt x="150" y="116"/>
                  </a:lnTo>
                  <a:lnTo>
                    <a:pt x="139" y="88"/>
                  </a:lnTo>
                  <a:lnTo>
                    <a:pt x="136" y="63"/>
                  </a:lnTo>
                  <a:lnTo>
                    <a:pt x="136" y="86"/>
                  </a:lnTo>
                  <a:lnTo>
                    <a:pt x="145" y="116"/>
                  </a:lnTo>
                  <a:lnTo>
                    <a:pt x="160" y="152"/>
                  </a:lnTo>
                  <a:lnTo>
                    <a:pt x="180" y="189"/>
                  </a:lnTo>
                  <a:lnTo>
                    <a:pt x="199" y="227"/>
                  </a:lnTo>
                  <a:lnTo>
                    <a:pt x="217" y="261"/>
                  </a:lnTo>
                  <a:lnTo>
                    <a:pt x="230" y="290"/>
                  </a:lnTo>
                  <a:lnTo>
                    <a:pt x="236" y="309"/>
                  </a:lnTo>
                  <a:lnTo>
                    <a:pt x="233" y="336"/>
                  </a:lnTo>
                  <a:lnTo>
                    <a:pt x="229" y="363"/>
                  </a:lnTo>
                  <a:lnTo>
                    <a:pt x="226" y="390"/>
                  </a:lnTo>
                  <a:lnTo>
                    <a:pt x="226" y="414"/>
                  </a:lnTo>
                  <a:lnTo>
                    <a:pt x="204" y="392"/>
                  </a:lnTo>
                  <a:lnTo>
                    <a:pt x="181" y="366"/>
                  </a:lnTo>
                  <a:lnTo>
                    <a:pt x="158" y="334"/>
                  </a:lnTo>
                  <a:lnTo>
                    <a:pt x="136" y="299"/>
                  </a:lnTo>
                  <a:lnTo>
                    <a:pt x="119" y="259"/>
                  </a:lnTo>
                  <a:lnTo>
                    <a:pt x="107" y="214"/>
                  </a:lnTo>
                  <a:lnTo>
                    <a:pt x="101" y="163"/>
                  </a:lnTo>
                  <a:lnTo>
                    <a:pt x="105" y="108"/>
                  </a:lnTo>
                  <a:lnTo>
                    <a:pt x="99" y="134"/>
                  </a:lnTo>
                  <a:lnTo>
                    <a:pt x="98" y="171"/>
                  </a:lnTo>
                  <a:lnTo>
                    <a:pt x="100" y="212"/>
                  </a:lnTo>
                  <a:lnTo>
                    <a:pt x="107" y="252"/>
                  </a:lnTo>
                  <a:lnTo>
                    <a:pt x="94" y="240"/>
                  </a:lnTo>
                  <a:lnTo>
                    <a:pt x="82" y="224"/>
                  </a:lnTo>
                  <a:lnTo>
                    <a:pt x="70" y="206"/>
                  </a:lnTo>
                  <a:lnTo>
                    <a:pt x="61" y="185"/>
                  </a:lnTo>
                  <a:lnTo>
                    <a:pt x="52" y="164"/>
                  </a:lnTo>
                  <a:lnTo>
                    <a:pt x="45" y="145"/>
                  </a:lnTo>
                  <a:lnTo>
                    <a:pt x="41" y="128"/>
                  </a:lnTo>
                  <a:lnTo>
                    <a:pt x="39" y="116"/>
                  </a:lnTo>
                  <a:lnTo>
                    <a:pt x="39" y="130"/>
                  </a:lnTo>
                  <a:lnTo>
                    <a:pt x="43" y="148"/>
                  </a:lnTo>
                  <a:lnTo>
                    <a:pt x="47" y="169"/>
                  </a:lnTo>
                  <a:lnTo>
                    <a:pt x="55" y="191"/>
                  </a:lnTo>
                  <a:lnTo>
                    <a:pt x="66" y="214"/>
                  </a:lnTo>
                  <a:lnTo>
                    <a:pt x="78" y="234"/>
                  </a:lnTo>
                  <a:lnTo>
                    <a:pt x="94" y="254"/>
                  </a:lnTo>
                  <a:lnTo>
                    <a:pt x="113" y="269"/>
                  </a:lnTo>
                  <a:lnTo>
                    <a:pt x="119" y="285"/>
                  </a:lnTo>
                  <a:lnTo>
                    <a:pt x="127" y="301"/>
                  </a:lnTo>
                  <a:lnTo>
                    <a:pt x="134" y="318"/>
                  </a:lnTo>
                  <a:lnTo>
                    <a:pt x="143" y="333"/>
                  </a:lnTo>
                  <a:lnTo>
                    <a:pt x="151" y="348"/>
                  </a:lnTo>
                  <a:lnTo>
                    <a:pt x="160" y="361"/>
                  </a:lnTo>
                  <a:lnTo>
                    <a:pt x="169" y="372"/>
                  </a:lnTo>
                  <a:lnTo>
                    <a:pt x="177" y="382"/>
                  </a:lnTo>
                  <a:lnTo>
                    <a:pt x="185" y="389"/>
                  </a:lnTo>
                  <a:lnTo>
                    <a:pt x="194" y="397"/>
                  </a:lnTo>
                  <a:lnTo>
                    <a:pt x="203" y="407"/>
                  </a:lnTo>
                  <a:lnTo>
                    <a:pt x="211" y="420"/>
                  </a:lnTo>
                  <a:lnTo>
                    <a:pt x="219" y="438"/>
                  </a:lnTo>
                  <a:lnTo>
                    <a:pt x="227" y="462"/>
                  </a:lnTo>
                  <a:lnTo>
                    <a:pt x="233" y="496"/>
                  </a:lnTo>
                  <a:lnTo>
                    <a:pt x="238" y="537"/>
                  </a:lnTo>
                  <a:lnTo>
                    <a:pt x="230" y="521"/>
                  </a:lnTo>
                  <a:lnTo>
                    <a:pt x="221" y="502"/>
                  </a:lnTo>
                  <a:lnTo>
                    <a:pt x="210" y="485"/>
                  </a:lnTo>
                  <a:lnTo>
                    <a:pt x="197" y="468"/>
                  </a:lnTo>
                  <a:lnTo>
                    <a:pt x="184" y="453"/>
                  </a:lnTo>
                  <a:lnTo>
                    <a:pt x="173" y="439"/>
                  </a:lnTo>
                  <a:lnTo>
                    <a:pt x="164" y="429"/>
                  </a:lnTo>
                  <a:lnTo>
                    <a:pt x="156" y="422"/>
                  </a:lnTo>
                  <a:lnTo>
                    <a:pt x="145" y="405"/>
                  </a:lnTo>
                  <a:lnTo>
                    <a:pt x="134" y="379"/>
                  </a:lnTo>
                  <a:lnTo>
                    <a:pt x="126" y="357"/>
                  </a:lnTo>
                  <a:lnTo>
                    <a:pt x="122" y="348"/>
                  </a:lnTo>
                  <a:lnTo>
                    <a:pt x="124" y="366"/>
                  </a:lnTo>
                  <a:lnTo>
                    <a:pt x="130" y="387"/>
                  </a:lnTo>
                  <a:lnTo>
                    <a:pt x="136" y="406"/>
                  </a:lnTo>
                  <a:lnTo>
                    <a:pt x="138" y="414"/>
                  </a:lnTo>
                  <a:lnTo>
                    <a:pt x="122" y="406"/>
                  </a:lnTo>
                  <a:lnTo>
                    <a:pt x="105" y="398"/>
                  </a:lnTo>
                  <a:lnTo>
                    <a:pt x="86" y="391"/>
                  </a:lnTo>
                  <a:lnTo>
                    <a:pt x="67" y="386"/>
                  </a:lnTo>
                  <a:lnTo>
                    <a:pt x="48" y="382"/>
                  </a:lnTo>
                  <a:lnTo>
                    <a:pt x="30" y="379"/>
                  </a:lnTo>
                  <a:lnTo>
                    <a:pt x="14" y="378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rgbClr val="0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4" name="未知"/>
            <p:cNvSpPr>
              <a:spLocks noChangeArrowheads="1"/>
            </p:cNvSpPr>
            <p:nvPr/>
          </p:nvSpPr>
          <p:spPr bwMode="auto">
            <a:xfrm>
              <a:off x="2338" y="0"/>
              <a:ext cx="426" cy="307"/>
            </a:xfrm>
            <a:custGeom>
              <a:avLst/>
              <a:gdLst>
                <a:gd name="T0" fmla="*/ 48 w 854"/>
                <a:gd name="T1" fmla="*/ 11 h 614"/>
                <a:gd name="T2" fmla="*/ 44 w 854"/>
                <a:gd name="T3" fmla="*/ 7 h 614"/>
                <a:gd name="T4" fmla="*/ 42 w 854"/>
                <a:gd name="T5" fmla="*/ 5 h 614"/>
                <a:gd name="T6" fmla="*/ 34 w 854"/>
                <a:gd name="T7" fmla="*/ 6 h 614"/>
                <a:gd name="T8" fmla="*/ 25 w 854"/>
                <a:gd name="T9" fmla="*/ 13 h 614"/>
                <a:gd name="T10" fmla="*/ 18 w 854"/>
                <a:gd name="T11" fmla="*/ 19 h 614"/>
                <a:gd name="T12" fmla="*/ 15 w 854"/>
                <a:gd name="T13" fmla="*/ 25 h 614"/>
                <a:gd name="T14" fmla="*/ 16 w 854"/>
                <a:gd name="T15" fmla="*/ 34 h 614"/>
                <a:gd name="T16" fmla="*/ 24 w 854"/>
                <a:gd name="T17" fmla="*/ 36 h 614"/>
                <a:gd name="T18" fmla="*/ 30 w 854"/>
                <a:gd name="T19" fmla="*/ 31 h 614"/>
                <a:gd name="T20" fmla="*/ 39 w 854"/>
                <a:gd name="T21" fmla="*/ 30 h 614"/>
                <a:gd name="T22" fmla="*/ 43 w 854"/>
                <a:gd name="T23" fmla="*/ 30 h 614"/>
                <a:gd name="T24" fmla="*/ 40 w 854"/>
                <a:gd name="T25" fmla="*/ 38 h 614"/>
                <a:gd name="T26" fmla="*/ 30 w 854"/>
                <a:gd name="T27" fmla="*/ 39 h 614"/>
                <a:gd name="T28" fmla="*/ 21 w 854"/>
                <a:gd name="T29" fmla="*/ 40 h 614"/>
                <a:gd name="T30" fmla="*/ 4 w 854"/>
                <a:gd name="T31" fmla="*/ 43 h 614"/>
                <a:gd name="T32" fmla="*/ 0 w 854"/>
                <a:gd name="T33" fmla="*/ 56 h 614"/>
                <a:gd name="T34" fmla="*/ 4 w 854"/>
                <a:gd name="T35" fmla="*/ 68 h 614"/>
                <a:gd name="T36" fmla="*/ 19 w 854"/>
                <a:gd name="T37" fmla="*/ 69 h 614"/>
                <a:gd name="T38" fmla="*/ 35 w 854"/>
                <a:gd name="T39" fmla="*/ 65 h 614"/>
                <a:gd name="T40" fmla="*/ 45 w 854"/>
                <a:gd name="T41" fmla="*/ 58 h 614"/>
                <a:gd name="T42" fmla="*/ 53 w 854"/>
                <a:gd name="T43" fmla="*/ 61 h 614"/>
                <a:gd name="T44" fmla="*/ 56 w 854"/>
                <a:gd name="T45" fmla="*/ 62 h 614"/>
                <a:gd name="T46" fmla="*/ 62 w 854"/>
                <a:gd name="T47" fmla="*/ 76 h 614"/>
                <a:gd name="T48" fmla="*/ 84 w 854"/>
                <a:gd name="T49" fmla="*/ 75 h 614"/>
                <a:gd name="T50" fmla="*/ 87 w 854"/>
                <a:gd name="T51" fmla="*/ 67 h 614"/>
                <a:gd name="T52" fmla="*/ 76 w 854"/>
                <a:gd name="T53" fmla="*/ 57 h 614"/>
                <a:gd name="T54" fmla="*/ 78 w 854"/>
                <a:gd name="T55" fmla="*/ 57 h 614"/>
                <a:gd name="T56" fmla="*/ 90 w 854"/>
                <a:gd name="T57" fmla="*/ 64 h 614"/>
                <a:gd name="T58" fmla="*/ 100 w 854"/>
                <a:gd name="T59" fmla="*/ 60 h 614"/>
                <a:gd name="T60" fmla="*/ 105 w 854"/>
                <a:gd name="T61" fmla="*/ 51 h 614"/>
                <a:gd name="T62" fmla="*/ 101 w 854"/>
                <a:gd name="T63" fmla="*/ 37 h 614"/>
                <a:gd name="T64" fmla="*/ 90 w 854"/>
                <a:gd name="T65" fmla="*/ 34 h 614"/>
                <a:gd name="T66" fmla="*/ 82 w 854"/>
                <a:gd name="T67" fmla="*/ 39 h 614"/>
                <a:gd name="T68" fmla="*/ 74 w 854"/>
                <a:gd name="T69" fmla="*/ 37 h 614"/>
                <a:gd name="T70" fmla="*/ 63 w 854"/>
                <a:gd name="T71" fmla="*/ 38 h 614"/>
                <a:gd name="T72" fmla="*/ 57 w 854"/>
                <a:gd name="T73" fmla="*/ 43 h 614"/>
                <a:gd name="T74" fmla="*/ 59 w 854"/>
                <a:gd name="T75" fmla="*/ 36 h 614"/>
                <a:gd name="T76" fmla="*/ 65 w 854"/>
                <a:gd name="T77" fmla="*/ 30 h 614"/>
                <a:gd name="T78" fmla="*/ 80 w 854"/>
                <a:gd name="T79" fmla="*/ 28 h 614"/>
                <a:gd name="T80" fmla="*/ 95 w 854"/>
                <a:gd name="T81" fmla="*/ 27 h 614"/>
                <a:gd name="T82" fmla="*/ 94 w 854"/>
                <a:gd name="T83" fmla="*/ 20 h 614"/>
                <a:gd name="T84" fmla="*/ 94 w 854"/>
                <a:gd name="T85" fmla="*/ 15 h 614"/>
                <a:gd name="T86" fmla="*/ 88 w 854"/>
                <a:gd name="T87" fmla="*/ 13 h 614"/>
                <a:gd name="T88" fmla="*/ 75 w 854"/>
                <a:gd name="T89" fmla="*/ 17 h 614"/>
                <a:gd name="T90" fmla="*/ 81 w 854"/>
                <a:gd name="T91" fmla="*/ 5 h 614"/>
                <a:gd name="T92" fmla="*/ 74 w 854"/>
                <a:gd name="T93" fmla="*/ 3 h 614"/>
                <a:gd name="T94" fmla="*/ 67 w 854"/>
                <a:gd name="T95" fmla="*/ 0 h 614"/>
                <a:gd name="T96" fmla="*/ 53 w 854"/>
                <a:gd name="T97" fmla="*/ 3 h 614"/>
                <a:gd name="T98" fmla="*/ 52 w 854"/>
                <a:gd name="T99" fmla="*/ 12 h 614"/>
                <a:gd name="T100" fmla="*/ 50 w 854"/>
                <a:gd name="T101" fmla="*/ 17 h 6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54"/>
                <a:gd name="T154" fmla="*/ 0 h 614"/>
                <a:gd name="T155" fmla="*/ 854 w 854"/>
                <a:gd name="T156" fmla="*/ 614 h 61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54" h="614">
                  <a:moveTo>
                    <a:pt x="393" y="145"/>
                  </a:moveTo>
                  <a:lnTo>
                    <a:pt x="396" y="135"/>
                  </a:lnTo>
                  <a:lnTo>
                    <a:pt x="396" y="123"/>
                  </a:lnTo>
                  <a:lnTo>
                    <a:pt x="394" y="108"/>
                  </a:lnTo>
                  <a:lnTo>
                    <a:pt x="388" y="94"/>
                  </a:lnTo>
                  <a:lnTo>
                    <a:pt x="380" y="81"/>
                  </a:lnTo>
                  <a:lnTo>
                    <a:pt x="371" y="71"/>
                  </a:lnTo>
                  <a:lnTo>
                    <a:pt x="361" y="66"/>
                  </a:lnTo>
                  <a:lnTo>
                    <a:pt x="349" y="67"/>
                  </a:lnTo>
                  <a:lnTo>
                    <a:pt x="355" y="61"/>
                  </a:lnTo>
                  <a:lnTo>
                    <a:pt x="358" y="55"/>
                  </a:lnTo>
                  <a:lnTo>
                    <a:pt x="357" y="50"/>
                  </a:lnTo>
                  <a:lnTo>
                    <a:pt x="354" y="46"/>
                  </a:lnTo>
                  <a:lnTo>
                    <a:pt x="348" y="42"/>
                  </a:lnTo>
                  <a:lnTo>
                    <a:pt x="339" y="40"/>
                  </a:lnTo>
                  <a:lnTo>
                    <a:pt x="330" y="40"/>
                  </a:lnTo>
                  <a:lnTo>
                    <a:pt x="317" y="40"/>
                  </a:lnTo>
                  <a:lnTo>
                    <a:pt x="304" y="41"/>
                  </a:lnTo>
                  <a:lnTo>
                    <a:pt x="290" y="44"/>
                  </a:lnTo>
                  <a:lnTo>
                    <a:pt x="275" y="50"/>
                  </a:lnTo>
                  <a:lnTo>
                    <a:pt x="260" y="57"/>
                  </a:lnTo>
                  <a:lnTo>
                    <a:pt x="245" y="65"/>
                  </a:lnTo>
                  <a:lnTo>
                    <a:pt x="230" y="77"/>
                  </a:lnTo>
                  <a:lnTo>
                    <a:pt x="217" y="89"/>
                  </a:lnTo>
                  <a:lnTo>
                    <a:pt x="204" y="104"/>
                  </a:lnTo>
                  <a:lnTo>
                    <a:pt x="191" y="105"/>
                  </a:lnTo>
                  <a:lnTo>
                    <a:pt x="179" y="111"/>
                  </a:lnTo>
                  <a:lnTo>
                    <a:pt x="165" y="120"/>
                  </a:lnTo>
                  <a:lnTo>
                    <a:pt x="153" y="133"/>
                  </a:lnTo>
                  <a:lnTo>
                    <a:pt x="145" y="147"/>
                  </a:lnTo>
                  <a:lnTo>
                    <a:pt x="142" y="161"/>
                  </a:lnTo>
                  <a:lnTo>
                    <a:pt x="145" y="173"/>
                  </a:lnTo>
                  <a:lnTo>
                    <a:pt x="156" y="183"/>
                  </a:lnTo>
                  <a:lnTo>
                    <a:pt x="138" y="194"/>
                  </a:lnTo>
                  <a:lnTo>
                    <a:pt x="127" y="207"/>
                  </a:lnTo>
                  <a:lnTo>
                    <a:pt x="121" y="221"/>
                  </a:lnTo>
                  <a:lnTo>
                    <a:pt x="119" y="233"/>
                  </a:lnTo>
                  <a:lnTo>
                    <a:pt x="121" y="246"/>
                  </a:lnTo>
                  <a:lnTo>
                    <a:pt x="127" y="257"/>
                  </a:lnTo>
                  <a:lnTo>
                    <a:pt x="135" y="268"/>
                  </a:lnTo>
                  <a:lnTo>
                    <a:pt x="145" y="277"/>
                  </a:lnTo>
                  <a:lnTo>
                    <a:pt x="158" y="284"/>
                  </a:lnTo>
                  <a:lnTo>
                    <a:pt x="171" y="288"/>
                  </a:lnTo>
                  <a:lnTo>
                    <a:pt x="184" y="290"/>
                  </a:lnTo>
                  <a:lnTo>
                    <a:pt x="198" y="287"/>
                  </a:lnTo>
                  <a:lnTo>
                    <a:pt x="211" y="282"/>
                  </a:lnTo>
                  <a:lnTo>
                    <a:pt x="222" y="272"/>
                  </a:lnTo>
                  <a:lnTo>
                    <a:pt x="232" y="257"/>
                  </a:lnTo>
                  <a:lnTo>
                    <a:pt x="238" y="238"/>
                  </a:lnTo>
                  <a:lnTo>
                    <a:pt x="245" y="248"/>
                  </a:lnTo>
                  <a:lnTo>
                    <a:pt x="256" y="255"/>
                  </a:lnTo>
                  <a:lnTo>
                    <a:pt x="270" y="258"/>
                  </a:lnTo>
                  <a:lnTo>
                    <a:pt x="285" y="257"/>
                  </a:lnTo>
                  <a:lnTo>
                    <a:pt x="300" y="253"/>
                  </a:lnTo>
                  <a:lnTo>
                    <a:pt x="312" y="244"/>
                  </a:lnTo>
                  <a:lnTo>
                    <a:pt x="324" y="231"/>
                  </a:lnTo>
                  <a:lnTo>
                    <a:pt x="332" y="215"/>
                  </a:lnTo>
                  <a:lnTo>
                    <a:pt x="338" y="227"/>
                  </a:lnTo>
                  <a:lnTo>
                    <a:pt x="344" y="237"/>
                  </a:lnTo>
                  <a:lnTo>
                    <a:pt x="350" y="244"/>
                  </a:lnTo>
                  <a:lnTo>
                    <a:pt x="353" y="246"/>
                  </a:lnTo>
                  <a:lnTo>
                    <a:pt x="336" y="260"/>
                  </a:lnTo>
                  <a:lnTo>
                    <a:pt x="327" y="278"/>
                  </a:lnTo>
                  <a:lnTo>
                    <a:pt x="323" y="296"/>
                  </a:lnTo>
                  <a:lnTo>
                    <a:pt x="324" y="310"/>
                  </a:lnTo>
                  <a:lnTo>
                    <a:pt x="315" y="308"/>
                  </a:lnTo>
                  <a:lnTo>
                    <a:pt x="301" y="307"/>
                  </a:lnTo>
                  <a:lnTo>
                    <a:pt x="282" y="309"/>
                  </a:lnTo>
                  <a:lnTo>
                    <a:pt x="262" y="313"/>
                  </a:lnTo>
                  <a:lnTo>
                    <a:pt x="240" y="318"/>
                  </a:lnTo>
                  <a:lnTo>
                    <a:pt x="220" y="328"/>
                  </a:lnTo>
                  <a:lnTo>
                    <a:pt x="202" y="338"/>
                  </a:lnTo>
                  <a:lnTo>
                    <a:pt x="189" y="351"/>
                  </a:lnTo>
                  <a:lnTo>
                    <a:pt x="185" y="337"/>
                  </a:lnTo>
                  <a:lnTo>
                    <a:pt x="172" y="325"/>
                  </a:lnTo>
                  <a:lnTo>
                    <a:pt x="150" y="317"/>
                  </a:lnTo>
                  <a:lnTo>
                    <a:pt x="123" y="314"/>
                  </a:lnTo>
                  <a:lnTo>
                    <a:pt x="93" y="316"/>
                  </a:lnTo>
                  <a:lnTo>
                    <a:pt x="65" y="326"/>
                  </a:lnTo>
                  <a:lnTo>
                    <a:pt x="38" y="345"/>
                  </a:lnTo>
                  <a:lnTo>
                    <a:pt x="17" y="374"/>
                  </a:lnTo>
                  <a:lnTo>
                    <a:pt x="9" y="392"/>
                  </a:lnTo>
                  <a:lnTo>
                    <a:pt x="5" y="412"/>
                  </a:lnTo>
                  <a:lnTo>
                    <a:pt x="1" y="432"/>
                  </a:lnTo>
                  <a:lnTo>
                    <a:pt x="0" y="453"/>
                  </a:lnTo>
                  <a:lnTo>
                    <a:pt x="2" y="474"/>
                  </a:lnTo>
                  <a:lnTo>
                    <a:pt x="7" y="493"/>
                  </a:lnTo>
                  <a:lnTo>
                    <a:pt x="15" y="512"/>
                  </a:lnTo>
                  <a:lnTo>
                    <a:pt x="25" y="528"/>
                  </a:lnTo>
                  <a:lnTo>
                    <a:pt x="38" y="540"/>
                  </a:lnTo>
                  <a:lnTo>
                    <a:pt x="54" y="551"/>
                  </a:lnTo>
                  <a:lnTo>
                    <a:pt x="74" y="558"/>
                  </a:lnTo>
                  <a:lnTo>
                    <a:pt x="97" y="559"/>
                  </a:lnTo>
                  <a:lnTo>
                    <a:pt x="122" y="555"/>
                  </a:lnTo>
                  <a:lnTo>
                    <a:pt x="152" y="547"/>
                  </a:lnTo>
                  <a:lnTo>
                    <a:pt x="184" y="531"/>
                  </a:lnTo>
                  <a:lnTo>
                    <a:pt x="221" y="509"/>
                  </a:lnTo>
                  <a:lnTo>
                    <a:pt x="241" y="517"/>
                  </a:lnTo>
                  <a:lnTo>
                    <a:pt x="263" y="520"/>
                  </a:lnTo>
                  <a:lnTo>
                    <a:pt x="285" y="517"/>
                  </a:lnTo>
                  <a:lnTo>
                    <a:pt x="306" y="513"/>
                  </a:lnTo>
                  <a:lnTo>
                    <a:pt x="326" y="505"/>
                  </a:lnTo>
                  <a:lnTo>
                    <a:pt x="343" y="494"/>
                  </a:lnTo>
                  <a:lnTo>
                    <a:pt x="357" y="483"/>
                  </a:lnTo>
                  <a:lnTo>
                    <a:pt x="364" y="471"/>
                  </a:lnTo>
                  <a:lnTo>
                    <a:pt x="369" y="483"/>
                  </a:lnTo>
                  <a:lnTo>
                    <a:pt x="378" y="490"/>
                  </a:lnTo>
                  <a:lnTo>
                    <a:pt x="392" y="493"/>
                  </a:lnTo>
                  <a:lnTo>
                    <a:pt x="407" y="492"/>
                  </a:lnTo>
                  <a:lnTo>
                    <a:pt x="424" y="489"/>
                  </a:lnTo>
                  <a:lnTo>
                    <a:pt x="439" y="482"/>
                  </a:lnTo>
                  <a:lnTo>
                    <a:pt x="453" y="471"/>
                  </a:lnTo>
                  <a:lnTo>
                    <a:pt x="463" y="459"/>
                  </a:lnTo>
                  <a:lnTo>
                    <a:pt x="459" y="478"/>
                  </a:lnTo>
                  <a:lnTo>
                    <a:pt x="452" y="501"/>
                  </a:lnTo>
                  <a:lnTo>
                    <a:pt x="448" y="527"/>
                  </a:lnTo>
                  <a:lnTo>
                    <a:pt x="448" y="551"/>
                  </a:lnTo>
                  <a:lnTo>
                    <a:pt x="456" y="574"/>
                  </a:lnTo>
                  <a:lnTo>
                    <a:pt x="472" y="593"/>
                  </a:lnTo>
                  <a:lnTo>
                    <a:pt x="502" y="607"/>
                  </a:lnTo>
                  <a:lnTo>
                    <a:pt x="546" y="614"/>
                  </a:lnTo>
                  <a:lnTo>
                    <a:pt x="593" y="614"/>
                  </a:lnTo>
                  <a:lnTo>
                    <a:pt x="629" y="612"/>
                  </a:lnTo>
                  <a:lnTo>
                    <a:pt x="657" y="606"/>
                  </a:lnTo>
                  <a:lnTo>
                    <a:pt x="676" y="597"/>
                  </a:lnTo>
                  <a:lnTo>
                    <a:pt x="690" y="588"/>
                  </a:lnTo>
                  <a:lnTo>
                    <a:pt x="697" y="576"/>
                  </a:lnTo>
                  <a:lnTo>
                    <a:pt x="702" y="563"/>
                  </a:lnTo>
                  <a:lnTo>
                    <a:pt x="704" y="550"/>
                  </a:lnTo>
                  <a:lnTo>
                    <a:pt x="702" y="531"/>
                  </a:lnTo>
                  <a:lnTo>
                    <a:pt x="692" y="513"/>
                  </a:lnTo>
                  <a:lnTo>
                    <a:pt x="677" y="494"/>
                  </a:lnTo>
                  <a:lnTo>
                    <a:pt x="659" y="481"/>
                  </a:lnTo>
                  <a:lnTo>
                    <a:pt x="637" y="469"/>
                  </a:lnTo>
                  <a:lnTo>
                    <a:pt x="615" y="463"/>
                  </a:lnTo>
                  <a:lnTo>
                    <a:pt x="594" y="464"/>
                  </a:lnTo>
                  <a:lnTo>
                    <a:pt x="576" y="474"/>
                  </a:lnTo>
                  <a:lnTo>
                    <a:pt x="586" y="467"/>
                  </a:lnTo>
                  <a:lnTo>
                    <a:pt x="604" y="460"/>
                  </a:lnTo>
                  <a:lnTo>
                    <a:pt x="626" y="456"/>
                  </a:lnTo>
                  <a:lnTo>
                    <a:pt x="649" y="455"/>
                  </a:lnTo>
                  <a:lnTo>
                    <a:pt x="673" y="459"/>
                  </a:lnTo>
                  <a:lnTo>
                    <a:pt x="695" y="469"/>
                  </a:lnTo>
                  <a:lnTo>
                    <a:pt x="712" y="486"/>
                  </a:lnTo>
                  <a:lnTo>
                    <a:pt x="722" y="512"/>
                  </a:lnTo>
                  <a:lnTo>
                    <a:pt x="735" y="516"/>
                  </a:lnTo>
                  <a:lnTo>
                    <a:pt x="751" y="515"/>
                  </a:lnTo>
                  <a:lnTo>
                    <a:pt x="770" y="508"/>
                  </a:lnTo>
                  <a:lnTo>
                    <a:pt x="788" y="498"/>
                  </a:lnTo>
                  <a:lnTo>
                    <a:pt x="803" y="484"/>
                  </a:lnTo>
                  <a:lnTo>
                    <a:pt x="813" y="468"/>
                  </a:lnTo>
                  <a:lnTo>
                    <a:pt x="817" y="451"/>
                  </a:lnTo>
                  <a:lnTo>
                    <a:pt x="812" y="433"/>
                  </a:lnTo>
                  <a:lnTo>
                    <a:pt x="828" y="428"/>
                  </a:lnTo>
                  <a:lnTo>
                    <a:pt x="841" y="408"/>
                  </a:lnTo>
                  <a:lnTo>
                    <a:pt x="850" y="382"/>
                  </a:lnTo>
                  <a:lnTo>
                    <a:pt x="854" y="351"/>
                  </a:lnTo>
                  <a:lnTo>
                    <a:pt x="849" y="322"/>
                  </a:lnTo>
                  <a:lnTo>
                    <a:pt x="836" y="300"/>
                  </a:lnTo>
                  <a:lnTo>
                    <a:pt x="812" y="291"/>
                  </a:lnTo>
                  <a:lnTo>
                    <a:pt x="778" y="300"/>
                  </a:lnTo>
                  <a:lnTo>
                    <a:pt x="773" y="285"/>
                  </a:lnTo>
                  <a:lnTo>
                    <a:pt x="762" y="275"/>
                  </a:lnTo>
                  <a:lnTo>
                    <a:pt x="743" y="269"/>
                  </a:lnTo>
                  <a:lnTo>
                    <a:pt x="722" y="268"/>
                  </a:lnTo>
                  <a:lnTo>
                    <a:pt x="700" y="272"/>
                  </a:lnTo>
                  <a:lnTo>
                    <a:pt x="682" y="283"/>
                  </a:lnTo>
                  <a:lnTo>
                    <a:pt x="668" y="299"/>
                  </a:lnTo>
                  <a:lnTo>
                    <a:pt x="661" y="323"/>
                  </a:lnTo>
                  <a:lnTo>
                    <a:pt x="657" y="316"/>
                  </a:lnTo>
                  <a:lnTo>
                    <a:pt x="649" y="309"/>
                  </a:lnTo>
                  <a:lnTo>
                    <a:pt x="637" y="303"/>
                  </a:lnTo>
                  <a:lnTo>
                    <a:pt x="624" y="299"/>
                  </a:lnTo>
                  <a:lnTo>
                    <a:pt x="609" y="294"/>
                  </a:lnTo>
                  <a:lnTo>
                    <a:pt x="593" y="292"/>
                  </a:lnTo>
                  <a:lnTo>
                    <a:pt x="576" y="291"/>
                  </a:lnTo>
                  <a:lnTo>
                    <a:pt x="559" y="290"/>
                  </a:lnTo>
                  <a:lnTo>
                    <a:pt x="541" y="291"/>
                  </a:lnTo>
                  <a:lnTo>
                    <a:pt x="524" y="294"/>
                  </a:lnTo>
                  <a:lnTo>
                    <a:pt x="508" y="298"/>
                  </a:lnTo>
                  <a:lnTo>
                    <a:pt x="494" y="303"/>
                  </a:lnTo>
                  <a:lnTo>
                    <a:pt x="482" y="311"/>
                  </a:lnTo>
                  <a:lnTo>
                    <a:pt x="471" y="321"/>
                  </a:lnTo>
                  <a:lnTo>
                    <a:pt x="464" y="332"/>
                  </a:lnTo>
                  <a:lnTo>
                    <a:pt x="460" y="346"/>
                  </a:lnTo>
                  <a:lnTo>
                    <a:pt x="454" y="330"/>
                  </a:lnTo>
                  <a:lnTo>
                    <a:pt x="454" y="315"/>
                  </a:lnTo>
                  <a:lnTo>
                    <a:pt x="459" y="301"/>
                  </a:lnTo>
                  <a:lnTo>
                    <a:pt x="467" y="290"/>
                  </a:lnTo>
                  <a:lnTo>
                    <a:pt x="477" y="282"/>
                  </a:lnTo>
                  <a:lnTo>
                    <a:pt x="487" y="276"/>
                  </a:lnTo>
                  <a:lnTo>
                    <a:pt x="499" y="273"/>
                  </a:lnTo>
                  <a:lnTo>
                    <a:pt x="510" y="276"/>
                  </a:lnTo>
                  <a:lnTo>
                    <a:pt x="515" y="260"/>
                  </a:lnTo>
                  <a:lnTo>
                    <a:pt x="527" y="245"/>
                  </a:lnTo>
                  <a:lnTo>
                    <a:pt x="543" y="231"/>
                  </a:lnTo>
                  <a:lnTo>
                    <a:pt x="563" y="221"/>
                  </a:lnTo>
                  <a:lnTo>
                    <a:pt x="588" y="215"/>
                  </a:lnTo>
                  <a:lnTo>
                    <a:pt x="614" y="215"/>
                  </a:lnTo>
                  <a:lnTo>
                    <a:pt x="642" y="224"/>
                  </a:lnTo>
                  <a:lnTo>
                    <a:pt x="669" y="242"/>
                  </a:lnTo>
                  <a:lnTo>
                    <a:pt x="691" y="252"/>
                  </a:lnTo>
                  <a:lnTo>
                    <a:pt x="718" y="249"/>
                  </a:lnTo>
                  <a:lnTo>
                    <a:pt x="743" y="238"/>
                  </a:lnTo>
                  <a:lnTo>
                    <a:pt x="765" y="222"/>
                  </a:lnTo>
                  <a:lnTo>
                    <a:pt x="779" y="203"/>
                  </a:lnTo>
                  <a:lnTo>
                    <a:pt x="783" y="185"/>
                  </a:lnTo>
                  <a:lnTo>
                    <a:pt x="774" y="172"/>
                  </a:lnTo>
                  <a:lnTo>
                    <a:pt x="747" y="165"/>
                  </a:lnTo>
                  <a:lnTo>
                    <a:pt x="753" y="160"/>
                  </a:lnTo>
                  <a:lnTo>
                    <a:pt x="758" y="154"/>
                  </a:lnTo>
                  <a:lnTo>
                    <a:pt x="762" y="147"/>
                  </a:lnTo>
                  <a:lnTo>
                    <a:pt x="762" y="140"/>
                  </a:lnTo>
                  <a:lnTo>
                    <a:pt x="760" y="133"/>
                  </a:lnTo>
                  <a:lnTo>
                    <a:pt x="757" y="127"/>
                  </a:lnTo>
                  <a:lnTo>
                    <a:pt x="751" y="120"/>
                  </a:lnTo>
                  <a:lnTo>
                    <a:pt x="743" y="116"/>
                  </a:lnTo>
                  <a:lnTo>
                    <a:pt x="733" y="111"/>
                  </a:lnTo>
                  <a:lnTo>
                    <a:pt x="720" y="109"/>
                  </a:lnTo>
                  <a:lnTo>
                    <a:pt x="706" y="108"/>
                  </a:lnTo>
                  <a:lnTo>
                    <a:pt x="689" y="108"/>
                  </a:lnTo>
                  <a:lnTo>
                    <a:pt x="671" y="110"/>
                  </a:lnTo>
                  <a:lnTo>
                    <a:pt x="650" y="115"/>
                  </a:lnTo>
                  <a:lnTo>
                    <a:pt x="627" y="122"/>
                  </a:lnTo>
                  <a:lnTo>
                    <a:pt x="601" y="132"/>
                  </a:lnTo>
                  <a:lnTo>
                    <a:pt x="623" y="119"/>
                  </a:lnTo>
                  <a:lnTo>
                    <a:pt x="642" y="101"/>
                  </a:lnTo>
                  <a:lnTo>
                    <a:pt x="654" y="81"/>
                  </a:lnTo>
                  <a:lnTo>
                    <a:pt x="659" y="62"/>
                  </a:lnTo>
                  <a:lnTo>
                    <a:pt x="656" y="47"/>
                  </a:lnTo>
                  <a:lnTo>
                    <a:pt x="642" y="39"/>
                  </a:lnTo>
                  <a:lnTo>
                    <a:pt x="618" y="40"/>
                  </a:lnTo>
                  <a:lnTo>
                    <a:pt x="581" y="55"/>
                  </a:lnTo>
                  <a:lnTo>
                    <a:pt x="594" y="40"/>
                  </a:lnTo>
                  <a:lnTo>
                    <a:pt x="600" y="28"/>
                  </a:lnTo>
                  <a:lnTo>
                    <a:pt x="598" y="18"/>
                  </a:lnTo>
                  <a:lnTo>
                    <a:pt x="589" y="10"/>
                  </a:lnTo>
                  <a:lnTo>
                    <a:pt x="575" y="4"/>
                  </a:lnTo>
                  <a:lnTo>
                    <a:pt x="558" y="1"/>
                  </a:lnTo>
                  <a:lnTo>
                    <a:pt x="537" y="0"/>
                  </a:lnTo>
                  <a:lnTo>
                    <a:pt x="514" y="1"/>
                  </a:lnTo>
                  <a:lnTo>
                    <a:pt x="491" y="4"/>
                  </a:lnTo>
                  <a:lnTo>
                    <a:pt x="469" y="10"/>
                  </a:lnTo>
                  <a:lnTo>
                    <a:pt x="449" y="18"/>
                  </a:lnTo>
                  <a:lnTo>
                    <a:pt x="432" y="28"/>
                  </a:lnTo>
                  <a:lnTo>
                    <a:pt x="419" y="41"/>
                  </a:lnTo>
                  <a:lnTo>
                    <a:pt x="412" y="57"/>
                  </a:lnTo>
                  <a:lnTo>
                    <a:pt x="412" y="74"/>
                  </a:lnTo>
                  <a:lnTo>
                    <a:pt x="421" y="95"/>
                  </a:lnTo>
                  <a:lnTo>
                    <a:pt x="423" y="101"/>
                  </a:lnTo>
                  <a:lnTo>
                    <a:pt x="423" y="108"/>
                  </a:lnTo>
                  <a:lnTo>
                    <a:pt x="421" y="115"/>
                  </a:lnTo>
                  <a:lnTo>
                    <a:pt x="417" y="122"/>
                  </a:lnTo>
                  <a:lnTo>
                    <a:pt x="411" y="128"/>
                  </a:lnTo>
                  <a:lnTo>
                    <a:pt x="406" y="135"/>
                  </a:lnTo>
                  <a:lnTo>
                    <a:pt x="399" y="140"/>
                  </a:lnTo>
                  <a:lnTo>
                    <a:pt x="393" y="145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5" name="未知"/>
            <p:cNvSpPr>
              <a:spLocks noChangeArrowheads="1"/>
            </p:cNvSpPr>
            <p:nvPr/>
          </p:nvSpPr>
          <p:spPr bwMode="auto">
            <a:xfrm>
              <a:off x="559" y="99"/>
              <a:ext cx="1125" cy="308"/>
            </a:xfrm>
            <a:custGeom>
              <a:avLst/>
              <a:gdLst>
                <a:gd name="T0" fmla="*/ 281 w 2252"/>
                <a:gd name="T1" fmla="*/ 77 h 615"/>
                <a:gd name="T2" fmla="*/ 280 w 2252"/>
                <a:gd name="T3" fmla="*/ 17 h 615"/>
                <a:gd name="T4" fmla="*/ 277 w 2252"/>
                <a:gd name="T5" fmla="*/ 14 h 615"/>
                <a:gd name="T6" fmla="*/ 273 w 2252"/>
                <a:gd name="T7" fmla="*/ 10 h 615"/>
                <a:gd name="T8" fmla="*/ 270 w 2252"/>
                <a:gd name="T9" fmla="*/ 7 h 615"/>
                <a:gd name="T10" fmla="*/ 270 w 2252"/>
                <a:gd name="T11" fmla="*/ 6 h 615"/>
                <a:gd name="T12" fmla="*/ 270 w 2252"/>
                <a:gd name="T13" fmla="*/ 1 h 615"/>
                <a:gd name="T14" fmla="*/ 266 w 2252"/>
                <a:gd name="T15" fmla="*/ 0 h 615"/>
                <a:gd name="T16" fmla="*/ 242 w 2252"/>
                <a:gd name="T17" fmla="*/ 5 h 615"/>
                <a:gd name="T18" fmla="*/ 235 w 2252"/>
                <a:gd name="T19" fmla="*/ 15 h 615"/>
                <a:gd name="T20" fmla="*/ 221 w 2252"/>
                <a:gd name="T21" fmla="*/ 27 h 615"/>
                <a:gd name="T22" fmla="*/ 227 w 2252"/>
                <a:gd name="T23" fmla="*/ 17 h 615"/>
                <a:gd name="T24" fmla="*/ 197 w 2252"/>
                <a:gd name="T25" fmla="*/ 8 h 615"/>
                <a:gd name="T26" fmla="*/ 192 w 2252"/>
                <a:gd name="T27" fmla="*/ 5 h 615"/>
                <a:gd name="T28" fmla="*/ 188 w 2252"/>
                <a:gd name="T29" fmla="*/ 8 h 615"/>
                <a:gd name="T30" fmla="*/ 151 w 2252"/>
                <a:gd name="T31" fmla="*/ 26 h 615"/>
                <a:gd name="T32" fmla="*/ 149 w 2252"/>
                <a:gd name="T33" fmla="*/ 13 h 615"/>
                <a:gd name="T34" fmla="*/ 145 w 2252"/>
                <a:gd name="T35" fmla="*/ 7 h 615"/>
                <a:gd name="T36" fmla="*/ 140 w 2252"/>
                <a:gd name="T37" fmla="*/ 8 h 615"/>
                <a:gd name="T38" fmla="*/ 135 w 2252"/>
                <a:gd name="T39" fmla="*/ 18 h 615"/>
                <a:gd name="T40" fmla="*/ 113 w 2252"/>
                <a:gd name="T41" fmla="*/ 16 h 615"/>
                <a:gd name="T42" fmla="*/ 91 w 2252"/>
                <a:gd name="T43" fmla="*/ 16 h 615"/>
                <a:gd name="T44" fmla="*/ 70 w 2252"/>
                <a:gd name="T45" fmla="*/ 26 h 615"/>
                <a:gd name="T46" fmla="*/ 67 w 2252"/>
                <a:gd name="T47" fmla="*/ 22 h 615"/>
                <a:gd name="T48" fmla="*/ 66 w 2252"/>
                <a:gd name="T49" fmla="*/ 14 h 615"/>
                <a:gd name="T50" fmla="*/ 64 w 2252"/>
                <a:gd name="T51" fmla="*/ 8 h 615"/>
                <a:gd name="T52" fmla="*/ 62 w 2252"/>
                <a:gd name="T53" fmla="*/ 8 h 615"/>
                <a:gd name="T54" fmla="*/ 60 w 2252"/>
                <a:gd name="T55" fmla="*/ 9 h 615"/>
                <a:gd name="T56" fmla="*/ 58 w 2252"/>
                <a:gd name="T57" fmla="*/ 7 h 615"/>
                <a:gd name="T58" fmla="*/ 55 w 2252"/>
                <a:gd name="T59" fmla="*/ 7 h 615"/>
                <a:gd name="T60" fmla="*/ 53 w 2252"/>
                <a:gd name="T61" fmla="*/ 11 h 615"/>
                <a:gd name="T62" fmla="*/ 51 w 2252"/>
                <a:gd name="T63" fmla="*/ 15 h 615"/>
                <a:gd name="T64" fmla="*/ 49 w 2252"/>
                <a:gd name="T65" fmla="*/ 21 h 615"/>
                <a:gd name="T66" fmla="*/ 45 w 2252"/>
                <a:gd name="T67" fmla="*/ 26 h 615"/>
                <a:gd name="T68" fmla="*/ 39 w 2252"/>
                <a:gd name="T69" fmla="*/ 14 h 615"/>
                <a:gd name="T70" fmla="*/ 16 w 2252"/>
                <a:gd name="T71" fmla="*/ 7 h 615"/>
                <a:gd name="T72" fmla="*/ 9 w 2252"/>
                <a:gd name="T73" fmla="*/ 27 h 615"/>
                <a:gd name="T74" fmla="*/ 0 w 2252"/>
                <a:gd name="T75" fmla="*/ 77 h 6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52"/>
                <a:gd name="T115" fmla="*/ 0 h 615"/>
                <a:gd name="T116" fmla="*/ 2252 w 2252"/>
                <a:gd name="T117" fmla="*/ 615 h 6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52" h="615">
                  <a:moveTo>
                    <a:pt x="0" y="615"/>
                  </a:moveTo>
                  <a:lnTo>
                    <a:pt x="2252" y="615"/>
                  </a:lnTo>
                  <a:lnTo>
                    <a:pt x="2252" y="138"/>
                  </a:lnTo>
                  <a:lnTo>
                    <a:pt x="2248" y="134"/>
                  </a:lnTo>
                  <a:lnTo>
                    <a:pt x="2238" y="123"/>
                  </a:lnTo>
                  <a:lnTo>
                    <a:pt x="2223" y="109"/>
                  </a:lnTo>
                  <a:lnTo>
                    <a:pt x="2207" y="92"/>
                  </a:lnTo>
                  <a:lnTo>
                    <a:pt x="2190" y="74"/>
                  </a:lnTo>
                  <a:lnTo>
                    <a:pt x="2176" y="61"/>
                  </a:lnTo>
                  <a:lnTo>
                    <a:pt x="2165" y="50"/>
                  </a:lnTo>
                  <a:lnTo>
                    <a:pt x="2162" y="48"/>
                  </a:lnTo>
                  <a:lnTo>
                    <a:pt x="2162" y="42"/>
                  </a:lnTo>
                  <a:lnTo>
                    <a:pt x="2162" y="25"/>
                  </a:lnTo>
                  <a:lnTo>
                    <a:pt x="2162" y="8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32" y="33"/>
                  </a:lnTo>
                  <a:lnTo>
                    <a:pt x="1944" y="33"/>
                  </a:lnTo>
                  <a:lnTo>
                    <a:pt x="1858" y="120"/>
                  </a:lnTo>
                  <a:lnTo>
                    <a:pt x="1882" y="120"/>
                  </a:lnTo>
                  <a:lnTo>
                    <a:pt x="1882" y="214"/>
                  </a:lnTo>
                  <a:lnTo>
                    <a:pt x="1772" y="214"/>
                  </a:lnTo>
                  <a:lnTo>
                    <a:pt x="1772" y="132"/>
                  </a:lnTo>
                  <a:lnTo>
                    <a:pt x="1821" y="132"/>
                  </a:lnTo>
                  <a:lnTo>
                    <a:pt x="1776" y="63"/>
                  </a:lnTo>
                  <a:lnTo>
                    <a:pt x="1581" y="63"/>
                  </a:lnTo>
                  <a:lnTo>
                    <a:pt x="1581" y="39"/>
                  </a:lnTo>
                  <a:lnTo>
                    <a:pt x="1542" y="39"/>
                  </a:lnTo>
                  <a:lnTo>
                    <a:pt x="1542" y="63"/>
                  </a:lnTo>
                  <a:lnTo>
                    <a:pt x="1512" y="63"/>
                  </a:lnTo>
                  <a:lnTo>
                    <a:pt x="1454" y="204"/>
                  </a:lnTo>
                  <a:lnTo>
                    <a:pt x="1214" y="204"/>
                  </a:lnTo>
                  <a:lnTo>
                    <a:pt x="1208" y="147"/>
                  </a:lnTo>
                  <a:lnTo>
                    <a:pt x="1196" y="103"/>
                  </a:lnTo>
                  <a:lnTo>
                    <a:pt x="1180" y="72"/>
                  </a:lnTo>
                  <a:lnTo>
                    <a:pt x="1162" y="55"/>
                  </a:lnTo>
                  <a:lnTo>
                    <a:pt x="1141" y="51"/>
                  </a:lnTo>
                  <a:lnTo>
                    <a:pt x="1120" y="64"/>
                  </a:lnTo>
                  <a:lnTo>
                    <a:pt x="1099" y="92"/>
                  </a:lnTo>
                  <a:lnTo>
                    <a:pt x="1082" y="137"/>
                  </a:lnTo>
                  <a:lnTo>
                    <a:pt x="1012" y="0"/>
                  </a:lnTo>
                  <a:lnTo>
                    <a:pt x="909" y="126"/>
                  </a:lnTo>
                  <a:lnTo>
                    <a:pt x="824" y="5"/>
                  </a:lnTo>
                  <a:lnTo>
                    <a:pt x="728" y="123"/>
                  </a:lnTo>
                  <a:lnTo>
                    <a:pt x="566" y="123"/>
                  </a:lnTo>
                  <a:lnTo>
                    <a:pt x="566" y="204"/>
                  </a:lnTo>
                  <a:lnTo>
                    <a:pt x="538" y="208"/>
                  </a:lnTo>
                  <a:lnTo>
                    <a:pt x="537" y="176"/>
                  </a:lnTo>
                  <a:lnTo>
                    <a:pt x="534" y="141"/>
                  </a:lnTo>
                  <a:lnTo>
                    <a:pt x="529" y="110"/>
                  </a:lnTo>
                  <a:lnTo>
                    <a:pt x="522" y="83"/>
                  </a:lnTo>
                  <a:lnTo>
                    <a:pt x="514" y="64"/>
                  </a:lnTo>
                  <a:lnTo>
                    <a:pt x="505" y="56"/>
                  </a:lnTo>
                  <a:lnTo>
                    <a:pt x="496" y="63"/>
                  </a:lnTo>
                  <a:lnTo>
                    <a:pt x="485" y="88"/>
                  </a:lnTo>
                  <a:lnTo>
                    <a:pt x="481" y="71"/>
                  </a:lnTo>
                  <a:lnTo>
                    <a:pt x="474" y="57"/>
                  </a:lnTo>
                  <a:lnTo>
                    <a:pt x="466" y="49"/>
                  </a:lnTo>
                  <a:lnTo>
                    <a:pt x="455" y="47"/>
                  </a:lnTo>
                  <a:lnTo>
                    <a:pt x="446" y="51"/>
                  </a:lnTo>
                  <a:lnTo>
                    <a:pt x="437" y="65"/>
                  </a:lnTo>
                  <a:lnTo>
                    <a:pt x="430" y="88"/>
                  </a:lnTo>
                  <a:lnTo>
                    <a:pt x="427" y="123"/>
                  </a:lnTo>
                  <a:lnTo>
                    <a:pt x="415" y="119"/>
                  </a:lnTo>
                  <a:lnTo>
                    <a:pt x="405" y="132"/>
                  </a:lnTo>
                  <a:lnTo>
                    <a:pt x="399" y="163"/>
                  </a:lnTo>
                  <a:lnTo>
                    <a:pt x="397" y="208"/>
                  </a:lnTo>
                  <a:lnTo>
                    <a:pt x="363" y="208"/>
                  </a:lnTo>
                  <a:lnTo>
                    <a:pt x="363" y="153"/>
                  </a:lnTo>
                  <a:lnTo>
                    <a:pt x="317" y="107"/>
                  </a:lnTo>
                  <a:lnTo>
                    <a:pt x="180" y="107"/>
                  </a:lnTo>
                  <a:lnTo>
                    <a:pt x="128" y="55"/>
                  </a:lnTo>
                  <a:lnTo>
                    <a:pt x="74" y="135"/>
                  </a:lnTo>
                  <a:lnTo>
                    <a:pt x="74" y="216"/>
                  </a:lnTo>
                  <a:lnTo>
                    <a:pt x="2" y="216"/>
                  </a:lnTo>
                  <a:lnTo>
                    <a:pt x="0" y="615"/>
                  </a:lnTo>
                  <a:close/>
                </a:path>
              </a:pathLst>
            </a:custGeom>
            <a:solidFill>
              <a:srgbClr val="D8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6" name="未知"/>
            <p:cNvSpPr>
              <a:spLocks noChangeArrowheads="1"/>
            </p:cNvSpPr>
            <p:nvPr/>
          </p:nvSpPr>
          <p:spPr bwMode="auto">
            <a:xfrm>
              <a:off x="584" y="88"/>
              <a:ext cx="176" cy="319"/>
            </a:xfrm>
            <a:custGeom>
              <a:avLst/>
              <a:gdLst>
                <a:gd name="T0" fmla="*/ 19 w 351"/>
                <a:gd name="T1" fmla="*/ 1 h 638"/>
                <a:gd name="T2" fmla="*/ 15 w 351"/>
                <a:gd name="T3" fmla="*/ 6 h 638"/>
                <a:gd name="T4" fmla="*/ 12 w 351"/>
                <a:gd name="T5" fmla="*/ 14 h 638"/>
                <a:gd name="T6" fmla="*/ 11 w 351"/>
                <a:gd name="T7" fmla="*/ 23 h 638"/>
                <a:gd name="T8" fmla="*/ 10 w 351"/>
                <a:gd name="T9" fmla="*/ 24 h 638"/>
                <a:gd name="T10" fmla="*/ 9 w 351"/>
                <a:gd name="T11" fmla="*/ 19 h 638"/>
                <a:gd name="T12" fmla="*/ 6 w 351"/>
                <a:gd name="T13" fmla="*/ 23 h 638"/>
                <a:gd name="T14" fmla="*/ 4 w 351"/>
                <a:gd name="T15" fmla="*/ 34 h 638"/>
                <a:gd name="T16" fmla="*/ 4 w 351"/>
                <a:gd name="T17" fmla="*/ 40 h 638"/>
                <a:gd name="T18" fmla="*/ 6 w 351"/>
                <a:gd name="T19" fmla="*/ 44 h 638"/>
                <a:gd name="T20" fmla="*/ 6 w 351"/>
                <a:gd name="T21" fmla="*/ 45 h 638"/>
                <a:gd name="T22" fmla="*/ 4 w 351"/>
                <a:gd name="T23" fmla="*/ 43 h 638"/>
                <a:gd name="T24" fmla="*/ 2 w 351"/>
                <a:gd name="T25" fmla="*/ 42 h 638"/>
                <a:gd name="T26" fmla="*/ 2 w 351"/>
                <a:gd name="T27" fmla="*/ 42 h 638"/>
                <a:gd name="T28" fmla="*/ 1 w 351"/>
                <a:gd name="T29" fmla="*/ 45 h 638"/>
                <a:gd name="T30" fmla="*/ 0 w 351"/>
                <a:gd name="T31" fmla="*/ 56 h 638"/>
                <a:gd name="T32" fmla="*/ 1 w 351"/>
                <a:gd name="T33" fmla="*/ 69 h 638"/>
                <a:gd name="T34" fmla="*/ 5 w 351"/>
                <a:gd name="T35" fmla="*/ 78 h 638"/>
                <a:gd name="T36" fmla="*/ 9 w 351"/>
                <a:gd name="T37" fmla="*/ 80 h 638"/>
                <a:gd name="T38" fmla="*/ 13 w 351"/>
                <a:gd name="T39" fmla="*/ 80 h 638"/>
                <a:gd name="T40" fmla="*/ 17 w 351"/>
                <a:gd name="T41" fmla="*/ 80 h 638"/>
                <a:gd name="T42" fmla="*/ 22 w 351"/>
                <a:gd name="T43" fmla="*/ 80 h 638"/>
                <a:gd name="T44" fmla="*/ 27 w 351"/>
                <a:gd name="T45" fmla="*/ 80 h 638"/>
                <a:gd name="T46" fmla="*/ 32 w 351"/>
                <a:gd name="T47" fmla="*/ 80 h 638"/>
                <a:gd name="T48" fmla="*/ 36 w 351"/>
                <a:gd name="T49" fmla="*/ 80 h 638"/>
                <a:gd name="T50" fmla="*/ 38 w 351"/>
                <a:gd name="T51" fmla="*/ 80 h 638"/>
                <a:gd name="T52" fmla="*/ 40 w 351"/>
                <a:gd name="T53" fmla="*/ 78 h 638"/>
                <a:gd name="T54" fmla="*/ 42 w 351"/>
                <a:gd name="T55" fmla="*/ 71 h 638"/>
                <a:gd name="T56" fmla="*/ 44 w 351"/>
                <a:gd name="T57" fmla="*/ 61 h 638"/>
                <a:gd name="T58" fmla="*/ 44 w 351"/>
                <a:gd name="T59" fmla="*/ 53 h 638"/>
                <a:gd name="T60" fmla="*/ 43 w 351"/>
                <a:gd name="T61" fmla="*/ 52 h 638"/>
                <a:gd name="T62" fmla="*/ 42 w 351"/>
                <a:gd name="T63" fmla="*/ 55 h 638"/>
                <a:gd name="T64" fmla="*/ 40 w 351"/>
                <a:gd name="T65" fmla="*/ 57 h 638"/>
                <a:gd name="T66" fmla="*/ 39 w 351"/>
                <a:gd name="T67" fmla="*/ 59 h 638"/>
                <a:gd name="T68" fmla="*/ 39 w 351"/>
                <a:gd name="T69" fmla="*/ 58 h 638"/>
                <a:gd name="T70" fmla="*/ 41 w 351"/>
                <a:gd name="T71" fmla="*/ 51 h 638"/>
                <a:gd name="T72" fmla="*/ 41 w 351"/>
                <a:gd name="T73" fmla="*/ 42 h 638"/>
                <a:gd name="T74" fmla="*/ 39 w 351"/>
                <a:gd name="T75" fmla="*/ 32 h 638"/>
                <a:gd name="T76" fmla="*/ 37 w 351"/>
                <a:gd name="T77" fmla="*/ 27 h 638"/>
                <a:gd name="T78" fmla="*/ 36 w 351"/>
                <a:gd name="T79" fmla="*/ 30 h 638"/>
                <a:gd name="T80" fmla="*/ 34 w 351"/>
                <a:gd name="T81" fmla="*/ 34 h 638"/>
                <a:gd name="T82" fmla="*/ 33 w 351"/>
                <a:gd name="T83" fmla="*/ 36 h 638"/>
                <a:gd name="T84" fmla="*/ 33 w 351"/>
                <a:gd name="T85" fmla="*/ 34 h 638"/>
                <a:gd name="T86" fmla="*/ 33 w 351"/>
                <a:gd name="T87" fmla="*/ 26 h 638"/>
                <a:gd name="T88" fmla="*/ 33 w 351"/>
                <a:gd name="T89" fmla="*/ 18 h 638"/>
                <a:gd name="T90" fmla="*/ 30 w 351"/>
                <a:gd name="T91" fmla="*/ 9 h 638"/>
                <a:gd name="T92" fmla="*/ 29 w 351"/>
                <a:gd name="T93" fmla="*/ 10 h 638"/>
                <a:gd name="T94" fmla="*/ 27 w 351"/>
                <a:gd name="T95" fmla="*/ 13 h 638"/>
                <a:gd name="T96" fmla="*/ 27 w 351"/>
                <a:gd name="T97" fmla="*/ 12 h 638"/>
                <a:gd name="T98" fmla="*/ 25 w 351"/>
                <a:gd name="T99" fmla="*/ 7 h 638"/>
                <a:gd name="T100" fmla="*/ 23 w 351"/>
                <a:gd name="T101" fmla="*/ 3 h 638"/>
                <a:gd name="T102" fmla="*/ 21 w 351"/>
                <a:gd name="T103" fmla="*/ 1 h 6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1"/>
                <a:gd name="T157" fmla="*/ 0 h 638"/>
                <a:gd name="T158" fmla="*/ 351 w 351"/>
                <a:gd name="T159" fmla="*/ 638 h 6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1" h="638">
                  <a:moveTo>
                    <a:pt x="166" y="0"/>
                  </a:moveTo>
                  <a:lnTo>
                    <a:pt x="150" y="4"/>
                  </a:lnTo>
                  <a:lnTo>
                    <a:pt x="134" y="22"/>
                  </a:lnTo>
                  <a:lnTo>
                    <a:pt x="119" y="48"/>
                  </a:lnTo>
                  <a:lnTo>
                    <a:pt x="106" y="81"/>
                  </a:lnTo>
                  <a:lnTo>
                    <a:pt x="95" y="118"/>
                  </a:lnTo>
                  <a:lnTo>
                    <a:pt x="86" y="154"/>
                  </a:lnTo>
                  <a:lnTo>
                    <a:pt x="82" y="186"/>
                  </a:lnTo>
                  <a:lnTo>
                    <a:pt x="81" y="211"/>
                  </a:lnTo>
                  <a:lnTo>
                    <a:pt x="74" y="192"/>
                  </a:lnTo>
                  <a:lnTo>
                    <a:pt x="69" y="168"/>
                  </a:lnTo>
                  <a:lnTo>
                    <a:pt x="65" y="148"/>
                  </a:lnTo>
                  <a:lnTo>
                    <a:pt x="63" y="140"/>
                  </a:lnTo>
                  <a:lnTo>
                    <a:pt x="46" y="188"/>
                  </a:lnTo>
                  <a:lnTo>
                    <a:pt x="35" y="230"/>
                  </a:lnTo>
                  <a:lnTo>
                    <a:pt x="30" y="267"/>
                  </a:lnTo>
                  <a:lnTo>
                    <a:pt x="29" y="298"/>
                  </a:lnTo>
                  <a:lnTo>
                    <a:pt x="31" y="323"/>
                  </a:lnTo>
                  <a:lnTo>
                    <a:pt x="38" y="343"/>
                  </a:lnTo>
                  <a:lnTo>
                    <a:pt x="46" y="359"/>
                  </a:lnTo>
                  <a:lnTo>
                    <a:pt x="55" y="369"/>
                  </a:lnTo>
                  <a:lnTo>
                    <a:pt x="45" y="362"/>
                  </a:lnTo>
                  <a:lnTo>
                    <a:pt x="36" y="356"/>
                  </a:lnTo>
                  <a:lnTo>
                    <a:pt x="28" y="351"/>
                  </a:lnTo>
                  <a:lnTo>
                    <a:pt x="21" y="345"/>
                  </a:lnTo>
                  <a:lnTo>
                    <a:pt x="15" y="341"/>
                  </a:lnTo>
                  <a:lnTo>
                    <a:pt x="12" y="338"/>
                  </a:lnTo>
                  <a:lnTo>
                    <a:pt x="9" y="336"/>
                  </a:lnTo>
                  <a:lnTo>
                    <a:pt x="8" y="334"/>
                  </a:lnTo>
                  <a:lnTo>
                    <a:pt x="5" y="367"/>
                  </a:lnTo>
                  <a:lnTo>
                    <a:pt x="1" y="407"/>
                  </a:lnTo>
                  <a:lnTo>
                    <a:pt x="0" y="453"/>
                  </a:lnTo>
                  <a:lnTo>
                    <a:pt x="1" y="499"/>
                  </a:lnTo>
                  <a:lnTo>
                    <a:pt x="7" y="545"/>
                  </a:lnTo>
                  <a:lnTo>
                    <a:pt x="18" y="585"/>
                  </a:lnTo>
                  <a:lnTo>
                    <a:pt x="37" y="618"/>
                  </a:lnTo>
                  <a:lnTo>
                    <a:pt x="65" y="638"/>
                  </a:lnTo>
                  <a:lnTo>
                    <a:pt x="71" y="638"/>
                  </a:lnTo>
                  <a:lnTo>
                    <a:pt x="83" y="638"/>
                  </a:lnTo>
                  <a:lnTo>
                    <a:pt x="97" y="638"/>
                  </a:lnTo>
                  <a:lnTo>
                    <a:pt x="114" y="638"/>
                  </a:lnTo>
                  <a:lnTo>
                    <a:pt x="133" y="638"/>
                  </a:lnTo>
                  <a:lnTo>
                    <a:pt x="152" y="638"/>
                  </a:lnTo>
                  <a:lnTo>
                    <a:pt x="173" y="638"/>
                  </a:lnTo>
                  <a:lnTo>
                    <a:pt x="194" y="638"/>
                  </a:lnTo>
                  <a:lnTo>
                    <a:pt x="214" y="638"/>
                  </a:lnTo>
                  <a:lnTo>
                    <a:pt x="234" y="638"/>
                  </a:lnTo>
                  <a:lnTo>
                    <a:pt x="252" y="638"/>
                  </a:lnTo>
                  <a:lnTo>
                    <a:pt x="268" y="638"/>
                  </a:lnTo>
                  <a:lnTo>
                    <a:pt x="282" y="638"/>
                  </a:lnTo>
                  <a:lnTo>
                    <a:pt x="293" y="638"/>
                  </a:lnTo>
                  <a:lnTo>
                    <a:pt x="300" y="638"/>
                  </a:lnTo>
                  <a:lnTo>
                    <a:pt x="302" y="638"/>
                  </a:lnTo>
                  <a:lnTo>
                    <a:pt x="315" y="621"/>
                  </a:lnTo>
                  <a:lnTo>
                    <a:pt x="326" y="594"/>
                  </a:lnTo>
                  <a:lnTo>
                    <a:pt x="336" y="562"/>
                  </a:lnTo>
                  <a:lnTo>
                    <a:pt x="345" y="527"/>
                  </a:lnTo>
                  <a:lnTo>
                    <a:pt x="349" y="491"/>
                  </a:lnTo>
                  <a:lnTo>
                    <a:pt x="351" y="456"/>
                  </a:lnTo>
                  <a:lnTo>
                    <a:pt x="350" y="427"/>
                  </a:lnTo>
                  <a:lnTo>
                    <a:pt x="345" y="402"/>
                  </a:lnTo>
                  <a:lnTo>
                    <a:pt x="342" y="416"/>
                  </a:lnTo>
                  <a:lnTo>
                    <a:pt x="338" y="430"/>
                  </a:lnTo>
                  <a:lnTo>
                    <a:pt x="332" y="441"/>
                  </a:lnTo>
                  <a:lnTo>
                    <a:pt x="326" y="453"/>
                  </a:lnTo>
                  <a:lnTo>
                    <a:pt x="319" y="462"/>
                  </a:lnTo>
                  <a:lnTo>
                    <a:pt x="313" y="469"/>
                  </a:lnTo>
                  <a:lnTo>
                    <a:pt x="308" y="476"/>
                  </a:lnTo>
                  <a:lnTo>
                    <a:pt x="302" y="479"/>
                  </a:lnTo>
                  <a:lnTo>
                    <a:pt x="309" y="464"/>
                  </a:lnTo>
                  <a:lnTo>
                    <a:pt x="317" y="441"/>
                  </a:lnTo>
                  <a:lnTo>
                    <a:pt x="323" y="413"/>
                  </a:lnTo>
                  <a:lnTo>
                    <a:pt x="327" y="379"/>
                  </a:lnTo>
                  <a:lnTo>
                    <a:pt x="328" y="341"/>
                  </a:lnTo>
                  <a:lnTo>
                    <a:pt x="324" y="300"/>
                  </a:lnTo>
                  <a:lnTo>
                    <a:pt x="312" y="256"/>
                  </a:lnTo>
                  <a:lnTo>
                    <a:pt x="293" y="211"/>
                  </a:lnTo>
                  <a:lnTo>
                    <a:pt x="293" y="222"/>
                  </a:lnTo>
                  <a:lnTo>
                    <a:pt x="289" y="234"/>
                  </a:lnTo>
                  <a:lnTo>
                    <a:pt x="285" y="246"/>
                  </a:lnTo>
                  <a:lnTo>
                    <a:pt x="278" y="257"/>
                  </a:lnTo>
                  <a:lnTo>
                    <a:pt x="271" y="268"/>
                  </a:lnTo>
                  <a:lnTo>
                    <a:pt x="265" y="276"/>
                  </a:lnTo>
                  <a:lnTo>
                    <a:pt x="260" y="282"/>
                  </a:lnTo>
                  <a:lnTo>
                    <a:pt x="259" y="284"/>
                  </a:lnTo>
                  <a:lnTo>
                    <a:pt x="262" y="267"/>
                  </a:lnTo>
                  <a:lnTo>
                    <a:pt x="263" y="240"/>
                  </a:lnTo>
                  <a:lnTo>
                    <a:pt x="263" y="208"/>
                  </a:lnTo>
                  <a:lnTo>
                    <a:pt x="262" y="172"/>
                  </a:lnTo>
                  <a:lnTo>
                    <a:pt x="257" y="137"/>
                  </a:lnTo>
                  <a:lnTo>
                    <a:pt x="249" y="102"/>
                  </a:lnTo>
                  <a:lnTo>
                    <a:pt x="239" y="72"/>
                  </a:lnTo>
                  <a:lnTo>
                    <a:pt x="225" y="50"/>
                  </a:lnTo>
                  <a:lnTo>
                    <a:pt x="225" y="73"/>
                  </a:lnTo>
                  <a:lnTo>
                    <a:pt x="220" y="94"/>
                  </a:lnTo>
                  <a:lnTo>
                    <a:pt x="214" y="109"/>
                  </a:lnTo>
                  <a:lnTo>
                    <a:pt x="212" y="115"/>
                  </a:lnTo>
                  <a:lnTo>
                    <a:pt x="210" y="99"/>
                  </a:lnTo>
                  <a:lnTo>
                    <a:pt x="205" y="80"/>
                  </a:lnTo>
                  <a:lnTo>
                    <a:pt x="197" y="61"/>
                  </a:lnTo>
                  <a:lnTo>
                    <a:pt x="189" y="42"/>
                  </a:lnTo>
                  <a:lnTo>
                    <a:pt x="181" y="26"/>
                  </a:lnTo>
                  <a:lnTo>
                    <a:pt x="173" y="12"/>
                  </a:lnTo>
                  <a:lnTo>
                    <a:pt x="168" y="3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7" name="未知"/>
            <p:cNvSpPr>
              <a:spLocks noChangeArrowheads="1"/>
            </p:cNvSpPr>
            <p:nvPr/>
          </p:nvSpPr>
          <p:spPr bwMode="auto">
            <a:xfrm>
              <a:off x="653" y="183"/>
              <a:ext cx="379" cy="224"/>
            </a:xfrm>
            <a:custGeom>
              <a:avLst/>
              <a:gdLst>
                <a:gd name="T0" fmla="*/ 0 w 758"/>
                <a:gd name="T1" fmla="*/ 28 h 449"/>
                <a:gd name="T2" fmla="*/ 19 w 758"/>
                <a:gd name="T3" fmla="*/ 0 h 449"/>
                <a:gd name="T4" fmla="*/ 38 w 758"/>
                <a:gd name="T5" fmla="*/ 28 h 449"/>
                <a:gd name="T6" fmla="*/ 95 w 758"/>
                <a:gd name="T7" fmla="*/ 28 h 449"/>
                <a:gd name="T8" fmla="*/ 95 w 758"/>
                <a:gd name="T9" fmla="*/ 56 h 449"/>
                <a:gd name="T10" fmla="*/ 0 w 758"/>
                <a:gd name="T11" fmla="*/ 56 h 449"/>
                <a:gd name="T12" fmla="*/ 0 w 758"/>
                <a:gd name="T13" fmla="*/ 28 h 4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8"/>
                <a:gd name="T22" fmla="*/ 0 h 449"/>
                <a:gd name="T23" fmla="*/ 758 w 758"/>
                <a:gd name="T24" fmla="*/ 449 h 4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8" h="449">
                  <a:moveTo>
                    <a:pt x="0" y="228"/>
                  </a:moveTo>
                  <a:lnTo>
                    <a:pt x="150" y="0"/>
                  </a:lnTo>
                  <a:lnTo>
                    <a:pt x="299" y="228"/>
                  </a:lnTo>
                  <a:lnTo>
                    <a:pt x="758" y="228"/>
                  </a:lnTo>
                  <a:lnTo>
                    <a:pt x="758" y="449"/>
                  </a:lnTo>
                  <a:lnTo>
                    <a:pt x="0" y="449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B2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8" name="未知"/>
            <p:cNvSpPr>
              <a:spLocks noChangeArrowheads="1"/>
            </p:cNvSpPr>
            <p:nvPr/>
          </p:nvSpPr>
          <p:spPr bwMode="auto">
            <a:xfrm>
              <a:off x="650" y="164"/>
              <a:ext cx="386" cy="133"/>
            </a:xfrm>
            <a:custGeom>
              <a:avLst/>
              <a:gdLst>
                <a:gd name="T0" fmla="*/ 96 w 770"/>
                <a:gd name="T1" fmla="*/ 34 h 264"/>
                <a:gd name="T2" fmla="*/ 38 w 770"/>
                <a:gd name="T3" fmla="*/ 34 h 264"/>
                <a:gd name="T4" fmla="*/ 20 w 770"/>
                <a:gd name="T5" fmla="*/ 5 h 264"/>
                <a:gd name="T6" fmla="*/ 1 w 770"/>
                <a:gd name="T7" fmla="*/ 34 h 264"/>
                <a:gd name="T8" fmla="*/ 0 w 770"/>
                <a:gd name="T9" fmla="*/ 30 h 264"/>
                <a:gd name="T10" fmla="*/ 20 w 770"/>
                <a:gd name="T11" fmla="*/ 0 h 264"/>
                <a:gd name="T12" fmla="*/ 39 w 770"/>
                <a:gd name="T13" fmla="*/ 30 h 264"/>
                <a:gd name="T14" fmla="*/ 97 w 770"/>
                <a:gd name="T15" fmla="*/ 30 h 264"/>
                <a:gd name="T16" fmla="*/ 96 w 770"/>
                <a:gd name="T17" fmla="*/ 34 h 2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0"/>
                <a:gd name="T28" fmla="*/ 0 h 264"/>
                <a:gd name="T29" fmla="*/ 770 w 770"/>
                <a:gd name="T30" fmla="*/ 264 h 2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0" h="264">
                  <a:moveTo>
                    <a:pt x="763" y="264"/>
                  </a:moveTo>
                  <a:lnTo>
                    <a:pt x="304" y="264"/>
                  </a:lnTo>
                  <a:lnTo>
                    <a:pt x="155" y="36"/>
                  </a:lnTo>
                  <a:lnTo>
                    <a:pt x="5" y="264"/>
                  </a:lnTo>
                  <a:lnTo>
                    <a:pt x="0" y="237"/>
                  </a:lnTo>
                  <a:lnTo>
                    <a:pt x="155" y="0"/>
                  </a:lnTo>
                  <a:lnTo>
                    <a:pt x="309" y="237"/>
                  </a:lnTo>
                  <a:lnTo>
                    <a:pt x="770" y="237"/>
                  </a:lnTo>
                  <a:lnTo>
                    <a:pt x="763" y="2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09" name="Rectangle 73"/>
            <p:cNvSpPr>
              <a:spLocks noChangeArrowheads="1"/>
            </p:cNvSpPr>
            <p:nvPr/>
          </p:nvSpPr>
          <p:spPr bwMode="auto">
            <a:xfrm>
              <a:off x="664" y="305"/>
              <a:ext cx="134" cy="1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0" name="未知"/>
            <p:cNvSpPr>
              <a:spLocks noChangeArrowheads="1"/>
            </p:cNvSpPr>
            <p:nvPr/>
          </p:nvSpPr>
          <p:spPr bwMode="auto">
            <a:xfrm>
              <a:off x="728" y="164"/>
              <a:ext cx="308" cy="119"/>
            </a:xfrm>
            <a:custGeom>
              <a:avLst/>
              <a:gdLst>
                <a:gd name="T0" fmla="*/ 0 w 615"/>
                <a:gd name="T1" fmla="*/ 0 h 237"/>
                <a:gd name="T2" fmla="*/ 20 w 615"/>
                <a:gd name="T3" fmla="*/ 30 h 237"/>
                <a:gd name="T4" fmla="*/ 77 w 615"/>
                <a:gd name="T5" fmla="*/ 30 h 237"/>
                <a:gd name="T6" fmla="*/ 58 w 615"/>
                <a:gd name="T7" fmla="*/ 0 h 237"/>
                <a:gd name="T8" fmla="*/ 0 w 615"/>
                <a:gd name="T9" fmla="*/ 0 h 2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5"/>
                <a:gd name="T16" fmla="*/ 0 h 237"/>
                <a:gd name="T17" fmla="*/ 615 w 615"/>
                <a:gd name="T18" fmla="*/ 237 h 2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5" h="237">
                  <a:moveTo>
                    <a:pt x="0" y="0"/>
                  </a:moveTo>
                  <a:lnTo>
                    <a:pt x="154" y="237"/>
                  </a:lnTo>
                  <a:lnTo>
                    <a:pt x="615" y="237"/>
                  </a:lnTo>
                  <a:lnTo>
                    <a:pt x="4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1" name="Rectangle 75"/>
            <p:cNvSpPr>
              <a:spLocks noChangeArrowheads="1"/>
            </p:cNvSpPr>
            <p:nvPr/>
          </p:nvSpPr>
          <p:spPr bwMode="auto">
            <a:xfrm>
              <a:off x="673" y="313"/>
              <a:ext cx="114" cy="94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2" name="Rectangle 76"/>
            <p:cNvSpPr>
              <a:spLocks noChangeArrowheads="1"/>
            </p:cNvSpPr>
            <p:nvPr/>
          </p:nvSpPr>
          <p:spPr bwMode="auto">
            <a:xfrm>
              <a:off x="558" y="407"/>
              <a:ext cx="1126" cy="221"/>
            </a:xfrm>
            <a:prstGeom prst="rect">
              <a:avLst/>
            </a:prstGeom>
            <a:solidFill>
              <a:srgbClr val="33BF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3" name="未知"/>
            <p:cNvSpPr>
              <a:spLocks noChangeArrowheads="1"/>
            </p:cNvSpPr>
            <p:nvPr/>
          </p:nvSpPr>
          <p:spPr bwMode="auto">
            <a:xfrm>
              <a:off x="1011" y="26"/>
              <a:ext cx="435" cy="205"/>
            </a:xfrm>
            <a:custGeom>
              <a:avLst/>
              <a:gdLst>
                <a:gd name="T0" fmla="*/ 47 w 871"/>
                <a:gd name="T1" fmla="*/ 10 h 409"/>
                <a:gd name="T2" fmla="*/ 108 w 871"/>
                <a:gd name="T3" fmla="*/ 10 h 409"/>
                <a:gd name="T4" fmla="*/ 81 w 871"/>
                <a:gd name="T5" fmla="*/ 52 h 409"/>
                <a:gd name="T6" fmla="*/ 0 w 871"/>
                <a:gd name="T7" fmla="*/ 52 h 409"/>
                <a:gd name="T8" fmla="*/ 27 w 871"/>
                <a:gd name="T9" fmla="*/ 10 h 409"/>
                <a:gd name="T10" fmla="*/ 38 w 871"/>
                <a:gd name="T11" fmla="*/ 10 h 409"/>
                <a:gd name="T12" fmla="*/ 38 w 871"/>
                <a:gd name="T13" fmla="*/ 0 h 409"/>
                <a:gd name="T14" fmla="*/ 47 w 871"/>
                <a:gd name="T15" fmla="*/ 0 h 409"/>
                <a:gd name="T16" fmla="*/ 47 w 871"/>
                <a:gd name="T17" fmla="*/ 10 h 4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71"/>
                <a:gd name="T28" fmla="*/ 0 h 409"/>
                <a:gd name="T29" fmla="*/ 871 w 871"/>
                <a:gd name="T30" fmla="*/ 409 h 4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71" h="409">
                  <a:moveTo>
                    <a:pt x="380" y="73"/>
                  </a:moveTo>
                  <a:lnTo>
                    <a:pt x="871" y="73"/>
                  </a:lnTo>
                  <a:lnTo>
                    <a:pt x="652" y="409"/>
                  </a:lnTo>
                  <a:lnTo>
                    <a:pt x="0" y="409"/>
                  </a:lnTo>
                  <a:lnTo>
                    <a:pt x="220" y="73"/>
                  </a:lnTo>
                  <a:lnTo>
                    <a:pt x="306" y="73"/>
                  </a:lnTo>
                  <a:lnTo>
                    <a:pt x="306" y="0"/>
                  </a:lnTo>
                  <a:lnTo>
                    <a:pt x="380" y="0"/>
                  </a:lnTo>
                  <a:lnTo>
                    <a:pt x="380" y="73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4" name="未知"/>
            <p:cNvSpPr>
              <a:spLocks noChangeArrowheads="1"/>
            </p:cNvSpPr>
            <p:nvPr/>
          </p:nvSpPr>
          <p:spPr bwMode="auto">
            <a:xfrm>
              <a:off x="1015" y="89"/>
              <a:ext cx="537" cy="318"/>
            </a:xfrm>
            <a:custGeom>
              <a:avLst/>
              <a:gdLst>
                <a:gd name="T0" fmla="*/ 135 w 1073"/>
                <a:gd name="T1" fmla="*/ 40 h 636"/>
                <a:gd name="T2" fmla="*/ 108 w 1073"/>
                <a:gd name="T3" fmla="*/ 0 h 636"/>
                <a:gd name="T4" fmla="*/ 82 w 1073"/>
                <a:gd name="T5" fmla="*/ 40 h 636"/>
                <a:gd name="T6" fmla="*/ 0 w 1073"/>
                <a:gd name="T7" fmla="*/ 40 h 636"/>
                <a:gd name="T8" fmla="*/ 0 w 1073"/>
                <a:gd name="T9" fmla="*/ 80 h 636"/>
                <a:gd name="T10" fmla="*/ 135 w 1073"/>
                <a:gd name="T11" fmla="*/ 80 h 636"/>
                <a:gd name="T12" fmla="*/ 135 w 1073"/>
                <a:gd name="T13" fmla="*/ 40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73"/>
                <a:gd name="T22" fmla="*/ 0 h 636"/>
                <a:gd name="T23" fmla="*/ 1073 w 1073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73" h="636">
                  <a:moveTo>
                    <a:pt x="1073" y="323"/>
                  </a:moveTo>
                  <a:lnTo>
                    <a:pt x="862" y="0"/>
                  </a:lnTo>
                  <a:lnTo>
                    <a:pt x="651" y="323"/>
                  </a:lnTo>
                  <a:lnTo>
                    <a:pt x="0" y="323"/>
                  </a:lnTo>
                  <a:lnTo>
                    <a:pt x="0" y="636"/>
                  </a:lnTo>
                  <a:lnTo>
                    <a:pt x="1073" y="636"/>
                  </a:lnTo>
                  <a:lnTo>
                    <a:pt x="1073" y="323"/>
                  </a:lnTo>
                  <a:close/>
                </a:path>
              </a:pathLst>
            </a:custGeom>
            <a:solidFill>
              <a:srgbClr val="B2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5" name="Rectangle 79"/>
            <p:cNvSpPr>
              <a:spLocks noChangeArrowheads="1"/>
            </p:cNvSpPr>
            <p:nvPr/>
          </p:nvSpPr>
          <p:spPr bwMode="auto">
            <a:xfrm>
              <a:off x="1024" y="262"/>
              <a:ext cx="312" cy="139"/>
            </a:xfrm>
            <a:prstGeom prst="rect">
              <a:avLst/>
            </a:prstGeom>
            <a:solidFill>
              <a:srgbClr val="D8B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6" name="未知"/>
            <p:cNvSpPr>
              <a:spLocks noChangeArrowheads="1"/>
            </p:cNvSpPr>
            <p:nvPr/>
          </p:nvSpPr>
          <p:spPr bwMode="auto">
            <a:xfrm>
              <a:off x="1463" y="351"/>
              <a:ext cx="174" cy="56"/>
            </a:xfrm>
            <a:custGeom>
              <a:avLst/>
              <a:gdLst>
                <a:gd name="T0" fmla="*/ 38 w 348"/>
                <a:gd name="T1" fmla="*/ 6 h 113"/>
                <a:gd name="T2" fmla="*/ 38 w 348"/>
                <a:gd name="T3" fmla="*/ 0 h 113"/>
                <a:gd name="T4" fmla="*/ 0 w 348"/>
                <a:gd name="T5" fmla="*/ 0 h 113"/>
                <a:gd name="T6" fmla="*/ 0 w 348"/>
                <a:gd name="T7" fmla="*/ 14 h 113"/>
                <a:gd name="T8" fmla="*/ 44 w 348"/>
                <a:gd name="T9" fmla="*/ 14 h 113"/>
                <a:gd name="T10" fmla="*/ 44 w 348"/>
                <a:gd name="T11" fmla="*/ 6 h 113"/>
                <a:gd name="T12" fmla="*/ 38 w 348"/>
                <a:gd name="T13" fmla="*/ 6 h 1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113"/>
                <a:gd name="T23" fmla="*/ 348 w 348"/>
                <a:gd name="T24" fmla="*/ 113 h 1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113">
                  <a:moveTo>
                    <a:pt x="303" y="55"/>
                  </a:moveTo>
                  <a:lnTo>
                    <a:pt x="303" y="0"/>
                  </a:lnTo>
                  <a:lnTo>
                    <a:pt x="0" y="0"/>
                  </a:lnTo>
                  <a:lnTo>
                    <a:pt x="0" y="113"/>
                  </a:lnTo>
                  <a:lnTo>
                    <a:pt x="348" y="113"/>
                  </a:lnTo>
                  <a:lnTo>
                    <a:pt x="348" y="55"/>
                  </a:lnTo>
                  <a:lnTo>
                    <a:pt x="303" y="55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7" name="Rectangle 81"/>
            <p:cNvSpPr>
              <a:spLocks noChangeArrowheads="1"/>
            </p:cNvSpPr>
            <p:nvPr/>
          </p:nvSpPr>
          <p:spPr bwMode="auto">
            <a:xfrm>
              <a:off x="1463" y="259"/>
              <a:ext cx="74" cy="92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8" name="Rectangle 82"/>
            <p:cNvSpPr>
              <a:spLocks noChangeArrowheads="1"/>
            </p:cNvSpPr>
            <p:nvPr/>
          </p:nvSpPr>
          <p:spPr bwMode="auto">
            <a:xfrm>
              <a:off x="1172" y="277"/>
              <a:ext cx="134" cy="104"/>
            </a:xfrm>
            <a:prstGeom prst="rect">
              <a:avLst/>
            </a:prstGeom>
            <a:solidFill>
              <a:srgbClr val="C184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19" name="Rectangle 83"/>
            <p:cNvSpPr>
              <a:spLocks noChangeArrowheads="1"/>
            </p:cNvSpPr>
            <p:nvPr/>
          </p:nvSpPr>
          <p:spPr bwMode="auto">
            <a:xfrm>
              <a:off x="1478" y="269"/>
              <a:ext cx="45" cy="8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0" name="未知"/>
            <p:cNvSpPr>
              <a:spLocks noChangeArrowheads="1"/>
            </p:cNvSpPr>
            <p:nvPr/>
          </p:nvSpPr>
          <p:spPr bwMode="auto">
            <a:xfrm>
              <a:off x="1011" y="63"/>
              <a:ext cx="545" cy="188"/>
            </a:xfrm>
            <a:custGeom>
              <a:avLst/>
              <a:gdLst>
                <a:gd name="T0" fmla="*/ 1 w 1091"/>
                <a:gd name="T1" fmla="*/ 47 h 375"/>
                <a:gd name="T2" fmla="*/ 82 w 1091"/>
                <a:gd name="T3" fmla="*/ 47 h 375"/>
                <a:gd name="T4" fmla="*/ 108 w 1091"/>
                <a:gd name="T5" fmla="*/ 7 h 375"/>
                <a:gd name="T6" fmla="*/ 135 w 1091"/>
                <a:gd name="T7" fmla="*/ 47 h 375"/>
                <a:gd name="T8" fmla="*/ 136 w 1091"/>
                <a:gd name="T9" fmla="*/ 42 h 375"/>
                <a:gd name="T10" fmla="*/ 108 w 1091"/>
                <a:gd name="T11" fmla="*/ 0 h 375"/>
                <a:gd name="T12" fmla="*/ 81 w 1091"/>
                <a:gd name="T13" fmla="*/ 42 h 375"/>
                <a:gd name="T14" fmla="*/ 0 w 1091"/>
                <a:gd name="T15" fmla="*/ 42 h 375"/>
                <a:gd name="T16" fmla="*/ 1 w 1091"/>
                <a:gd name="T17" fmla="*/ 47 h 37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91"/>
                <a:gd name="T28" fmla="*/ 0 h 375"/>
                <a:gd name="T29" fmla="*/ 1091 w 1091"/>
                <a:gd name="T30" fmla="*/ 375 h 37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91" h="375">
                  <a:moveTo>
                    <a:pt x="9" y="375"/>
                  </a:moveTo>
                  <a:lnTo>
                    <a:pt x="660" y="375"/>
                  </a:lnTo>
                  <a:lnTo>
                    <a:pt x="871" y="52"/>
                  </a:lnTo>
                  <a:lnTo>
                    <a:pt x="1082" y="375"/>
                  </a:lnTo>
                  <a:lnTo>
                    <a:pt x="1091" y="336"/>
                  </a:lnTo>
                  <a:lnTo>
                    <a:pt x="871" y="0"/>
                  </a:lnTo>
                  <a:lnTo>
                    <a:pt x="652" y="336"/>
                  </a:lnTo>
                  <a:lnTo>
                    <a:pt x="0" y="336"/>
                  </a:lnTo>
                  <a:lnTo>
                    <a:pt x="9" y="3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1" name="Rectangle 85"/>
            <p:cNvSpPr>
              <a:spLocks noChangeArrowheads="1"/>
            </p:cNvSpPr>
            <p:nvPr/>
          </p:nvSpPr>
          <p:spPr bwMode="auto">
            <a:xfrm>
              <a:off x="1210" y="283"/>
              <a:ext cx="58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2" name="Rectangle 86"/>
            <p:cNvSpPr>
              <a:spLocks noChangeArrowheads="1"/>
            </p:cNvSpPr>
            <p:nvPr/>
          </p:nvSpPr>
          <p:spPr bwMode="auto">
            <a:xfrm>
              <a:off x="1179" y="283"/>
              <a:ext cx="24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3" name="Rectangle 87"/>
            <p:cNvSpPr>
              <a:spLocks noChangeArrowheads="1"/>
            </p:cNvSpPr>
            <p:nvPr/>
          </p:nvSpPr>
          <p:spPr bwMode="auto">
            <a:xfrm>
              <a:off x="1276" y="283"/>
              <a:ext cx="23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4" name="Rectangle 88"/>
            <p:cNvSpPr>
              <a:spLocks noChangeArrowheads="1"/>
            </p:cNvSpPr>
            <p:nvPr/>
          </p:nvSpPr>
          <p:spPr bwMode="auto">
            <a:xfrm>
              <a:off x="1383" y="283"/>
              <a:ext cx="3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5" name="Rectangle 89"/>
            <p:cNvSpPr>
              <a:spLocks noChangeArrowheads="1"/>
            </p:cNvSpPr>
            <p:nvPr/>
          </p:nvSpPr>
          <p:spPr bwMode="auto">
            <a:xfrm>
              <a:off x="1359" y="283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6" name="Rectangle 90"/>
            <p:cNvSpPr>
              <a:spLocks noChangeArrowheads="1"/>
            </p:cNvSpPr>
            <p:nvPr/>
          </p:nvSpPr>
          <p:spPr bwMode="auto">
            <a:xfrm>
              <a:off x="1428" y="283"/>
              <a:ext cx="17" cy="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7" name="未知"/>
            <p:cNvSpPr>
              <a:spLocks noChangeArrowheads="1"/>
            </p:cNvSpPr>
            <p:nvPr/>
          </p:nvSpPr>
          <p:spPr bwMode="auto">
            <a:xfrm>
              <a:off x="1414" y="159"/>
              <a:ext cx="27" cy="20"/>
            </a:xfrm>
            <a:custGeom>
              <a:avLst/>
              <a:gdLst>
                <a:gd name="T0" fmla="*/ 2 w 55"/>
                <a:gd name="T1" fmla="*/ 0 h 42"/>
                <a:gd name="T2" fmla="*/ 1 w 55"/>
                <a:gd name="T3" fmla="*/ 1 h 42"/>
                <a:gd name="T4" fmla="*/ 0 w 55"/>
                <a:gd name="T5" fmla="*/ 2 h 42"/>
                <a:gd name="T6" fmla="*/ 0 w 55"/>
                <a:gd name="T7" fmla="*/ 3 h 42"/>
                <a:gd name="T8" fmla="*/ 0 w 55"/>
                <a:gd name="T9" fmla="*/ 5 h 42"/>
                <a:gd name="T10" fmla="*/ 6 w 55"/>
                <a:gd name="T11" fmla="*/ 5 h 42"/>
                <a:gd name="T12" fmla="*/ 2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21" y="0"/>
                  </a:moveTo>
                  <a:lnTo>
                    <a:pt x="13" y="8"/>
                  </a:lnTo>
                  <a:lnTo>
                    <a:pt x="7" y="19"/>
                  </a:lnTo>
                  <a:lnTo>
                    <a:pt x="2" y="30"/>
                  </a:lnTo>
                  <a:lnTo>
                    <a:pt x="0" y="42"/>
                  </a:lnTo>
                  <a:lnTo>
                    <a:pt x="55" y="4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8" name="未知"/>
            <p:cNvSpPr>
              <a:spLocks noChangeArrowheads="1"/>
            </p:cNvSpPr>
            <p:nvPr/>
          </p:nvSpPr>
          <p:spPr bwMode="auto">
            <a:xfrm>
              <a:off x="1451" y="159"/>
              <a:ext cx="28" cy="20"/>
            </a:xfrm>
            <a:custGeom>
              <a:avLst/>
              <a:gdLst>
                <a:gd name="T0" fmla="*/ 5 w 55"/>
                <a:gd name="T1" fmla="*/ 0 h 42"/>
                <a:gd name="T2" fmla="*/ 6 w 55"/>
                <a:gd name="T3" fmla="*/ 1 h 42"/>
                <a:gd name="T4" fmla="*/ 6 w 55"/>
                <a:gd name="T5" fmla="*/ 2 h 42"/>
                <a:gd name="T6" fmla="*/ 7 w 55"/>
                <a:gd name="T7" fmla="*/ 3 h 42"/>
                <a:gd name="T8" fmla="*/ 7 w 55"/>
                <a:gd name="T9" fmla="*/ 5 h 42"/>
                <a:gd name="T10" fmla="*/ 0 w 55"/>
                <a:gd name="T11" fmla="*/ 5 h 42"/>
                <a:gd name="T12" fmla="*/ 5 w 55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5"/>
                <a:gd name="T22" fmla="*/ 0 h 42"/>
                <a:gd name="T23" fmla="*/ 55 w 5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5" h="42">
                  <a:moveTo>
                    <a:pt x="33" y="0"/>
                  </a:moveTo>
                  <a:lnTo>
                    <a:pt x="41" y="8"/>
                  </a:lnTo>
                  <a:lnTo>
                    <a:pt x="48" y="19"/>
                  </a:lnTo>
                  <a:lnTo>
                    <a:pt x="53" y="30"/>
                  </a:lnTo>
                  <a:lnTo>
                    <a:pt x="55" y="42"/>
                  </a:lnTo>
                  <a:lnTo>
                    <a:pt x="0" y="42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29" name="未知"/>
            <p:cNvSpPr>
              <a:spLocks noChangeArrowheads="1"/>
            </p:cNvSpPr>
            <p:nvPr/>
          </p:nvSpPr>
          <p:spPr bwMode="auto">
            <a:xfrm>
              <a:off x="1430" y="148"/>
              <a:ext cx="32" cy="27"/>
            </a:xfrm>
            <a:custGeom>
              <a:avLst/>
              <a:gdLst>
                <a:gd name="T0" fmla="*/ 4 w 66"/>
                <a:gd name="T1" fmla="*/ 7 h 53"/>
                <a:gd name="T2" fmla="*/ 8 w 66"/>
                <a:gd name="T3" fmla="*/ 2 h 53"/>
                <a:gd name="T4" fmla="*/ 7 w 66"/>
                <a:gd name="T5" fmla="*/ 1 h 53"/>
                <a:gd name="T6" fmla="*/ 6 w 66"/>
                <a:gd name="T7" fmla="*/ 1 h 53"/>
                <a:gd name="T8" fmla="*/ 5 w 66"/>
                <a:gd name="T9" fmla="*/ 1 h 53"/>
                <a:gd name="T10" fmla="*/ 4 w 66"/>
                <a:gd name="T11" fmla="*/ 0 h 53"/>
                <a:gd name="T12" fmla="*/ 3 w 66"/>
                <a:gd name="T13" fmla="*/ 1 h 53"/>
                <a:gd name="T14" fmla="*/ 1 w 66"/>
                <a:gd name="T15" fmla="*/ 1 h 53"/>
                <a:gd name="T16" fmla="*/ 0 w 66"/>
                <a:gd name="T17" fmla="*/ 1 h 53"/>
                <a:gd name="T18" fmla="*/ 0 w 66"/>
                <a:gd name="T19" fmla="*/ 2 h 53"/>
                <a:gd name="T20" fmla="*/ 4 w 66"/>
                <a:gd name="T21" fmla="*/ 7 h 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6"/>
                <a:gd name="T34" fmla="*/ 0 h 53"/>
                <a:gd name="T35" fmla="*/ 66 w 66"/>
                <a:gd name="T36" fmla="*/ 53 h 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6" h="53">
                  <a:moveTo>
                    <a:pt x="33" y="53"/>
                  </a:moveTo>
                  <a:lnTo>
                    <a:pt x="66" y="12"/>
                  </a:lnTo>
                  <a:lnTo>
                    <a:pt x="59" y="7"/>
                  </a:lnTo>
                  <a:lnTo>
                    <a:pt x="52" y="4"/>
                  </a:lnTo>
                  <a:lnTo>
                    <a:pt x="43" y="2"/>
                  </a:lnTo>
                  <a:lnTo>
                    <a:pt x="34" y="0"/>
                  </a:lnTo>
                  <a:lnTo>
                    <a:pt x="25" y="2"/>
                  </a:lnTo>
                  <a:lnTo>
                    <a:pt x="15" y="4"/>
                  </a:lnTo>
                  <a:lnTo>
                    <a:pt x="7" y="7"/>
                  </a:lnTo>
                  <a:lnTo>
                    <a:pt x="0" y="12"/>
                  </a:lnTo>
                  <a:lnTo>
                    <a:pt x="33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0" name="未知"/>
            <p:cNvSpPr>
              <a:spLocks noChangeArrowheads="1"/>
            </p:cNvSpPr>
            <p:nvPr/>
          </p:nvSpPr>
          <p:spPr bwMode="auto">
            <a:xfrm>
              <a:off x="1450" y="172"/>
              <a:ext cx="174" cy="87"/>
            </a:xfrm>
            <a:custGeom>
              <a:avLst/>
              <a:gdLst>
                <a:gd name="T0" fmla="*/ 1 w 348"/>
                <a:gd name="T1" fmla="*/ 17 h 174"/>
                <a:gd name="T2" fmla="*/ 11 w 348"/>
                <a:gd name="T3" fmla="*/ 0 h 174"/>
                <a:gd name="T4" fmla="*/ 15 w 348"/>
                <a:gd name="T5" fmla="*/ 0 h 174"/>
                <a:gd name="T6" fmla="*/ 5 w 348"/>
                <a:gd name="T7" fmla="*/ 17 h 174"/>
                <a:gd name="T8" fmla="*/ 22 w 348"/>
                <a:gd name="T9" fmla="*/ 17 h 174"/>
                <a:gd name="T10" fmla="*/ 33 w 348"/>
                <a:gd name="T11" fmla="*/ 0 h 174"/>
                <a:gd name="T12" fmla="*/ 44 w 348"/>
                <a:gd name="T13" fmla="*/ 17 h 174"/>
                <a:gd name="T14" fmla="*/ 43 w 348"/>
                <a:gd name="T15" fmla="*/ 22 h 174"/>
                <a:gd name="T16" fmla="*/ 33 w 348"/>
                <a:gd name="T17" fmla="*/ 6 h 174"/>
                <a:gd name="T18" fmla="*/ 22 w 348"/>
                <a:gd name="T19" fmla="*/ 22 h 174"/>
                <a:gd name="T20" fmla="*/ 1 w 348"/>
                <a:gd name="T21" fmla="*/ 22 h 174"/>
                <a:gd name="T22" fmla="*/ 0 w 348"/>
                <a:gd name="T23" fmla="*/ 17 h 174"/>
                <a:gd name="T24" fmla="*/ 1 w 348"/>
                <a:gd name="T25" fmla="*/ 17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48"/>
                <a:gd name="T40" fmla="*/ 0 h 174"/>
                <a:gd name="T41" fmla="*/ 348 w 348"/>
                <a:gd name="T42" fmla="*/ 174 h 17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48" h="174">
                  <a:moveTo>
                    <a:pt x="1" y="136"/>
                  </a:moveTo>
                  <a:lnTo>
                    <a:pt x="88" y="0"/>
                  </a:lnTo>
                  <a:lnTo>
                    <a:pt x="122" y="0"/>
                  </a:lnTo>
                  <a:lnTo>
                    <a:pt x="35" y="136"/>
                  </a:lnTo>
                  <a:lnTo>
                    <a:pt x="171" y="136"/>
                  </a:lnTo>
                  <a:lnTo>
                    <a:pt x="259" y="0"/>
                  </a:lnTo>
                  <a:lnTo>
                    <a:pt x="348" y="136"/>
                  </a:lnTo>
                  <a:lnTo>
                    <a:pt x="340" y="174"/>
                  </a:lnTo>
                  <a:lnTo>
                    <a:pt x="259" y="50"/>
                  </a:lnTo>
                  <a:lnTo>
                    <a:pt x="179" y="174"/>
                  </a:lnTo>
                  <a:lnTo>
                    <a:pt x="9" y="174"/>
                  </a:lnTo>
                  <a:lnTo>
                    <a:pt x="0" y="136"/>
                  </a:lnTo>
                  <a:lnTo>
                    <a:pt x="1" y="1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1" name="Rectangle 95"/>
            <p:cNvSpPr>
              <a:spLocks noChangeArrowheads="1"/>
            </p:cNvSpPr>
            <p:nvPr/>
          </p:nvSpPr>
          <p:spPr bwMode="auto">
            <a:xfrm>
              <a:off x="1564" y="383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2" name="Rectangle 96"/>
            <p:cNvSpPr>
              <a:spLocks noChangeArrowheads="1"/>
            </p:cNvSpPr>
            <p:nvPr/>
          </p:nvSpPr>
          <p:spPr bwMode="auto">
            <a:xfrm>
              <a:off x="1541" y="356"/>
              <a:ext cx="69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3" name="未知"/>
            <p:cNvSpPr>
              <a:spLocks noChangeArrowheads="1"/>
            </p:cNvSpPr>
            <p:nvPr/>
          </p:nvSpPr>
          <p:spPr bwMode="auto">
            <a:xfrm>
              <a:off x="1540" y="198"/>
              <a:ext cx="80" cy="61"/>
            </a:xfrm>
            <a:custGeom>
              <a:avLst/>
              <a:gdLst>
                <a:gd name="T0" fmla="*/ 20 w 161"/>
                <a:gd name="T1" fmla="*/ 15 h 124"/>
                <a:gd name="T2" fmla="*/ 10 w 161"/>
                <a:gd name="T3" fmla="*/ 0 h 124"/>
                <a:gd name="T4" fmla="*/ 0 w 161"/>
                <a:gd name="T5" fmla="*/ 15 h 124"/>
                <a:gd name="T6" fmla="*/ 20 w 161"/>
                <a:gd name="T7" fmla="*/ 15 h 1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1"/>
                <a:gd name="T13" fmla="*/ 0 h 124"/>
                <a:gd name="T14" fmla="*/ 161 w 161"/>
                <a:gd name="T15" fmla="*/ 124 h 1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1" h="124">
                  <a:moveTo>
                    <a:pt x="161" y="124"/>
                  </a:moveTo>
                  <a:lnTo>
                    <a:pt x="80" y="0"/>
                  </a:lnTo>
                  <a:lnTo>
                    <a:pt x="0" y="124"/>
                  </a:lnTo>
                  <a:lnTo>
                    <a:pt x="161" y="124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4" name="Rectangle 98"/>
            <p:cNvSpPr>
              <a:spLocks noChangeArrowheads="1"/>
            </p:cNvSpPr>
            <p:nvPr/>
          </p:nvSpPr>
          <p:spPr bwMode="auto">
            <a:xfrm>
              <a:off x="1602" y="259"/>
              <a:ext cx="9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5" name="未知"/>
            <p:cNvSpPr>
              <a:spLocks noChangeArrowheads="1"/>
            </p:cNvSpPr>
            <p:nvPr/>
          </p:nvSpPr>
          <p:spPr bwMode="auto">
            <a:xfrm>
              <a:off x="1468" y="172"/>
              <a:ext cx="111" cy="68"/>
            </a:xfrm>
            <a:custGeom>
              <a:avLst/>
              <a:gdLst>
                <a:gd name="T0" fmla="*/ 10 w 224"/>
                <a:gd name="T1" fmla="*/ 0 h 136"/>
                <a:gd name="T2" fmla="*/ 0 w 224"/>
                <a:gd name="T3" fmla="*/ 17 h 136"/>
                <a:gd name="T4" fmla="*/ 16 w 224"/>
                <a:gd name="T5" fmla="*/ 17 h 136"/>
                <a:gd name="T6" fmla="*/ 27 w 224"/>
                <a:gd name="T7" fmla="*/ 0 h 136"/>
                <a:gd name="T8" fmla="*/ 10 w 224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136"/>
                <a:gd name="T17" fmla="*/ 224 w 224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136">
                  <a:moveTo>
                    <a:pt x="87" y="0"/>
                  </a:moveTo>
                  <a:lnTo>
                    <a:pt x="0" y="136"/>
                  </a:lnTo>
                  <a:lnTo>
                    <a:pt x="136" y="136"/>
                  </a:lnTo>
                  <a:lnTo>
                    <a:pt x="224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6" name="Rectangle 100"/>
            <p:cNvSpPr>
              <a:spLocks noChangeArrowheads="1"/>
            </p:cNvSpPr>
            <p:nvPr/>
          </p:nvSpPr>
          <p:spPr bwMode="auto">
            <a:xfrm>
              <a:off x="1537" y="259"/>
              <a:ext cx="15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7" name="Rectangle 101"/>
            <p:cNvSpPr>
              <a:spLocks noChangeArrowheads="1"/>
            </p:cNvSpPr>
            <p:nvPr/>
          </p:nvSpPr>
          <p:spPr bwMode="auto">
            <a:xfrm>
              <a:off x="1463" y="259"/>
              <a:ext cx="15" cy="92"/>
            </a:xfrm>
            <a:prstGeom prst="rect">
              <a:avLst/>
            </a:prstGeom>
            <a:solidFill>
              <a:srgbClr val="5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8" name="未知"/>
            <p:cNvSpPr>
              <a:spLocks noChangeArrowheads="1"/>
            </p:cNvSpPr>
            <p:nvPr/>
          </p:nvSpPr>
          <p:spPr bwMode="auto">
            <a:xfrm>
              <a:off x="356" y="407"/>
              <a:ext cx="442" cy="221"/>
            </a:xfrm>
            <a:custGeom>
              <a:avLst/>
              <a:gdLst>
                <a:gd name="T0" fmla="*/ 81 w 882"/>
                <a:gd name="T1" fmla="*/ 1 h 442"/>
                <a:gd name="T2" fmla="*/ 86 w 882"/>
                <a:gd name="T3" fmla="*/ 3 h 442"/>
                <a:gd name="T4" fmla="*/ 89 w 882"/>
                <a:gd name="T5" fmla="*/ 7 h 442"/>
                <a:gd name="T6" fmla="*/ 86 w 882"/>
                <a:gd name="T7" fmla="*/ 10 h 442"/>
                <a:gd name="T8" fmla="*/ 77 w 882"/>
                <a:gd name="T9" fmla="*/ 12 h 442"/>
                <a:gd name="T10" fmla="*/ 70 w 882"/>
                <a:gd name="T11" fmla="*/ 13 h 442"/>
                <a:gd name="T12" fmla="*/ 62 w 882"/>
                <a:gd name="T13" fmla="*/ 14 h 442"/>
                <a:gd name="T14" fmla="*/ 54 w 882"/>
                <a:gd name="T15" fmla="*/ 14 h 442"/>
                <a:gd name="T16" fmla="*/ 46 w 882"/>
                <a:gd name="T17" fmla="*/ 15 h 442"/>
                <a:gd name="T18" fmla="*/ 37 w 882"/>
                <a:gd name="T19" fmla="*/ 17 h 442"/>
                <a:gd name="T20" fmla="*/ 29 w 882"/>
                <a:gd name="T21" fmla="*/ 19 h 442"/>
                <a:gd name="T22" fmla="*/ 22 w 882"/>
                <a:gd name="T23" fmla="*/ 21 h 442"/>
                <a:gd name="T24" fmla="*/ 15 w 882"/>
                <a:gd name="T25" fmla="*/ 23 h 442"/>
                <a:gd name="T26" fmla="*/ 9 w 882"/>
                <a:gd name="T27" fmla="*/ 26 h 442"/>
                <a:gd name="T28" fmla="*/ 4 w 882"/>
                <a:gd name="T29" fmla="*/ 30 h 442"/>
                <a:gd name="T30" fmla="*/ 1 w 882"/>
                <a:gd name="T31" fmla="*/ 35 h 442"/>
                <a:gd name="T32" fmla="*/ 0 w 882"/>
                <a:gd name="T33" fmla="*/ 40 h 442"/>
                <a:gd name="T34" fmla="*/ 2 w 882"/>
                <a:gd name="T35" fmla="*/ 45 h 442"/>
                <a:gd name="T36" fmla="*/ 6 w 882"/>
                <a:gd name="T37" fmla="*/ 50 h 442"/>
                <a:gd name="T38" fmla="*/ 13 w 882"/>
                <a:gd name="T39" fmla="*/ 54 h 442"/>
                <a:gd name="T40" fmla="*/ 19 w 882"/>
                <a:gd name="T41" fmla="*/ 55 h 442"/>
                <a:gd name="T42" fmla="*/ 25 w 882"/>
                <a:gd name="T43" fmla="*/ 55 h 442"/>
                <a:gd name="T44" fmla="*/ 32 w 882"/>
                <a:gd name="T45" fmla="*/ 55 h 442"/>
                <a:gd name="T46" fmla="*/ 41 w 882"/>
                <a:gd name="T47" fmla="*/ 55 h 442"/>
                <a:gd name="T48" fmla="*/ 49 w 882"/>
                <a:gd name="T49" fmla="*/ 55 h 442"/>
                <a:gd name="T50" fmla="*/ 57 w 882"/>
                <a:gd name="T51" fmla="*/ 55 h 442"/>
                <a:gd name="T52" fmla="*/ 63 w 882"/>
                <a:gd name="T53" fmla="*/ 55 h 442"/>
                <a:gd name="T54" fmla="*/ 67 w 882"/>
                <a:gd name="T55" fmla="*/ 55 h 442"/>
                <a:gd name="T56" fmla="*/ 64 w 882"/>
                <a:gd name="T57" fmla="*/ 55 h 442"/>
                <a:gd name="T58" fmla="*/ 55 w 882"/>
                <a:gd name="T59" fmla="*/ 53 h 442"/>
                <a:gd name="T60" fmla="*/ 46 w 882"/>
                <a:gd name="T61" fmla="*/ 51 h 442"/>
                <a:gd name="T62" fmla="*/ 37 w 882"/>
                <a:gd name="T63" fmla="*/ 48 h 442"/>
                <a:gd name="T64" fmla="*/ 30 w 882"/>
                <a:gd name="T65" fmla="*/ 45 h 442"/>
                <a:gd name="T66" fmla="*/ 25 w 882"/>
                <a:gd name="T67" fmla="*/ 41 h 442"/>
                <a:gd name="T68" fmla="*/ 23 w 882"/>
                <a:gd name="T69" fmla="*/ 36 h 442"/>
                <a:gd name="T70" fmla="*/ 26 w 882"/>
                <a:gd name="T71" fmla="*/ 30 h 442"/>
                <a:gd name="T72" fmla="*/ 31 w 882"/>
                <a:gd name="T73" fmla="*/ 26 h 442"/>
                <a:gd name="T74" fmla="*/ 38 w 882"/>
                <a:gd name="T75" fmla="*/ 24 h 442"/>
                <a:gd name="T76" fmla="*/ 47 w 882"/>
                <a:gd name="T77" fmla="*/ 23 h 442"/>
                <a:gd name="T78" fmla="*/ 58 w 882"/>
                <a:gd name="T79" fmla="*/ 22 h 442"/>
                <a:gd name="T80" fmla="*/ 69 w 882"/>
                <a:gd name="T81" fmla="*/ 21 h 442"/>
                <a:gd name="T82" fmla="*/ 79 w 882"/>
                <a:gd name="T83" fmla="*/ 20 h 442"/>
                <a:gd name="T84" fmla="*/ 90 w 882"/>
                <a:gd name="T85" fmla="*/ 18 h 442"/>
                <a:gd name="T86" fmla="*/ 98 w 882"/>
                <a:gd name="T87" fmla="*/ 15 h 442"/>
                <a:gd name="T88" fmla="*/ 106 w 882"/>
                <a:gd name="T89" fmla="*/ 12 h 442"/>
                <a:gd name="T90" fmla="*/ 111 w 882"/>
                <a:gd name="T91" fmla="*/ 7 h 442"/>
                <a:gd name="T92" fmla="*/ 111 w 882"/>
                <a:gd name="T93" fmla="*/ 3 h 442"/>
                <a:gd name="T94" fmla="*/ 109 w 882"/>
                <a:gd name="T95" fmla="*/ 1 h 442"/>
                <a:gd name="T96" fmla="*/ 80 w 882"/>
                <a:gd name="T97" fmla="*/ 0 h 4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882"/>
                <a:gd name="T148" fmla="*/ 0 h 442"/>
                <a:gd name="T149" fmla="*/ 882 w 882"/>
                <a:gd name="T150" fmla="*/ 442 h 44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882" h="442">
                  <a:moveTo>
                    <a:pt x="632" y="0"/>
                  </a:moveTo>
                  <a:lnTo>
                    <a:pt x="646" y="4"/>
                  </a:lnTo>
                  <a:lnTo>
                    <a:pt x="665" y="12"/>
                  </a:lnTo>
                  <a:lnTo>
                    <a:pt x="683" y="23"/>
                  </a:lnTo>
                  <a:lnTo>
                    <a:pt x="699" y="37"/>
                  </a:lnTo>
                  <a:lnTo>
                    <a:pt x="706" y="52"/>
                  </a:lnTo>
                  <a:lnTo>
                    <a:pt x="703" y="67"/>
                  </a:lnTo>
                  <a:lnTo>
                    <a:pt x="682" y="80"/>
                  </a:lnTo>
                  <a:lnTo>
                    <a:pt x="641" y="91"/>
                  </a:lnTo>
                  <a:lnTo>
                    <a:pt x="613" y="96"/>
                  </a:lnTo>
                  <a:lnTo>
                    <a:pt x="585" y="99"/>
                  </a:lnTo>
                  <a:lnTo>
                    <a:pt x="555" y="104"/>
                  </a:lnTo>
                  <a:lnTo>
                    <a:pt x="524" y="107"/>
                  </a:lnTo>
                  <a:lnTo>
                    <a:pt x="493" y="111"/>
                  </a:lnTo>
                  <a:lnTo>
                    <a:pt x="460" y="114"/>
                  </a:lnTo>
                  <a:lnTo>
                    <a:pt x="427" y="118"/>
                  </a:lnTo>
                  <a:lnTo>
                    <a:pt x="394" y="121"/>
                  </a:lnTo>
                  <a:lnTo>
                    <a:pt x="361" y="126"/>
                  </a:lnTo>
                  <a:lnTo>
                    <a:pt x="328" y="130"/>
                  </a:lnTo>
                  <a:lnTo>
                    <a:pt x="295" y="135"/>
                  </a:lnTo>
                  <a:lnTo>
                    <a:pt x="263" y="141"/>
                  </a:lnTo>
                  <a:lnTo>
                    <a:pt x="232" y="146"/>
                  </a:lnTo>
                  <a:lnTo>
                    <a:pt x="200" y="153"/>
                  </a:lnTo>
                  <a:lnTo>
                    <a:pt x="172" y="161"/>
                  </a:lnTo>
                  <a:lnTo>
                    <a:pt x="143" y="170"/>
                  </a:lnTo>
                  <a:lnTo>
                    <a:pt x="116" y="181"/>
                  </a:lnTo>
                  <a:lnTo>
                    <a:pt x="91" y="194"/>
                  </a:lnTo>
                  <a:lnTo>
                    <a:pt x="69" y="207"/>
                  </a:lnTo>
                  <a:lnTo>
                    <a:pt x="48" y="223"/>
                  </a:lnTo>
                  <a:lnTo>
                    <a:pt x="32" y="241"/>
                  </a:lnTo>
                  <a:lnTo>
                    <a:pt x="18" y="259"/>
                  </a:lnTo>
                  <a:lnTo>
                    <a:pt x="8" y="278"/>
                  </a:lnTo>
                  <a:lnTo>
                    <a:pt x="1" y="297"/>
                  </a:lnTo>
                  <a:lnTo>
                    <a:pt x="0" y="317"/>
                  </a:lnTo>
                  <a:lnTo>
                    <a:pt x="2" y="336"/>
                  </a:lnTo>
                  <a:lnTo>
                    <a:pt x="10" y="356"/>
                  </a:lnTo>
                  <a:lnTo>
                    <a:pt x="23" y="374"/>
                  </a:lnTo>
                  <a:lnTo>
                    <a:pt x="41" y="393"/>
                  </a:lnTo>
                  <a:lnTo>
                    <a:pt x="67" y="411"/>
                  </a:lnTo>
                  <a:lnTo>
                    <a:pt x="98" y="427"/>
                  </a:lnTo>
                  <a:lnTo>
                    <a:pt x="136" y="442"/>
                  </a:lnTo>
                  <a:lnTo>
                    <a:pt x="151" y="442"/>
                  </a:lnTo>
                  <a:lnTo>
                    <a:pt x="170" y="442"/>
                  </a:lnTo>
                  <a:lnTo>
                    <a:pt x="196" y="442"/>
                  </a:lnTo>
                  <a:lnTo>
                    <a:pt x="223" y="442"/>
                  </a:lnTo>
                  <a:lnTo>
                    <a:pt x="256" y="442"/>
                  </a:lnTo>
                  <a:lnTo>
                    <a:pt x="288" y="442"/>
                  </a:lnTo>
                  <a:lnTo>
                    <a:pt x="323" y="442"/>
                  </a:lnTo>
                  <a:lnTo>
                    <a:pt x="357" y="442"/>
                  </a:lnTo>
                  <a:lnTo>
                    <a:pt x="392" y="442"/>
                  </a:lnTo>
                  <a:lnTo>
                    <a:pt x="424" y="442"/>
                  </a:lnTo>
                  <a:lnTo>
                    <a:pt x="454" y="442"/>
                  </a:lnTo>
                  <a:lnTo>
                    <a:pt x="480" y="442"/>
                  </a:lnTo>
                  <a:lnTo>
                    <a:pt x="502" y="442"/>
                  </a:lnTo>
                  <a:lnTo>
                    <a:pt x="518" y="442"/>
                  </a:lnTo>
                  <a:lnTo>
                    <a:pt x="530" y="442"/>
                  </a:lnTo>
                  <a:lnTo>
                    <a:pt x="533" y="442"/>
                  </a:lnTo>
                  <a:lnTo>
                    <a:pt x="505" y="436"/>
                  </a:lnTo>
                  <a:lnTo>
                    <a:pt x="471" y="429"/>
                  </a:lnTo>
                  <a:lnTo>
                    <a:pt x="437" y="422"/>
                  </a:lnTo>
                  <a:lnTo>
                    <a:pt x="400" y="413"/>
                  </a:lnTo>
                  <a:lnTo>
                    <a:pt x="363" y="404"/>
                  </a:lnTo>
                  <a:lnTo>
                    <a:pt x="327" y="393"/>
                  </a:lnTo>
                  <a:lnTo>
                    <a:pt x="293" y="381"/>
                  </a:lnTo>
                  <a:lnTo>
                    <a:pt x="262" y="367"/>
                  </a:lnTo>
                  <a:lnTo>
                    <a:pt x="234" y="353"/>
                  </a:lnTo>
                  <a:lnTo>
                    <a:pt x="211" y="338"/>
                  </a:lnTo>
                  <a:lnTo>
                    <a:pt x="194" y="321"/>
                  </a:lnTo>
                  <a:lnTo>
                    <a:pt x="182" y="303"/>
                  </a:lnTo>
                  <a:lnTo>
                    <a:pt x="180" y="284"/>
                  </a:lnTo>
                  <a:lnTo>
                    <a:pt x="185" y="264"/>
                  </a:lnTo>
                  <a:lnTo>
                    <a:pt x="202" y="241"/>
                  </a:lnTo>
                  <a:lnTo>
                    <a:pt x="228" y="218"/>
                  </a:lnTo>
                  <a:lnTo>
                    <a:pt x="247" y="207"/>
                  </a:lnTo>
                  <a:lnTo>
                    <a:pt x="272" y="198"/>
                  </a:lnTo>
                  <a:lnTo>
                    <a:pt x="302" y="191"/>
                  </a:lnTo>
                  <a:lnTo>
                    <a:pt x="335" y="184"/>
                  </a:lnTo>
                  <a:lnTo>
                    <a:pt x="373" y="180"/>
                  </a:lnTo>
                  <a:lnTo>
                    <a:pt x="414" y="174"/>
                  </a:lnTo>
                  <a:lnTo>
                    <a:pt x="456" y="170"/>
                  </a:lnTo>
                  <a:lnTo>
                    <a:pt x="500" y="166"/>
                  </a:lnTo>
                  <a:lnTo>
                    <a:pt x="545" y="162"/>
                  </a:lnTo>
                  <a:lnTo>
                    <a:pt x="589" y="158"/>
                  </a:lnTo>
                  <a:lnTo>
                    <a:pt x="631" y="153"/>
                  </a:lnTo>
                  <a:lnTo>
                    <a:pt x="673" y="147"/>
                  </a:lnTo>
                  <a:lnTo>
                    <a:pt x="712" y="142"/>
                  </a:lnTo>
                  <a:lnTo>
                    <a:pt x="747" y="134"/>
                  </a:lnTo>
                  <a:lnTo>
                    <a:pt x="778" y="124"/>
                  </a:lnTo>
                  <a:lnTo>
                    <a:pt x="804" y="114"/>
                  </a:lnTo>
                  <a:lnTo>
                    <a:pt x="843" y="92"/>
                  </a:lnTo>
                  <a:lnTo>
                    <a:pt x="868" y="72"/>
                  </a:lnTo>
                  <a:lnTo>
                    <a:pt x="880" y="53"/>
                  </a:lnTo>
                  <a:lnTo>
                    <a:pt x="882" y="37"/>
                  </a:lnTo>
                  <a:lnTo>
                    <a:pt x="880" y="23"/>
                  </a:lnTo>
                  <a:lnTo>
                    <a:pt x="873" y="13"/>
                  </a:lnTo>
                  <a:lnTo>
                    <a:pt x="866" y="5"/>
                  </a:lnTo>
                  <a:lnTo>
                    <a:pt x="861" y="0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39" name="未知"/>
            <p:cNvSpPr>
              <a:spLocks noChangeArrowheads="1"/>
            </p:cNvSpPr>
            <p:nvPr/>
          </p:nvSpPr>
          <p:spPr bwMode="auto">
            <a:xfrm>
              <a:off x="915" y="306"/>
              <a:ext cx="45" cy="170"/>
            </a:xfrm>
            <a:custGeom>
              <a:avLst/>
              <a:gdLst>
                <a:gd name="T0" fmla="*/ 0 w 91"/>
                <a:gd name="T1" fmla="*/ 43 h 338"/>
                <a:gd name="T2" fmla="*/ 0 w 91"/>
                <a:gd name="T3" fmla="*/ 43 h 338"/>
                <a:gd name="T4" fmla="*/ 0 w 91"/>
                <a:gd name="T5" fmla="*/ 42 h 338"/>
                <a:gd name="T6" fmla="*/ 0 w 91"/>
                <a:gd name="T7" fmla="*/ 19 h 338"/>
                <a:gd name="T8" fmla="*/ 0 w 91"/>
                <a:gd name="T9" fmla="*/ 1 h 338"/>
                <a:gd name="T10" fmla="*/ 0 w 91"/>
                <a:gd name="T11" fmla="*/ 1 h 338"/>
                <a:gd name="T12" fmla="*/ 0 w 91"/>
                <a:gd name="T13" fmla="*/ 1 h 338"/>
                <a:gd name="T14" fmla="*/ 7 w 91"/>
                <a:gd name="T15" fmla="*/ 0 h 338"/>
                <a:gd name="T16" fmla="*/ 8 w 91"/>
                <a:gd name="T17" fmla="*/ 1 h 338"/>
                <a:gd name="T18" fmla="*/ 8 w 91"/>
                <a:gd name="T19" fmla="*/ 2 h 338"/>
                <a:gd name="T20" fmla="*/ 8 w 91"/>
                <a:gd name="T21" fmla="*/ 2 h 338"/>
                <a:gd name="T22" fmla="*/ 11 w 91"/>
                <a:gd name="T23" fmla="*/ 42 h 338"/>
                <a:gd name="T24" fmla="*/ 10 w 91"/>
                <a:gd name="T25" fmla="*/ 42 h 338"/>
                <a:gd name="T26" fmla="*/ 10 w 91"/>
                <a:gd name="T27" fmla="*/ 42 h 338"/>
                <a:gd name="T28" fmla="*/ 7 w 91"/>
                <a:gd name="T29" fmla="*/ 2 h 338"/>
                <a:gd name="T30" fmla="*/ 1 w 91"/>
                <a:gd name="T31" fmla="*/ 2 h 338"/>
                <a:gd name="T32" fmla="*/ 0 w 91"/>
                <a:gd name="T33" fmla="*/ 43 h 3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38"/>
                <a:gd name="T53" fmla="*/ 91 w 91"/>
                <a:gd name="T54" fmla="*/ 338 h 3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38">
                  <a:moveTo>
                    <a:pt x="7" y="338"/>
                  </a:moveTo>
                  <a:lnTo>
                    <a:pt x="4" y="338"/>
                  </a:lnTo>
                  <a:lnTo>
                    <a:pt x="0" y="335"/>
                  </a:lnTo>
                  <a:lnTo>
                    <a:pt x="4" y="145"/>
                  </a:lnTo>
                  <a:lnTo>
                    <a:pt x="5" y="7"/>
                  </a:lnTo>
                  <a:lnTo>
                    <a:pt x="3" y="4"/>
                  </a:lnTo>
                  <a:lnTo>
                    <a:pt x="3" y="2"/>
                  </a:lnTo>
                  <a:lnTo>
                    <a:pt x="59" y="0"/>
                  </a:lnTo>
                  <a:lnTo>
                    <a:pt x="66" y="7"/>
                  </a:lnTo>
                  <a:lnTo>
                    <a:pt x="67" y="10"/>
                  </a:lnTo>
                  <a:lnTo>
                    <a:pt x="65" y="10"/>
                  </a:lnTo>
                  <a:lnTo>
                    <a:pt x="91" y="335"/>
                  </a:lnTo>
                  <a:lnTo>
                    <a:pt x="87" y="335"/>
                  </a:lnTo>
                  <a:lnTo>
                    <a:pt x="82" y="332"/>
                  </a:lnTo>
                  <a:lnTo>
                    <a:pt x="58" y="11"/>
                  </a:lnTo>
                  <a:lnTo>
                    <a:pt x="15" y="13"/>
                  </a:lnTo>
                  <a:lnTo>
                    <a:pt x="7" y="338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0" name="未知"/>
            <p:cNvSpPr>
              <a:spLocks noChangeArrowheads="1"/>
            </p:cNvSpPr>
            <p:nvPr/>
          </p:nvSpPr>
          <p:spPr bwMode="auto">
            <a:xfrm>
              <a:off x="920" y="320"/>
              <a:ext cx="26" cy="5"/>
            </a:xfrm>
            <a:custGeom>
              <a:avLst/>
              <a:gdLst>
                <a:gd name="T0" fmla="*/ 7 w 51"/>
                <a:gd name="T1" fmla="*/ 0 h 10"/>
                <a:gd name="T2" fmla="*/ 1 w 51"/>
                <a:gd name="T3" fmla="*/ 1 h 10"/>
                <a:gd name="T4" fmla="*/ 0 w 51"/>
                <a:gd name="T5" fmla="*/ 1 h 10"/>
                <a:gd name="T6" fmla="*/ 7 w 51"/>
                <a:gd name="T7" fmla="*/ 1 h 10"/>
                <a:gd name="T8" fmla="*/ 7 w 51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10"/>
                <a:gd name="T17" fmla="*/ 51 w 51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10">
                  <a:moveTo>
                    <a:pt x="49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1" y="9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1" name="未知"/>
            <p:cNvSpPr>
              <a:spLocks noChangeArrowheads="1"/>
            </p:cNvSpPr>
            <p:nvPr/>
          </p:nvSpPr>
          <p:spPr bwMode="auto">
            <a:xfrm>
              <a:off x="920" y="342"/>
              <a:ext cx="27" cy="4"/>
            </a:xfrm>
            <a:custGeom>
              <a:avLst/>
              <a:gdLst>
                <a:gd name="T0" fmla="*/ 7 w 53"/>
                <a:gd name="T1" fmla="*/ 0 h 9"/>
                <a:gd name="T2" fmla="*/ 1 w 53"/>
                <a:gd name="T3" fmla="*/ 0 h 9"/>
                <a:gd name="T4" fmla="*/ 0 w 53"/>
                <a:gd name="T5" fmla="*/ 1 h 9"/>
                <a:gd name="T6" fmla="*/ 7 w 53"/>
                <a:gd name="T7" fmla="*/ 1 h 9"/>
                <a:gd name="T8" fmla="*/ 7 w 53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9"/>
                <a:gd name="T17" fmla="*/ 53 w 5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9">
                  <a:moveTo>
                    <a:pt x="52" y="0"/>
                  </a:moveTo>
                  <a:lnTo>
                    <a:pt x="1" y="1"/>
                  </a:lnTo>
                  <a:lnTo>
                    <a:pt x="0" y="9"/>
                  </a:lnTo>
                  <a:lnTo>
                    <a:pt x="53" y="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2" name="未知"/>
            <p:cNvSpPr>
              <a:spLocks noChangeArrowheads="1"/>
            </p:cNvSpPr>
            <p:nvPr/>
          </p:nvSpPr>
          <p:spPr bwMode="auto">
            <a:xfrm>
              <a:off x="920" y="336"/>
              <a:ext cx="27" cy="3"/>
            </a:xfrm>
            <a:custGeom>
              <a:avLst/>
              <a:gdLst>
                <a:gd name="T0" fmla="*/ 7 w 53"/>
                <a:gd name="T1" fmla="*/ 0 h 4"/>
                <a:gd name="T2" fmla="*/ 1 w 53"/>
                <a:gd name="T3" fmla="*/ 1 h 4"/>
                <a:gd name="T4" fmla="*/ 0 w 53"/>
                <a:gd name="T5" fmla="*/ 2 h 4"/>
                <a:gd name="T6" fmla="*/ 7 w 53"/>
                <a:gd name="T7" fmla="*/ 2 h 4"/>
                <a:gd name="T8" fmla="*/ 7 w 5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4"/>
                <a:gd name="T17" fmla="*/ 53 w 5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4">
                  <a:moveTo>
                    <a:pt x="52" y="0"/>
                  </a:moveTo>
                  <a:lnTo>
                    <a:pt x="1" y="1"/>
                  </a:lnTo>
                  <a:lnTo>
                    <a:pt x="0" y="4"/>
                  </a:lnTo>
                  <a:lnTo>
                    <a:pt x="53" y="3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3" name="未知"/>
            <p:cNvSpPr>
              <a:spLocks noChangeArrowheads="1"/>
            </p:cNvSpPr>
            <p:nvPr/>
          </p:nvSpPr>
          <p:spPr bwMode="auto">
            <a:xfrm>
              <a:off x="920" y="366"/>
              <a:ext cx="29" cy="5"/>
            </a:xfrm>
            <a:custGeom>
              <a:avLst/>
              <a:gdLst>
                <a:gd name="T0" fmla="*/ 7 w 58"/>
                <a:gd name="T1" fmla="*/ 0 h 10"/>
                <a:gd name="T2" fmla="*/ 1 w 58"/>
                <a:gd name="T3" fmla="*/ 1 h 10"/>
                <a:gd name="T4" fmla="*/ 0 w 58"/>
                <a:gd name="T5" fmla="*/ 1 h 10"/>
                <a:gd name="T6" fmla="*/ 7 w 58"/>
                <a:gd name="T7" fmla="*/ 1 h 10"/>
                <a:gd name="T8" fmla="*/ 7 w 5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0"/>
                <a:gd name="T17" fmla="*/ 58 w 5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0">
                  <a:moveTo>
                    <a:pt x="57" y="0"/>
                  </a:moveTo>
                  <a:lnTo>
                    <a:pt x="1" y="2"/>
                  </a:lnTo>
                  <a:lnTo>
                    <a:pt x="0" y="10"/>
                  </a:lnTo>
                  <a:lnTo>
                    <a:pt x="58" y="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4" name="未知"/>
            <p:cNvSpPr>
              <a:spLocks noChangeArrowheads="1"/>
            </p:cNvSpPr>
            <p:nvPr/>
          </p:nvSpPr>
          <p:spPr bwMode="auto">
            <a:xfrm>
              <a:off x="920" y="361"/>
              <a:ext cx="29" cy="3"/>
            </a:xfrm>
            <a:custGeom>
              <a:avLst/>
              <a:gdLst>
                <a:gd name="T0" fmla="*/ 8 w 57"/>
                <a:gd name="T1" fmla="*/ 0 h 6"/>
                <a:gd name="T2" fmla="*/ 1 w 57"/>
                <a:gd name="T3" fmla="*/ 1 h 6"/>
                <a:gd name="T4" fmla="*/ 0 w 57"/>
                <a:gd name="T5" fmla="*/ 1 h 6"/>
                <a:gd name="T6" fmla="*/ 8 w 57"/>
                <a:gd name="T7" fmla="*/ 1 h 6"/>
                <a:gd name="T8" fmla="*/ 8 w 5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6"/>
                <a:gd name="T17" fmla="*/ 57 w 5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6">
                  <a:moveTo>
                    <a:pt x="57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57" y="4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5" name="未知"/>
            <p:cNvSpPr>
              <a:spLocks noChangeArrowheads="1"/>
            </p:cNvSpPr>
            <p:nvPr/>
          </p:nvSpPr>
          <p:spPr bwMode="auto">
            <a:xfrm>
              <a:off x="54" y="67"/>
              <a:ext cx="304" cy="444"/>
            </a:xfrm>
            <a:custGeom>
              <a:avLst/>
              <a:gdLst>
                <a:gd name="T0" fmla="*/ 70 w 607"/>
                <a:gd name="T1" fmla="*/ 49 h 888"/>
                <a:gd name="T2" fmla="*/ 59 w 607"/>
                <a:gd name="T3" fmla="*/ 55 h 888"/>
                <a:gd name="T4" fmla="*/ 49 w 607"/>
                <a:gd name="T5" fmla="*/ 70 h 888"/>
                <a:gd name="T6" fmla="*/ 44 w 607"/>
                <a:gd name="T7" fmla="*/ 100 h 888"/>
                <a:gd name="T8" fmla="*/ 39 w 607"/>
                <a:gd name="T9" fmla="*/ 103 h 888"/>
                <a:gd name="T10" fmla="*/ 38 w 607"/>
                <a:gd name="T11" fmla="*/ 83 h 888"/>
                <a:gd name="T12" fmla="*/ 31 w 607"/>
                <a:gd name="T13" fmla="*/ 63 h 888"/>
                <a:gd name="T14" fmla="*/ 14 w 607"/>
                <a:gd name="T15" fmla="*/ 47 h 888"/>
                <a:gd name="T16" fmla="*/ 3 w 607"/>
                <a:gd name="T17" fmla="*/ 42 h 888"/>
                <a:gd name="T18" fmla="*/ 12 w 607"/>
                <a:gd name="T19" fmla="*/ 45 h 888"/>
                <a:gd name="T20" fmla="*/ 22 w 607"/>
                <a:gd name="T21" fmla="*/ 52 h 888"/>
                <a:gd name="T22" fmla="*/ 32 w 607"/>
                <a:gd name="T23" fmla="*/ 62 h 888"/>
                <a:gd name="T24" fmla="*/ 36 w 607"/>
                <a:gd name="T25" fmla="*/ 67 h 888"/>
                <a:gd name="T26" fmla="*/ 34 w 607"/>
                <a:gd name="T27" fmla="*/ 55 h 888"/>
                <a:gd name="T28" fmla="*/ 29 w 607"/>
                <a:gd name="T29" fmla="*/ 39 h 888"/>
                <a:gd name="T30" fmla="*/ 20 w 607"/>
                <a:gd name="T31" fmla="*/ 20 h 888"/>
                <a:gd name="T32" fmla="*/ 18 w 607"/>
                <a:gd name="T33" fmla="*/ 17 h 888"/>
                <a:gd name="T34" fmla="*/ 25 w 607"/>
                <a:gd name="T35" fmla="*/ 28 h 888"/>
                <a:gd name="T36" fmla="*/ 27 w 607"/>
                <a:gd name="T37" fmla="*/ 26 h 888"/>
                <a:gd name="T38" fmla="*/ 24 w 607"/>
                <a:gd name="T39" fmla="*/ 11 h 888"/>
                <a:gd name="T40" fmla="*/ 24 w 607"/>
                <a:gd name="T41" fmla="*/ 10 h 888"/>
                <a:gd name="T42" fmla="*/ 28 w 607"/>
                <a:gd name="T43" fmla="*/ 24 h 888"/>
                <a:gd name="T44" fmla="*/ 31 w 607"/>
                <a:gd name="T45" fmla="*/ 40 h 888"/>
                <a:gd name="T46" fmla="*/ 39 w 607"/>
                <a:gd name="T47" fmla="*/ 67 h 888"/>
                <a:gd name="T48" fmla="*/ 43 w 607"/>
                <a:gd name="T49" fmla="*/ 73 h 888"/>
                <a:gd name="T50" fmla="*/ 46 w 607"/>
                <a:gd name="T51" fmla="*/ 49 h 888"/>
                <a:gd name="T52" fmla="*/ 42 w 607"/>
                <a:gd name="T53" fmla="*/ 21 h 888"/>
                <a:gd name="T54" fmla="*/ 37 w 607"/>
                <a:gd name="T55" fmla="*/ 5 h 888"/>
                <a:gd name="T56" fmla="*/ 37 w 607"/>
                <a:gd name="T57" fmla="*/ 5 h 888"/>
                <a:gd name="T58" fmla="*/ 44 w 607"/>
                <a:gd name="T59" fmla="*/ 25 h 888"/>
                <a:gd name="T60" fmla="*/ 49 w 607"/>
                <a:gd name="T61" fmla="*/ 29 h 888"/>
                <a:gd name="T62" fmla="*/ 58 w 607"/>
                <a:gd name="T63" fmla="*/ 14 h 888"/>
                <a:gd name="T64" fmla="*/ 58 w 607"/>
                <a:gd name="T65" fmla="*/ 14 h 888"/>
                <a:gd name="T66" fmla="*/ 49 w 607"/>
                <a:gd name="T67" fmla="*/ 33 h 888"/>
                <a:gd name="T68" fmla="*/ 48 w 607"/>
                <a:gd name="T69" fmla="*/ 46 h 888"/>
                <a:gd name="T70" fmla="*/ 54 w 607"/>
                <a:gd name="T71" fmla="*/ 46 h 888"/>
                <a:gd name="T72" fmla="*/ 63 w 607"/>
                <a:gd name="T73" fmla="*/ 27 h 888"/>
                <a:gd name="T74" fmla="*/ 64 w 607"/>
                <a:gd name="T75" fmla="*/ 22 h 888"/>
                <a:gd name="T76" fmla="*/ 66 w 607"/>
                <a:gd name="T77" fmla="*/ 28 h 888"/>
                <a:gd name="T78" fmla="*/ 71 w 607"/>
                <a:gd name="T79" fmla="*/ 19 h 888"/>
                <a:gd name="T80" fmla="*/ 71 w 607"/>
                <a:gd name="T81" fmla="*/ 19 h 888"/>
                <a:gd name="T82" fmla="*/ 67 w 607"/>
                <a:gd name="T83" fmla="*/ 29 h 888"/>
                <a:gd name="T84" fmla="*/ 61 w 607"/>
                <a:gd name="T85" fmla="*/ 38 h 888"/>
                <a:gd name="T86" fmla="*/ 56 w 607"/>
                <a:gd name="T87" fmla="*/ 46 h 888"/>
                <a:gd name="T88" fmla="*/ 52 w 607"/>
                <a:gd name="T89" fmla="*/ 50 h 888"/>
                <a:gd name="T90" fmla="*/ 48 w 607"/>
                <a:gd name="T91" fmla="*/ 58 h 888"/>
                <a:gd name="T92" fmla="*/ 49 w 607"/>
                <a:gd name="T93" fmla="*/ 62 h 888"/>
                <a:gd name="T94" fmla="*/ 55 w 607"/>
                <a:gd name="T95" fmla="*/ 55 h 888"/>
                <a:gd name="T96" fmla="*/ 60 w 607"/>
                <a:gd name="T97" fmla="*/ 48 h 888"/>
                <a:gd name="T98" fmla="*/ 60 w 607"/>
                <a:gd name="T99" fmla="*/ 49 h 888"/>
                <a:gd name="T100" fmla="*/ 63 w 607"/>
                <a:gd name="T101" fmla="*/ 50 h 888"/>
                <a:gd name="T102" fmla="*/ 73 w 607"/>
                <a:gd name="T103" fmla="*/ 48 h 8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07"/>
                <a:gd name="T157" fmla="*/ 0 h 888"/>
                <a:gd name="T158" fmla="*/ 607 w 607"/>
                <a:gd name="T159" fmla="*/ 888 h 88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07" h="888">
                  <a:moveTo>
                    <a:pt x="607" y="380"/>
                  </a:moveTo>
                  <a:lnTo>
                    <a:pt x="592" y="383"/>
                  </a:lnTo>
                  <a:lnTo>
                    <a:pt x="575" y="388"/>
                  </a:lnTo>
                  <a:lnTo>
                    <a:pt x="555" y="391"/>
                  </a:lnTo>
                  <a:lnTo>
                    <a:pt x="535" y="398"/>
                  </a:lnTo>
                  <a:lnTo>
                    <a:pt x="514" y="406"/>
                  </a:lnTo>
                  <a:lnTo>
                    <a:pt x="492" y="418"/>
                  </a:lnTo>
                  <a:lnTo>
                    <a:pt x="469" y="434"/>
                  </a:lnTo>
                  <a:lnTo>
                    <a:pt x="447" y="455"/>
                  </a:lnTo>
                  <a:lnTo>
                    <a:pt x="426" y="480"/>
                  </a:lnTo>
                  <a:lnTo>
                    <a:pt x="407" y="513"/>
                  </a:lnTo>
                  <a:lnTo>
                    <a:pt x="390" y="553"/>
                  </a:lnTo>
                  <a:lnTo>
                    <a:pt x="373" y="601"/>
                  </a:lnTo>
                  <a:lnTo>
                    <a:pt x="361" y="657"/>
                  </a:lnTo>
                  <a:lnTo>
                    <a:pt x="350" y="724"/>
                  </a:lnTo>
                  <a:lnTo>
                    <a:pt x="345" y="800"/>
                  </a:lnTo>
                  <a:lnTo>
                    <a:pt x="342" y="888"/>
                  </a:lnTo>
                  <a:lnTo>
                    <a:pt x="308" y="888"/>
                  </a:lnTo>
                  <a:lnTo>
                    <a:pt x="308" y="855"/>
                  </a:lnTo>
                  <a:lnTo>
                    <a:pt x="308" y="818"/>
                  </a:lnTo>
                  <a:lnTo>
                    <a:pt x="308" y="781"/>
                  </a:lnTo>
                  <a:lnTo>
                    <a:pt x="307" y="742"/>
                  </a:lnTo>
                  <a:lnTo>
                    <a:pt x="303" y="703"/>
                  </a:lnTo>
                  <a:lnTo>
                    <a:pt x="299" y="663"/>
                  </a:lnTo>
                  <a:lnTo>
                    <a:pt x="290" y="623"/>
                  </a:lnTo>
                  <a:lnTo>
                    <a:pt x="279" y="582"/>
                  </a:lnTo>
                  <a:lnTo>
                    <a:pt x="264" y="543"/>
                  </a:lnTo>
                  <a:lnTo>
                    <a:pt x="243" y="506"/>
                  </a:lnTo>
                  <a:lnTo>
                    <a:pt x="219" y="471"/>
                  </a:lnTo>
                  <a:lnTo>
                    <a:pt x="189" y="436"/>
                  </a:lnTo>
                  <a:lnTo>
                    <a:pt x="152" y="405"/>
                  </a:lnTo>
                  <a:lnTo>
                    <a:pt x="108" y="376"/>
                  </a:lnTo>
                  <a:lnTo>
                    <a:pt x="59" y="351"/>
                  </a:lnTo>
                  <a:lnTo>
                    <a:pt x="0" y="330"/>
                  </a:lnTo>
                  <a:lnTo>
                    <a:pt x="11" y="333"/>
                  </a:lnTo>
                  <a:lnTo>
                    <a:pt x="23" y="336"/>
                  </a:lnTo>
                  <a:lnTo>
                    <a:pt x="37" y="340"/>
                  </a:lnTo>
                  <a:lnTo>
                    <a:pt x="54" y="344"/>
                  </a:lnTo>
                  <a:lnTo>
                    <a:pt x="72" y="351"/>
                  </a:lnTo>
                  <a:lnTo>
                    <a:pt x="91" y="359"/>
                  </a:lnTo>
                  <a:lnTo>
                    <a:pt x="111" y="368"/>
                  </a:lnTo>
                  <a:lnTo>
                    <a:pt x="131" y="379"/>
                  </a:lnTo>
                  <a:lnTo>
                    <a:pt x="152" y="393"/>
                  </a:lnTo>
                  <a:lnTo>
                    <a:pt x="173" y="409"/>
                  </a:lnTo>
                  <a:lnTo>
                    <a:pt x="194" y="427"/>
                  </a:lnTo>
                  <a:lnTo>
                    <a:pt x="214" y="448"/>
                  </a:lnTo>
                  <a:lnTo>
                    <a:pt x="234" y="472"/>
                  </a:lnTo>
                  <a:lnTo>
                    <a:pt x="254" y="498"/>
                  </a:lnTo>
                  <a:lnTo>
                    <a:pt x="271" y="528"/>
                  </a:lnTo>
                  <a:lnTo>
                    <a:pt x="287" y="563"/>
                  </a:lnTo>
                  <a:lnTo>
                    <a:pt x="285" y="550"/>
                  </a:lnTo>
                  <a:lnTo>
                    <a:pt x="282" y="534"/>
                  </a:lnTo>
                  <a:lnTo>
                    <a:pt x="280" y="515"/>
                  </a:lnTo>
                  <a:lnTo>
                    <a:pt x="277" y="492"/>
                  </a:lnTo>
                  <a:lnTo>
                    <a:pt x="272" y="465"/>
                  </a:lnTo>
                  <a:lnTo>
                    <a:pt x="266" y="437"/>
                  </a:lnTo>
                  <a:lnTo>
                    <a:pt x="261" y="408"/>
                  </a:lnTo>
                  <a:lnTo>
                    <a:pt x="251" y="375"/>
                  </a:lnTo>
                  <a:lnTo>
                    <a:pt x="241" y="342"/>
                  </a:lnTo>
                  <a:lnTo>
                    <a:pt x="229" y="306"/>
                  </a:lnTo>
                  <a:lnTo>
                    <a:pt x="214" y="271"/>
                  </a:lnTo>
                  <a:lnTo>
                    <a:pt x="197" y="235"/>
                  </a:lnTo>
                  <a:lnTo>
                    <a:pt x="176" y="197"/>
                  </a:lnTo>
                  <a:lnTo>
                    <a:pt x="153" y="160"/>
                  </a:lnTo>
                  <a:lnTo>
                    <a:pt x="127" y="123"/>
                  </a:lnTo>
                  <a:lnTo>
                    <a:pt x="97" y="88"/>
                  </a:lnTo>
                  <a:lnTo>
                    <a:pt x="121" y="110"/>
                  </a:lnTo>
                  <a:lnTo>
                    <a:pt x="141" y="131"/>
                  </a:lnTo>
                  <a:lnTo>
                    <a:pt x="158" y="153"/>
                  </a:lnTo>
                  <a:lnTo>
                    <a:pt x="173" y="175"/>
                  </a:lnTo>
                  <a:lnTo>
                    <a:pt x="186" y="197"/>
                  </a:lnTo>
                  <a:lnTo>
                    <a:pt x="196" y="217"/>
                  </a:lnTo>
                  <a:lnTo>
                    <a:pt x="206" y="235"/>
                  </a:lnTo>
                  <a:lnTo>
                    <a:pt x="214" y="251"/>
                  </a:lnTo>
                  <a:lnTo>
                    <a:pt x="214" y="234"/>
                  </a:lnTo>
                  <a:lnTo>
                    <a:pt x="212" y="208"/>
                  </a:lnTo>
                  <a:lnTo>
                    <a:pt x="209" y="180"/>
                  </a:lnTo>
                  <a:lnTo>
                    <a:pt x="203" y="146"/>
                  </a:lnTo>
                  <a:lnTo>
                    <a:pt x="196" y="114"/>
                  </a:lnTo>
                  <a:lnTo>
                    <a:pt x="188" y="83"/>
                  </a:lnTo>
                  <a:lnTo>
                    <a:pt x="178" y="58"/>
                  </a:lnTo>
                  <a:lnTo>
                    <a:pt x="167" y="38"/>
                  </a:lnTo>
                  <a:lnTo>
                    <a:pt x="179" y="53"/>
                  </a:lnTo>
                  <a:lnTo>
                    <a:pt x="189" y="74"/>
                  </a:lnTo>
                  <a:lnTo>
                    <a:pt x="198" y="98"/>
                  </a:lnTo>
                  <a:lnTo>
                    <a:pt x="206" y="127"/>
                  </a:lnTo>
                  <a:lnTo>
                    <a:pt x="213" y="159"/>
                  </a:lnTo>
                  <a:lnTo>
                    <a:pt x="219" y="192"/>
                  </a:lnTo>
                  <a:lnTo>
                    <a:pt x="222" y="228"/>
                  </a:lnTo>
                  <a:lnTo>
                    <a:pt x="225" y="264"/>
                  </a:lnTo>
                  <a:lnTo>
                    <a:pt x="234" y="283"/>
                  </a:lnTo>
                  <a:lnTo>
                    <a:pt x="247" y="315"/>
                  </a:lnTo>
                  <a:lnTo>
                    <a:pt x="263" y="359"/>
                  </a:lnTo>
                  <a:lnTo>
                    <a:pt x="279" y="411"/>
                  </a:lnTo>
                  <a:lnTo>
                    <a:pt x="295" y="469"/>
                  </a:lnTo>
                  <a:lnTo>
                    <a:pt x="309" y="529"/>
                  </a:lnTo>
                  <a:lnTo>
                    <a:pt x="319" y="590"/>
                  </a:lnTo>
                  <a:lnTo>
                    <a:pt x="325" y="650"/>
                  </a:lnTo>
                  <a:lnTo>
                    <a:pt x="333" y="618"/>
                  </a:lnTo>
                  <a:lnTo>
                    <a:pt x="342" y="581"/>
                  </a:lnTo>
                  <a:lnTo>
                    <a:pt x="352" y="539"/>
                  </a:lnTo>
                  <a:lnTo>
                    <a:pt x="358" y="492"/>
                  </a:lnTo>
                  <a:lnTo>
                    <a:pt x="364" y="441"/>
                  </a:lnTo>
                  <a:lnTo>
                    <a:pt x="365" y="387"/>
                  </a:lnTo>
                  <a:lnTo>
                    <a:pt x="363" y="330"/>
                  </a:lnTo>
                  <a:lnTo>
                    <a:pt x="355" y="272"/>
                  </a:lnTo>
                  <a:lnTo>
                    <a:pt x="343" y="217"/>
                  </a:lnTo>
                  <a:lnTo>
                    <a:pt x="332" y="168"/>
                  </a:lnTo>
                  <a:lnTo>
                    <a:pt x="322" y="126"/>
                  </a:lnTo>
                  <a:lnTo>
                    <a:pt x="310" y="90"/>
                  </a:lnTo>
                  <a:lnTo>
                    <a:pt x="300" y="60"/>
                  </a:lnTo>
                  <a:lnTo>
                    <a:pt x="290" y="35"/>
                  </a:lnTo>
                  <a:lnTo>
                    <a:pt x="282" y="15"/>
                  </a:lnTo>
                  <a:lnTo>
                    <a:pt x="274" y="0"/>
                  </a:lnTo>
                  <a:lnTo>
                    <a:pt x="282" y="15"/>
                  </a:lnTo>
                  <a:lnTo>
                    <a:pt x="294" y="39"/>
                  </a:lnTo>
                  <a:lnTo>
                    <a:pt x="309" y="73"/>
                  </a:lnTo>
                  <a:lnTo>
                    <a:pt x="324" y="112"/>
                  </a:lnTo>
                  <a:lnTo>
                    <a:pt x="338" y="156"/>
                  </a:lnTo>
                  <a:lnTo>
                    <a:pt x="350" y="200"/>
                  </a:lnTo>
                  <a:lnTo>
                    <a:pt x="360" y="245"/>
                  </a:lnTo>
                  <a:lnTo>
                    <a:pt x="365" y="289"/>
                  </a:lnTo>
                  <a:lnTo>
                    <a:pt x="376" y="264"/>
                  </a:lnTo>
                  <a:lnTo>
                    <a:pt x="390" y="236"/>
                  </a:lnTo>
                  <a:lnTo>
                    <a:pt x="408" y="206"/>
                  </a:lnTo>
                  <a:lnTo>
                    <a:pt x="426" y="176"/>
                  </a:lnTo>
                  <a:lnTo>
                    <a:pt x="444" y="145"/>
                  </a:lnTo>
                  <a:lnTo>
                    <a:pt x="459" y="116"/>
                  </a:lnTo>
                  <a:lnTo>
                    <a:pt x="468" y="89"/>
                  </a:lnTo>
                  <a:lnTo>
                    <a:pt x="471" y="64"/>
                  </a:lnTo>
                  <a:lnTo>
                    <a:pt x="471" y="87"/>
                  </a:lnTo>
                  <a:lnTo>
                    <a:pt x="462" y="116"/>
                  </a:lnTo>
                  <a:lnTo>
                    <a:pt x="447" y="152"/>
                  </a:lnTo>
                  <a:lnTo>
                    <a:pt x="429" y="190"/>
                  </a:lnTo>
                  <a:lnTo>
                    <a:pt x="409" y="228"/>
                  </a:lnTo>
                  <a:lnTo>
                    <a:pt x="391" y="261"/>
                  </a:lnTo>
                  <a:lnTo>
                    <a:pt x="377" y="290"/>
                  </a:lnTo>
                  <a:lnTo>
                    <a:pt x="371" y="310"/>
                  </a:lnTo>
                  <a:lnTo>
                    <a:pt x="375" y="336"/>
                  </a:lnTo>
                  <a:lnTo>
                    <a:pt x="378" y="364"/>
                  </a:lnTo>
                  <a:lnTo>
                    <a:pt x="381" y="390"/>
                  </a:lnTo>
                  <a:lnTo>
                    <a:pt x="383" y="414"/>
                  </a:lnTo>
                  <a:lnTo>
                    <a:pt x="405" y="393"/>
                  </a:lnTo>
                  <a:lnTo>
                    <a:pt x="428" y="366"/>
                  </a:lnTo>
                  <a:lnTo>
                    <a:pt x="451" y="335"/>
                  </a:lnTo>
                  <a:lnTo>
                    <a:pt x="471" y="299"/>
                  </a:lnTo>
                  <a:lnTo>
                    <a:pt x="489" y="259"/>
                  </a:lnTo>
                  <a:lnTo>
                    <a:pt x="501" y="214"/>
                  </a:lnTo>
                  <a:lnTo>
                    <a:pt x="507" y="164"/>
                  </a:lnTo>
                  <a:lnTo>
                    <a:pt x="504" y="108"/>
                  </a:lnTo>
                  <a:lnTo>
                    <a:pt x="509" y="135"/>
                  </a:lnTo>
                  <a:lnTo>
                    <a:pt x="512" y="172"/>
                  </a:lnTo>
                  <a:lnTo>
                    <a:pt x="508" y="213"/>
                  </a:lnTo>
                  <a:lnTo>
                    <a:pt x="501" y="253"/>
                  </a:lnTo>
                  <a:lnTo>
                    <a:pt x="514" y="242"/>
                  </a:lnTo>
                  <a:lnTo>
                    <a:pt x="525" y="226"/>
                  </a:lnTo>
                  <a:lnTo>
                    <a:pt x="537" y="206"/>
                  </a:lnTo>
                  <a:lnTo>
                    <a:pt x="547" y="185"/>
                  </a:lnTo>
                  <a:lnTo>
                    <a:pt x="555" y="165"/>
                  </a:lnTo>
                  <a:lnTo>
                    <a:pt x="562" y="145"/>
                  </a:lnTo>
                  <a:lnTo>
                    <a:pt x="567" y="129"/>
                  </a:lnTo>
                  <a:lnTo>
                    <a:pt x="569" y="116"/>
                  </a:lnTo>
                  <a:lnTo>
                    <a:pt x="569" y="130"/>
                  </a:lnTo>
                  <a:lnTo>
                    <a:pt x="566" y="149"/>
                  </a:lnTo>
                  <a:lnTo>
                    <a:pt x="561" y="169"/>
                  </a:lnTo>
                  <a:lnTo>
                    <a:pt x="553" y="191"/>
                  </a:lnTo>
                  <a:lnTo>
                    <a:pt x="543" y="214"/>
                  </a:lnTo>
                  <a:lnTo>
                    <a:pt x="529" y="235"/>
                  </a:lnTo>
                  <a:lnTo>
                    <a:pt x="513" y="255"/>
                  </a:lnTo>
                  <a:lnTo>
                    <a:pt x="494" y="269"/>
                  </a:lnTo>
                  <a:lnTo>
                    <a:pt x="489" y="286"/>
                  </a:lnTo>
                  <a:lnTo>
                    <a:pt x="482" y="302"/>
                  </a:lnTo>
                  <a:lnTo>
                    <a:pt x="474" y="319"/>
                  </a:lnTo>
                  <a:lnTo>
                    <a:pt x="466" y="334"/>
                  </a:lnTo>
                  <a:lnTo>
                    <a:pt x="456" y="349"/>
                  </a:lnTo>
                  <a:lnTo>
                    <a:pt x="448" y="362"/>
                  </a:lnTo>
                  <a:lnTo>
                    <a:pt x="439" y="373"/>
                  </a:lnTo>
                  <a:lnTo>
                    <a:pt x="431" y="382"/>
                  </a:lnTo>
                  <a:lnTo>
                    <a:pt x="423" y="390"/>
                  </a:lnTo>
                  <a:lnTo>
                    <a:pt x="415" y="398"/>
                  </a:lnTo>
                  <a:lnTo>
                    <a:pt x="406" y="408"/>
                  </a:lnTo>
                  <a:lnTo>
                    <a:pt x="398" y="421"/>
                  </a:lnTo>
                  <a:lnTo>
                    <a:pt x="390" y="439"/>
                  </a:lnTo>
                  <a:lnTo>
                    <a:pt x="381" y="464"/>
                  </a:lnTo>
                  <a:lnTo>
                    <a:pt x="376" y="496"/>
                  </a:lnTo>
                  <a:lnTo>
                    <a:pt x="370" y="538"/>
                  </a:lnTo>
                  <a:lnTo>
                    <a:pt x="377" y="521"/>
                  </a:lnTo>
                  <a:lnTo>
                    <a:pt x="387" y="503"/>
                  </a:lnTo>
                  <a:lnTo>
                    <a:pt x="399" y="486"/>
                  </a:lnTo>
                  <a:lnTo>
                    <a:pt x="411" y="469"/>
                  </a:lnTo>
                  <a:lnTo>
                    <a:pt x="423" y="454"/>
                  </a:lnTo>
                  <a:lnTo>
                    <a:pt x="434" y="440"/>
                  </a:lnTo>
                  <a:lnTo>
                    <a:pt x="445" y="429"/>
                  </a:lnTo>
                  <a:lnTo>
                    <a:pt x="453" y="422"/>
                  </a:lnTo>
                  <a:lnTo>
                    <a:pt x="463" y="405"/>
                  </a:lnTo>
                  <a:lnTo>
                    <a:pt x="475" y="380"/>
                  </a:lnTo>
                  <a:lnTo>
                    <a:pt x="483" y="358"/>
                  </a:lnTo>
                  <a:lnTo>
                    <a:pt x="486" y="349"/>
                  </a:lnTo>
                  <a:lnTo>
                    <a:pt x="484" y="366"/>
                  </a:lnTo>
                  <a:lnTo>
                    <a:pt x="478" y="388"/>
                  </a:lnTo>
                  <a:lnTo>
                    <a:pt x="471" y="406"/>
                  </a:lnTo>
                  <a:lnTo>
                    <a:pt x="469" y="414"/>
                  </a:lnTo>
                  <a:lnTo>
                    <a:pt x="485" y="406"/>
                  </a:lnTo>
                  <a:lnTo>
                    <a:pt x="502" y="398"/>
                  </a:lnTo>
                  <a:lnTo>
                    <a:pt x="522" y="391"/>
                  </a:lnTo>
                  <a:lnTo>
                    <a:pt x="540" y="387"/>
                  </a:lnTo>
                  <a:lnTo>
                    <a:pt x="560" y="383"/>
                  </a:lnTo>
                  <a:lnTo>
                    <a:pt x="577" y="380"/>
                  </a:lnTo>
                  <a:lnTo>
                    <a:pt x="593" y="380"/>
                  </a:lnTo>
                  <a:lnTo>
                    <a:pt x="607" y="380"/>
                  </a:lnTo>
                  <a:close/>
                </a:path>
              </a:pathLst>
            </a:custGeom>
            <a:solidFill>
              <a:srgbClr val="0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6" name="未知"/>
            <p:cNvSpPr>
              <a:spLocks noChangeArrowheads="1"/>
            </p:cNvSpPr>
            <p:nvPr/>
          </p:nvSpPr>
          <p:spPr bwMode="auto">
            <a:xfrm>
              <a:off x="3" y="6"/>
              <a:ext cx="408" cy="298"/>
            </a:xfrm>
            <a:custGeom>
              <a:avLst/>
              <a:gdLst>
                <a:gd name="T0" fmla="*/ 64 w 814"/>
                <a:gd name="T1" fmla="*/ 7 h 595"/>
                <a:gd name="T2" fmla="*/ 57 w 814"/>
                <a:gd name="T3" fmla="*/ 1 h 595"/>
                <a:gd name="T4" fmla="*/ 47 w 814"/>
                <a:gd name="T5" fmla="*/ 2 h 595"/>
                <a:gd name="T6" fmla="*/ 39 w 814"/>
                <a:gd name="T7" fmla="*/ 10 h 595"/>
                <a:gd name="T8" fmla="*/ 37 w 814"/>
                <a:gd name="T9" fmla="*/ 18 h 595"/>
                <a:gd name="T10" fmla="*/ 38 w 814"/>
                <a:gd name="T11" fmla="*/ 24 h 595"/>
                <a:gd name="T12" fmla="*/ 36 w 814"/>
                <a:gd name="T13" fmla="*/ 25 h 595"/>
                <a:gd name="T14" fmla="*/ 34 w 814"/>
                <a:gd name="T15" fmla="*/ 27 h 595"/>
                <a:gd name="T16" fmla="*/ 33 w 814"/>
                <a:gd name="T17" fmla="*/ 24 h 595"/>
                <a:gd name="T18" fmla="*/ 34 w 814"/>
                <a:gd name="T19" fmla="*/ 21 h 595"/>
                <a:gd name="T20" fmla="*/ 34 w 814"/>
                <a:gd name="T21" fmla="*/ 13 h 595"/>
                <a:gd name="T22" fmla="*/ 25 w 814"/>
                <a:gd name="T23" fmla="*/ 10 h 595"/>
                <a:gd name="T24" fmla="*/ 13 w 814"/>
                <a:gd name="T25" fmla="*/ 20 h 595"/>
                <a:gd name="T26" fmla="*/ 14 w 814"/>
                <a:gd name="T27" fmla="*/ 28 h 595"/>
                <a:gd name="T28" fmla="*/ 21 w 814"/>
                <a:gd name="T29" fmla="*/ 31 h 595"/>
                <a:gd name="T30" fmla="*/ 19 w 814"/>
                <a:gd name="T31" fmla="*/ 38 h 595"/>
                <a:gd name="T32" fmla="*/ 15 w 814"/>
                <a:gd name="T33" fmla="*/ 31 h 595"/>
                <a:gd name="T34" fmla="*/ 7 w 814"/>
                <a:gd name="T35" fmla="*/ 31 h 595"/>
                <a:gd name="T36" fmla="*/ 6 w 814"/>
                <a:gd name="T37" fmla="*/ 42 h 595"/>
                <a:gd name="T38" fmla="*/ 1 w 814"/>
                <a:gd name="T39" fmla="*/ 42 h 595"/>
                <a:gd name="T40" fmla="*/ 2 w 814"/>
                <a:gd name="T41" fmla="*/ 50 h 595"/>
                <a:gd name="T42" fmla="*/ 9 w 814"/>
                <a:gd name="T43" fmla="*/ 59 h 595"/>
                <a:gd name="T44" fmla="*/ 8 w 814"/>
                <a:gd name="T45" fmla="*/ 61 h 595"/>
                <a:gd name="T46" fmla="*/ 8 w 814"/>
                <a:gd name="T47" fmla="*/ 65 h 595"/>
                <a:gd name="T48" fmla="*/ 11 w 814"/>
                <a:gd name="T49" fmla="*/ 70 h 595"/>
                <a:gd name="T50" fmla="*/ 20 w 814"/>
                <a:gd name="T51" fmla="*/ 73 h 595"/>
                <a:gd name="T52" fmla="*/ 34 w 814"/>
                <a:gd name="T53" fmla="*/ 74 h 595"/>
                <a:gd name="T54" fmla="*/ 44 w 814"/>
                <a:gd name="T55" fmla="*/ 71 h 595"/>
                <a:gd name="T56" fmla="*/ 47 w 814"/>
                <a:gd name="T57" fmla="*/ 67 h 595"/>
                <a:gd name="T58" fmla="*/ 47 w 814"/>
                <a:gd name="T59" fmla="*/ 64 h 595"/>
                <a:gd name="T60" fmla="*/ 54 w 814"/>
                <a:gd name="T61" fmla="*/ 63 h 595"/>
                <a:gd name="T62" fmla="*/ 59 w 814"/>
                <a:gd name="T63" fmla="*/ 60 h 595"/>
                <a:gd name="T64" fmla="*/ 60 w 814"/>
                <a:gd name="T65" fmla="*/ 60 h 595"/>
                <a:gd name="T66" fmla="*/ 61 w 814"/>
                <a:gd name="T67" fmla="*/ 63 h 595"/>
                <a:gd name="T68" fmla="*/ 64 w 814"/>
                <a:gd name="T69" fmla="*/ 65 h 595"/>
                <a:gd name="T70" fmla="*/ 62 w 814"/>
                <a:gd name="T71" fmla="*/ 70 h 595"/>
                <a:gd name="T72" fmla="*/ 66 w 814"/>
                <a:gd name="T73" fmla="*/ 74 h 595"/>
                <a:gd name="T74" fmla="*/ 76 w 814"/>
                <a:gd name="T75" fmla="*/ 75 h 595"/>
                <a:gd name="T76" fmla="*/ 87 w 814"/>
                <a:gd name="T77" fmla="*/ 71 h 595"/>
                <a:gd name="T78" fmla="*/ 96 w 814"/>
                <a:gd name="T79" fmla="*/ 65 h 595"/>
                <a:gd name="T80" fmla="*/ 101 w 814"/>
                <a:gd name="T81" fmla="*/ 57 h 595"/>
                <a:gd name="T82" fmla="*/ 102 w 814"/>
                <a:gd name="T83" fmla="*/ 50 h 595"/>
                <a:gd name="T84" fmla="*/ 97 w 814"/>
                <a:gd name="T85" fmla="*/ 46 h 595"/>
                <a:gd name="T86" fmla="*/ 99 w 814"/>
                <a:gd name="T87" fmla="*/ 38 h 595"/>
                <a:gd name="T88" fmla="*/ 95 w 814"/>
                <a:gd name="T89" fmla="*/ 31 h 595"/>
                <a:gd name="T90" fmla="*/ 89 w 814"/>
                <a:gd name="T91" fmla="*/ 31 h 595"/>
                <a:gd name="T92" fmla="*/ 87 w 814"/>
                <a:gd name="T93" fmla="*/ 28 h 595"/>
                <a:gd name="T94" fmla="*/ 83 w 814"/>
                <a:gd name="T95" fmla="*/ 28 h 595"/>
                <a:gd name="T96" fmla="*/ 87 w 814"/>
                <a:gd name="T97" fmla="*/ 24 h 595"/>
                <a:gd name="T98" fmla="*/ 87 w 814"/>
                <a:gd name="T99" fmla="*/ 18 h 595"/>
                <a:gd name="T100" fmla="*/ 80 w 814"/>
                <a:gd name="T101" fmla="*/ 18 h 595"/>
                <a:gd name="T102" fmla="*/ 83 w 814"/>
                <a:gd name="T103" fmla="*/ 14 h 595"/>
                <a:gd name="T104" fmla="*/ 82 w 814"/>
                <a:gd name="T105" fmla="*/ 10 h 595"/>
                <a:gd name="T106" fmla="*/ 77 w 814"/>
                <a:gd name="T107" fmla="*/ 8 h 595"/>
                <a:gd name="T108" fmla="*/ 71 w 814"/>
                <a:gd name="T109" fmla="*/ 8 h 595"/>
                <a:gd name="T110" fmla="*/ 66 w 814"/>
                <a:gd name="T111" fmla="*/ 14 h 59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14"/>
                <a:gd name="T169" fmla="*/ 0 h 595"/>
                <a:gd name="T170" fmla="*/ 814 w 814"/>
                <a:gd name="T171" fmla="*/ 595 h 59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14" h="595">
                  <a:moveTo>
                    <a:pt x="507" y="99"/>
                  </a:moveTo>
                  <a:lnTo>
                    <a:pt x="514" y="74"/>
                  </a:lnTo>
                  <a:lnTo>
                    <a:pt x="510" y="51"/>
                  </a:lnTo>
                  <a:lnTo>
                    <a:pt x="497" y="31"/>
                  </a:lnTo>
                  <a:lnTo>
                    <a:pt x="479" y="15"/>
                  </a:lnTo>
                  <a:lnTo>
                    <a:pt x="455" y="5"/>
                  </a:lnTo>
                  <a:lnTo>
                    <a:pt x="427" y="0"/>
                  </a:lnTo>
                  <a:lnTo>
                    <a:pt x="398" y="3"/>
                  </a:lnTo>
                  <a:lnTo>
                    <a:pt x="371" y="14"/>
                  </a:lnTo>
                  <a:lnTo>
                    <a:pt x="345" y="31"/>
                  </a:lnTo>
                  <a:lnTo>
                    <a:pt x="325" y="51"/>
                  </a:lnTo>
                  <a:lnTo>
                    <a:pt x="309" y="73"/>
                  </a:lnTo>
                  <a:lnTo>
                    <a:pt x="298" y="95"/>
                  </a:lnTo>
                  <a:lnTo>
                    <a:pt x="292" y="119"/>
                  </a:lnTo>
                  <a:lnTo>
                    <a:pt x="292" y="142"/>
                  </a:lnTo>
                  <a:lnTo>
                    <a:pt x="298" y="165"/>
                  </a:lnTo>
                  <a:lnTo>
                    <a:pt x="311" y="188"/>
                  </a:lnTo>
                  <a:lnTo>
                    <a:pt x="302" y="188"/>
                  </a:lnTo>
                  <a:lnTo>
                    <a:pt x="295" y="190"/>
                  </a:lnTo>
                  <a:lnTo>
                    <a:pt x="288" y="191"/>
                  </a:lnTo>
                  <a:lnTo>
                    <a:pt x="282" y="195"/>
                  </a:lnTo>
                  <a:lnTo>
                    <a:pt x="277" y="199"/>
                  </a:lnTo>
                  <a:lnTo>
                    <a:pt x="273" y="204"/>
                  </a:lnTo>
                  <a:lnTo>
                    <a:pt x="270" y="211"/>
                  </a:lnTo>
                  <a:lnTo>
                    <a:pt x="268" y="218"/>
                  </a:lnTo>
                  <a:lnTo>
                    <a:pt x="264" y="204"/>
                  </a:lnTo>
                  <a:lnTo>
                    <a:pt x="261" y="191"/>
                  </a:lnTo>
                  <a:lnTo>
                    <a:pt x="258" y="182"/>
                  </a:lnTo>
                  <a:lnTo>
                    <a:pt x="251" y="175"/>
                  </a:lnTo>
                  <a:lnTo>
                    <a:pt x="269" y="167"/>
                  </a:lnTo>
                  <a:lnTo>
                    <a:pt x="277" y="149"/>
                  </a:lnTo>
                  <a:lnTo>
                    <a:pt x="279" y="126"/>
                  </a:lnTo>
                  <a:lnTo>
                    <a:pt x="270" y="102"/>
                  </a:lnTo>
                  <a:lnTo>
                    <a:pt x="253" y="83"/>
                  </a:lnTo>
                  <a:lnTo>
                    <a:pt x="229" y="73"/>
                  </a:lnTo>
                  <a:lnTo>
                    <a:pt x="197" y="76"/>
                  </a:lnTo>
                  <a:lnTo>
                    <a:pt x="158" y="99"/>
                  </a:lnTo>
                  <a:lnTo>
                    <a:pt x="123" y="131"/>
                  </a:lnTo>
                  <a:lnTo>
                    <a:pt x="103" y="160"/>
                  </a:lnTo>
                  <a:lnTo>
                    <a:pt x="97" y="186"/>
                  </a:lnTo>
                  <a:lnTo>
                    <a:pt x="100" y="206"/>
                  </a:lnTo>
                  <a:lnTo>
                    <a:pt x="112" y="223"/>
                  </a:lnTo>
                  <a:lnTo>
                    <a:pt x="128" y="237"/>
                  </a:lnTo>
                  <a:lnTo>
                    <a:pt x="147" y="245"/>
                  </a:lnTo>
                  <a:lnTo>
                    <a:pt x="167" y="248"/>
                  </a:lnTo>
                  <a:lnTo>
                    <a:pt x="158" y="263"/>
                  </a:lnTo>
                  <a:lnTo>
                    <a:pt x="151" y="280"/>
                  </a:lnTo>
                  <a:lnTo>
                    <a:pt x="146" y="301"/>
                  </a:lnTo>
                  <a:lnTo>
                    <a:pt x="145" y="320"/>
                  </a:lnTo>
                  <a:lnTo>
                    <a:pt x="133" y="271"/>
                  </a:lnTo>
                  <a:lnTo>
                    <a:pt x="115" y="241"/>
                  </a:lnTo>
                  <a:lnTo>
                    <a:pt x="93" y="227"/>
                  </a:lnTo>
                  <a:lnTo>
                    <a:pt x="71" y="228"/>
                  </a:lnTo>
                  <a:lnTo>
                    <a:pt x="53" y="241"/>
                  </a:lnTo>
                  <a:lnTo>
                    <a:pt x="40" y="265"/>
                  </a:lnTo>
                  <a:lnTo>
                    <a:pt x="37" y="297"/>
                  </a:lnTo>
                  <a:lnTo>
                    <a:pt x="47" y="336"/>
                  </a:lnTo>
                  <a:lnTo>
                    <a:pt x="34" y="326"/>
                  </a:lnTo>
                  <a:lnTo>
                    <a:pt x="20" y="325"/>
                  </a:lnTo>
                  <a:lnTo>
                    <a:pt x="8" y="334"/>
                  </a:lnTo>
                  <a:lnTo>
                    <a:pt x="0" y="349"/>
                  </a:lnTo>
                  <a:lnTo>
                    <a:pt x="0" y="372"/>
                  </a:lnTo>
                  <a:lnTo>
                    <a:pt x="11" y="398"/>
                  </a:lnTo>
                  <a:lnTo>
                    <a:pt x="35" y="429"/>
                  </a:lnTo>
                  <a:lnTo>
                    <a:pt x="77" y="464"/>
                  </a:lnTo>
                  <a:lnTo>
                    <a:pt x="71" y="465"/>
                  </a:lnTo>
                  <a:lnTo>
                    <a:pt x="67" y="470"/>
                  </a:lnTo>
                  <a:lnTo>
                    <a:pt x="62" y="477"/>
                  </a:lnTo>
                  <a:lnTo>
                    <a:pt x="59" y="486"/>
                  </a:lnTo>
                  <a:lnTo>
                    <a:pt x="57" y="496"/>
                  </a:lnTo>
                  <a:lnTo>
                    <a:pt x="57" y="509"/>
                  </a:lnTo>
                  <a:lnTo>
                    <a:pt x="61" y="520"/>
                  </a:lnTo>
                  <a:lnTo>
                    <a:pt x="67" y="533"/>
                  </a:lnTo>
                  <a:lnTo>
                    <a:pt x="76" y="546"/>
                  </a:lnTo>
                  <a:lnTo>
                    <a:pt x="88" y="557"/>
                  </a:lnTo>
                  <a:lnTo>
                    <a:pt x="106" y="567"/>
                  </a:lnTo>
                  <a:lnTo>
                    <a:pt x="128" y="577"/>
                  </a:lnTo>
                  <a:lnTo>
                    <a:pt x="154" y="584"/>
                  </a:lnTo>
                  <a:lnTo>
                    <a:pt x="186" y="588"/>
                  </a:lnTo>
                  <a:lnTo>
                    <a:pt x="224" y="589"/>
                  </a:lnTo>
                  <a:lnTo>
                    <a:pt x="268" y="587"/>
                  </a:lnTo>
                  <a:lnTo>
                    <a:pt x="304" y="582"/>
                  </a:lnTo>
                  <a:lnTo>
                    <a:pt x="330" y="577"/>
                  </a:lnTo>
                  <a:lnTo>
                    <a:pt x="349" y="567"/>
                  </a:lnTo>
                  <a:lnTo>
                    <a:pt x="362" y="558"/>
                  </a:lnTo>
                  <a:lnTo>
                    <a:pt x="367" y="547"/>
                  </a:lnTo>
                  <a:lnTo>
                    <a:pt x="370" y="534"/>
                  </a:lnTo>
                  <a:lnTo>
                    <a:pt x="367" y="520"/>
                  </a:lnTo>
                  <a:lnTo>
                    <a:pt x="362" y="507"/>
                  </a:lnTo>
                  <a:lnTo>
                    <a:pt x="375" y="509"/>
                  </a:lnTo>
                  <a:lnTo>
                    <a:pt x="391" y="509"/>
                  </a:lnTo>
                  <a:lnTo>
                    <a:pt x="408" y="508"/>
                  </a:lnTo>
                  <a:lnTo>
                    <a:pt x="425" y="503"/>
                  </a:lnTo>
                  <a:lnTo>
                    <a:pt x="441" y="496"/>
                  </a:lnTo>
                  <a:lnTo>
                    <a:pt x="457" y="486"/>
                  </a:lnTo>
                  <a:lnTo>
                    <a:pt x="470" y="473"/>
                  </a:lnTo>
                  <a:lnTo>
                    <a:pt x="481" y="456"/>
                  </a:lnTo>
                  <a:lnTo>
                    <a:pt x="478" y="467"/>
                  </a:lnTo>
                  <a:lnTo>
                    <a:pt x="476" y="478"/>
                  </a:lnTo>
                  <a:lnTo>
                    <a:pt x="476" y="486"/>
                  </a:lnTo>
                  <a:lnTo>
                    <a:pt x="478" y="493"/>
                  </a:lnTo>
                  <a:lnTo>
                    <a:pt x="482" y="500"/>
                  </a:lnTo>
                  <a:lnTo>
                    <a:pt x="488" y="504"/>
                  </a:lnTo>
                  <a:lnTo>
                    <a:pt x="496" y="510"/>
                  </a:lnTo>
                  <a:lnTo>
                    <a:pt x="507" y="515"/>
                  </a:lnTo>
                  <a:lnTo>
                    <a:pt x="495" y="528"/>
                  </a:lnTo>
                  <a:lnTo>
                    <a:pt x="489" y="541"/>
                  </a:lnTo>
                  <a:lnTo>
                    <a:pt x="492" y="555"/>
                  </a:lnTo>
                  <a:lnTo>
                    <a:pt x="499" y="566"/>
                  </a:lnTo>
                  <a:lnTo>
                    <a:pt x="511" y="578"/>
                  </a:lnTo>
                  <a:lnTo>
                    <a:pt x="527" y="586"/>
                  </a:lnTo>
                  <a:lnTo>
                    <a:pt x="546" y="593"/>
                  </a:lnTo>
                  <a:lnTo>
                    <a:pt x="567" y="595"/>
                  </a:lnTo>
                  <a:lnTo>
                    <a:pt x="600" y="594"/>
                  </a:lnTo>
                  <a:lnTo>
                    <a:pt x="631" y="589"/>
                  </a:lnTo>
                  <a:lnTo>
                    <a:pt x="662" y="580"/>
                  </a:lnTo>
                  <a:lnTo>
                    <a:pt x="691" y="567"/>
                  </a:lnTo>
                  <a:lnTo>
                    <a:pt x="716" y="553"/>
                  </a:lnTo>
                  <a:lnTo>
                    <a:pt x="741" y="534"/>
                  </a:lnTo>
                  <a:lnTo>
                    <a:pt x="762" y="516"/>
                  </a:lnTo>
                  <a:lnTo>
                    <a:pt x="780" y="495"/>
                  </a:lnTo>
                  <a:lnTo>
                    <a:pt x="795" y="474"/>
                  </a:lnTo>
                  <a:lnTo>
                    <a:pt x="805" y="454"/>
                  </a:lnTo>
                  <a:lnTo>
                    <a:pt x="812" y="434"/>
                  </a:lnTo>
                  <a:lnTo>
                    <a:pt x="814" y="416"/>
                  </a:lnTo>
                  <a:lnTo>
                    <a:pt x="811" y="400"/>
                  </a:lnTo>
                  <a:lnTo>
                    <a:pt x="803" y="385"/>
                  </a:lnTo>
                  <a:lnTo>
                    <a:pt x="790" y="374"/>
                  </a:lnTo>
                  <a:lnTo>
                    <a:pt x="771" y="366"/>
                  </a:lnTo>
                  <a:lnTo>
                    <a:pt x="782" y="350"/>
                  </a:lnTo>
                  <a:lnTo>
                    <a:pt x="787" y="328"/>
                  </a:lnTo>
                  <a:lnTo>
                    <a:pt x="785" y="303"/>
                  </a:lnTo>
                  <a:lnTo>
                    <a:pt x="780" y="279"/>
                  </a:lnTo>
                  <a:lnTo>
                    <a:pt x="768" y="259"/>
                  </a:lnTo>
                  <a:lnTo>
                    <a:pt x="754" y="245"/>
                  </a:lnTo>
                  <a:lnTo>
                    <a:pt x="736" y="242"/>
                  </a:lnTo>
                  <a:lnTo>
                    <a:pt x="715" y="252"/>
                  </a:lnTo>
                  <a:lnTo>
                    <a:pt x="708" y="243"/>
                  </a:lnTo>
                  <a:lnTo>
                    <a:pt x="703" y="235"/>
                  </a:lnTo>
                  <a:lnTo>
                    <a:pt x="694" y="228"/>
                  </a:lnTo>
                  <a:lnTo>
                    <a:pt x="688" y="223"/>
                  </a:lnTo>
                  <a:lnTo>
                    <a:pt x="678" y="220"/>
                  </a:lnTo>
                  <a:lnTo>
                    <a:pt x="669" y="219"/>
                  </a:lnTo>
                  <a:lnTo>
                    <a:pt x="659" y="221"/>
                  </a:lnTo>
                  <a:lnTo>
                    <a:pt x="647" y="226"/>
                  </a:lnTo>
                  <a:lnTo>
                    <a:pt x="675" y="210"/>
                  </a:lnTo>
                  <a:lnTo>
                    <a:pt x="692" y="192"/>
                  </a:lnTo>
                  <a:lnTo>
                    <a:pt x="700" y="174"/>
                  </a:lnTo>
                  <a:lnTo>
                    <a:pt x="700" y="158"/>
                  </a:lnTo>
                  <a:lnTo>
                    <a:pt x="692" y="144"/>
                  </a:lnTo>
                  <a:lnTo>
                    <a:pt x="679" y="135"/>
                  </a:lnTo>
                  <a:lnTo>
                    <a:pt x="661" y="133"/>
                  </a:lnTo>
                  <a:lnTo>
                    <a:pt x="638" y="137"/>
                  </a:lnTo>
                  <a:lnTo>
                    <a:pt x="651" y="128"/>
                  </a:lnTo>
                  <a:lnTo>
                    <a:pt x="658" y="118"/>
                  </a:lnTo>
                  <a:lnTo>
                    <a:pt x="661" y="106"/>
                  </a:lnTo>
                  <a:lnTo>
                    <a:pt x="660" y="95"/>
                  </a:lnTo>
                  <a:lnTo>
                    <a:pt x="655" y="84"/>
                  </a:lnTo>
                  <a:lnTo>
                    <a:pt x="648" y="75"/>
                  </a:lnTo>
                  <a:lnTo>
                    <a:pt x="638" y="67"/>
                  </a:lnTo>
                  <a:lnTo>
                    <a:pt x="625" y="60"/>
                  </a:lnTo>
                  <a:lnTo>
                    <a:pt x="612" y="57"/>
                  </a:lnTo>
                  <a:lnTo>
                    <a:pt x="597" y="55"/>
                  </a:lnTo>
                  <a:lnTo>
                    <a:pt x="582" y="58"/>
                  </a:lnTo>
                  <a:lnTo>
                    <a:pt x="565" y="64"/>
                  </a:lnTo>
                  <a:lnTo>
                    <a:pt x="550" y="75"/>
                  </a:lnTo>
                  <a:lnTo>
                    <a:pt x="535" y="90"/>
                  </a:lnTo>
                  <a:lnTo>
                    <a:pt x="523" y="111"/>
                  </a:lnTo>
                  <a:lnTo>
                    <a:pt x="511" y="137"/>
                  </a:lnTo>
                  <a:lnTo>
                    <a:pt x="507" y="99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7" name="未知"/>
            <p:cNvSpPr>
              <a:spLocks noChangeArrowheads="1"/>
            </p:cNvSpPr>
            <p:nvPr/>
          </p:nvSpPr>
          <p:spPr bwMode="auto">
            <a:xfrm>
              <a:off x="319" y="383"/>
              <a:ext cx="80" cy="93"/>
            </a:xfrm>
            <a:custGeom>
              <a:avLst/>
              <a:gdLst>
                <a:gd name="T0" fmla="*/ 10 w 160"/>
                <a:gd name="T1" fmla="*/ 22 h 185"/>
                <a:gd name="T2" fmla="*/ 10 w 160"/>
                <a:gd name="T3" fmla="*/ 20 h 185"/>
                <a:gd name="T4" fmla="*/ 6 w 160"/>
                <a:gd name="T5" fmla="*/ 18 h 185"/>
                <a:gd name="T6" fmla="*/ 3 w 160"/>
                <a:gd name="T7" fmla="*/ 18 h 185"/>
                <a:gd name="T8" fmla="*/ 1 w 160"/>
                <a:gd name="T9" fmla="*/ 17 h 185"/>
                <a:gd name="T10" fmla="*/ 3 w 160"/>
                <a:gd name="T11" fmla="*/ 15 h 185"/>
                <a:gd name="T12" fmla="*/ 5 w 160"/>
                <a:gd name="T13" fmla="*/ 15 h 185"/>
                <a:gd name="T14" fmla="*/ 9 w 160"/>
                <a:gd name="T15" fmla="*/ 17 h 185"/>
                <a:gd name="T16" fmla="*/ 10 w 160"/>
                <a:gd name="T17" fmla="*/ 18 h 185"/>
                <a:gd name="T18" fmla="*/ 9 w 160"/>
                <a:gd name="T19" fmla="*/ 15 h 185"/>
                <a:gd name="T20" fmla="*/ 6 w 160"/>
                <a:gd name="T21" fmla="*/ 13 h 185"/>
                <a:gd name="T22" fmla="*/ 3 w 160"/>
                <a:gd name="T23" fmla="*/ 12 h 185"/>
                <a:gd name="T24" fmla="*/ 1 w 160"/>
                <a:gd name="T25" fmla="*/ 11 h 185"/>
                <a:gd name="T26" fmla="*/ 3 w 160"/>
                <a:gd name="T27" fmla="*/ 9 h 185"/>
                <a:gd name="T28" fmla="*/ 5 w 160"/>
                <a:gd name="T29" fmla="*/ 9 h 185"/>
                <a:gd name="T30" fmla="*/ 9 w 160"/>
                <a:gd name="T31" fmla="*/ 13 h 185"/>
                <a:gd name="T32" fmla="*/ 10 w 160"/>
                <a:gd name="T33" fmla="*/ 14 h 185"/>
                <a:gd name="T34" fmla="*/ 9 w 160"/>
                <a:gd name="T35" fmla="*/ 10 h 185"/>
                <a:gd name="T36" fmla="*/ 6 w 160"/>
                <a:gd name="T37" fmla="*/ 6 h 185"/>
                <a:gd name="T38" fmla="*/ 3 w 160"/>
                <a:gd name="T39" fmla="*/ 4 h 185"/>
                <a:gd name="T40" fmla="*/ 1 w 160"/>
                <a:gd name="T41" fmla="*/ 2 h 185"/>
                <a:gd name="T42" fmla="*/ 5 w 160"/>
                <a:gd name="T43" fmla="*/ 2 h 185"/>
                <a:gd name="T44" fmla="*/ 6 w 160"/>
                <a:gd name="T45" fmla="*/ 4 h 185"/>
                <a:gd name="T46" fmla="*/ 10 w 160"/>
                <a:gd name="T47" fmla="*/ 8 h 185"/>
                <a:gd name="T48" fmla="*/ 10 w 160"/>
                <a:gd name="T49" fmla="*/ 9 h 185"/>
                <a:gd name="T50" fmla="*/ 10 w 160"/>
                <a:gd name="T51" fmla="*/ 3 h 185"/>
                <a:gd name="T52" fmla="*/ 9 w 160"/>
                <a:gd name="T53" fmla="*/ 1 h 185"/>
                <a:gd name="T54" fmla="*/ 11 w 160"/>
                <a:gd name="T55" fmla="*/ 3 h 185"/>
                <a:gd name="T56" fmla="*/ 12 w 160"/>
                <a:gd name="T57" fmla="*/ 6 h 185"/>
                <a:gd name="T58" fmla="*/ 12 w 160"/>
                <a:gd name="T59" fmla="*/ 11 h 185"/>
                <a:gd name="T60" fmla="*/ 12 w 160"/>
                <a:gd name="T61" fmla="*/ 12 h 185"/>
                <a:gd name="T62" fmla="*/ 14 w 160"/>
                <a:gd name="T63" fmla="*/ 8 h 185"/>
                <a:gd name="T64" fmla="*/ 15 w 160"/>
                <a:gd name="T65" fmla="*/ 6 h 185"/>
                <a:gd name="T66" fmla="*/ 19 w 160"/>
                <a:gd name="T67" fmla="*/ 6 h 185"/>
                <a:gd name="T68" fmla="*/ 19 w 160"/>
                <a:gd name="T69" fmla="*/ 7 h 185"/>
                <a:gd name="T70" fmla="*/ 16 w 160"/>
                <a:gd name="T71" fmla="*/ 9 h 185"/>
                <a:gd name="T72" fmla="*/ 13 w 160"/>
                <a:gd name="T73" fmla="*/ 12 h 185"/>
                <a:gd name="T74" fmla="*/ 12 w 160"/>
                <a:gd name="T75" fmla="*/ 17 h 185"/>
                <a:gd name="T76" fmla="*/ 12 w 160"/>
                <a:gd name="T77" fmla="*/ 18 h 185"/>
                <a:gd name="T78" fmla="*/ 13 w 160"/>
                <a:gd name="T79" fmla="*/ 15 h 185"/>
                <a:gd name="T80" fmla="*/ 16 w 160"/>
                <a:gd name="T81" fmla="*/ 13 h 185"/>
                <a:gd name="T82" fmla="*/ 19 w 160"/>
                <a:gd name="T83" fmla="*/ 12 h 185"/>
                <a:gd name="T84" fmla="*/ 19 w 160"/>
                <a:gd name="T85" fmla="*/ 13 h 185"/>
                <a:gd name="T86" fmla="*/ 17 w 160"/>
                <a:gd name="T87" fmla="*/ 15 h 185"/>
                <a:gd name="T88" fmla="*/ 14 w 160"/>
                <a:gd name="T89" fmla="*/ 18 h 185"/>
                <a:gd name="T90" fmla="*/ 13 w 160"/>
                <a:gd name="T91" fmla="*/ 21 h 185"/>
                <a:gd name="T92" fmla="*/ 11 w 160"/>
                <a:gd name="T93" fmla="*/ 23 h 18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0"/>
                <a:gd name="T142" fmla="*/ 0 h 185"/>
                <a:gd name="T143" fmla="*/ 160 w 160"/>
                <a:gd name="T144" fmla="*/ 185 h 18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0" h="185">
                  <a:moveTo>
                    <a:pt x="88" y="183"/>
                  </a:moveTo>
                  <a:lnTo>
                    <a:pt x="87" y="176"/>
                  </a:lnTo>
                  <a:lnTo>
                    <a:pt x="82" y="167"/>
                  </a:lnTo>
                  <a:lnTo>
                    <a:pt x="76" y="159"/>
                  </a:lnTo>
                  <a:lnTo>
                    <a:pt x="67" y="151"/>
                  </a:lnTo>
                  <a:lnTo>
                    <a:pt x="55" y="144"/>
                  </a:lnTo>
                  <a:lnTo>
                    <a:pt x="40" y="140"/>
                  </a:lnTo>
                  <a:lnTo>
                    <a:pt x="22" y="139"/>
                  </a:lnTo>
                  <a:lnTo>
                    <a:pt x="1" y="143"/>
                  </a:lnTo>
                  <a:lnTo>
                    <a:pt x="5" y="135"/>
                  </a:lnTo>
                  <a:lnTo>
                    <a:pt x="9" y="126"/>
                  </a:lnTo>
                  <a:lnTo>
                    <a:pt x="17" y="120"/>
                  </a:lnTo>
                  <a:lnTo>
                    <a:pt x="27" y="116"/>
                  </a:lnTo>
                  <a:lnTo>
                    <a:pt x="38" y="116"/>
                  </a:lnTo>
                  <a:lnTo>
                    <a:pt x="51" y="122"/>
                  </a:lnTo>
                  <a:lnTo>
                    <a:pt x="65" y="132"/>
                  </a:lnTo>
                  <a:lnTo>
                    <a:pt x="80" y="149"/>
                  </a:lnTo>
                  <a:lnTo>
                    <a:pt x="77" y="141"/>
                  </a:lnTo>
                  <a:lnTo>
                    <a:pt x="75" y="131"/>
                  </a:lnTo>
                  <a:lnTo>
                    <a:pt x="69" y="120"/>
                  </a:lnTo>
                  <a:lnTo>
                    <a:pt x="62" y="109"/>
                  </a:lnTo>
                  <a:lnTo>
                    <a:pt x="52" y="100"/>
                  </a:lnTo>
                  <a:lnTo>
                    <a:pt x="38" y="93"/>
                  </a:lnTo>
                  <a:lnTo>
                    <a:pt x="21" y="91"/>
                  </a:lnTo>
                  <a:lnTo>
                    <a:pt x="0" y="94"/>
                  </a:lnTo>
                  <a:lnTo>
                    <a:pt x="2" y="85"/>
                  </a:lnTo>
                  <a:lnTo>
                    <a:pt x="8" y="77"/>
                  </a:lnTo>
                  <a:lnTo>
                    <a:pt x="19" y="71"/>
                  </a:lnTo>
                  <a:lnTo>
                    <a:pt x="30" y="69"/>
                  </a:lnTo>
                  <a:lnTo>
                    <a:pt x="43" y="71"/>
                  </a:lnTo>
                  <a:lnTo>
                    <a:pt x="55" y="80"/>
                  </a:lnTo>
                  <a:lnTo>
                    <a:pt x="68" y="97"/>
                  </a:lnTo>
                  <a:lnTo>
                    <a:pt x="78" y="123"/>
                  </a:lnTo>
                  <a:lnTo>
                    <a:pt x="76" y="108"/>
                  </a:lnTo>
                  <a:lnTo>
                    <a:pt x="73" y="91"/>
                  </a:lnTo>
                  <a:lnTo>
                    <a:pt x="67" y="75"/>
                  </a:lnTo>
                  <a:lnTo>
                    <a:pt x="60" y="59"/>
                  </a:lnTo>
                  <a:lnTo>
                    <a:pt x="51" y="45"/>
                  </a:lnTo>
                  <a:lnTo>
                    <a:pt x="38" y="33"/>
                  </a:lnTo>
                  <a:lnTo>
                    <a:pt x="24" y="25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4" y="13"/>
                  </a:lnTo>
                  <a:lnTo>
                    <a:pt x="34" y="13"/>
                  </a:lnTo>
                  <a:lnTo>
                    <a:pt x="44" y="16"/>
                  </a:lnTo>
                  <a:lnTo>
                    <a:pt x="54" y="25"/>
                  </a:lnTo>
                  <a:lnTo>
                    <a:pt x="65" y="39"/>
                  </a:lnTo>
                  <a:lnTo>
                    <a:pt x="75" y="61"/>
                  </a:lnTo>
                  <a:lnTo>
                    <a:pt x="84" y="91"/>
                  </a:lnTo>
                  <a:lnTo>
                    <a:pt x="84" y="67"/>
                  </a:lnTo>
                  <a:lnTo>
                    <a:pt x="80" y="41"/>
                  </a:lnTo>
                  <a:lnTo>
                    <a:pt x="73" y="18"/>
                  </a:lnTo>
                  <a:lnTo>
                    <a:pt x="60" y="0"/>
                  </a:lnTo>
                  <a:lnTo>
                    <a:pt x="72" y="3"/>
                  </a:lnTo>
                  <a:lnTo>
                    <a:pt x="82" y="10"/>
                  </a:lnTo>
                  <a:lnTo>
                    <a:pt x="90" y="21"/>
                  </a:lnTo>
                  <a:lnTo>
                    <a:pt x="97" y="33"/>
                  </a:lnTo>
                  <a:lnTo>
                    <a:pt x="100" y="48"/>
                  </a:lnTo>
                  <a:lnTo>
                    <a:pt x="103" y="64"/>
                  </a:lnTo>
                  <a:lnTo>
                    <a:pt x="103" y="83"/>
                  </a:lnTo>
                  <a:lnTo>
                    <a:pt x="99" y="102"/>
                  </a:lnTo>
                  <a:lnTo>
                    <a:pt x="103" y="90"/>
                  </a:lnTo>
                  <a:lnTo>
                    <a:pt x="107" y="77"/>
                  </a:lnTo>
                  <a:lnTo>
                    <a:pt x="112" y="64"/>
                  </a:lnTo>
                  <a:lnTo>
                    <a:pt x="119" y="55"/>
                  </a:lnTo>
                  <a:lnTo>
                    <a:pt x="127" y="47"/>
                  </a:lnTo>
                  <a:lnTo>
                    <a:pt x="136" y="42"/>
                  </a:lnTo>
                  <a:lnTo>
                    <a:pt x="148" y="42"/>
                  </a:lnTo>
                  <a:lnTo>
                    <a:pt x="160" y="46"/>
                  </a:lnTo>
                  <a:lnTo>
                    <a:pt x="150" y="53"/>
                  </a:lnTo>
                  <a:lnTo>
                    <a:pt x="138" y="61"/>
                  </a:lnTo>
                  <a:lnTo>
                    <a:pt x="128" y="70"/>
                  </a:lnTo>
                  <a:lnTo>
                    <a:pt x="119" y="82"/>
                  </a:lnTo>
                  <a:lnTo>
                    <a:pt x="111" y="95"/>
                  </a:lnTo>
                  <a:lnTo>
                    <a:pt x="104" y="111"/>
                  </a:lnTo>
                  <a:lnTo>
                    <a:pt x="99" y="129"/>
                  </a:lnTo>
                  <a:lnTo>
                    <a:pt x="97" y="149"/>
                  </a:lnTo>
                  <a:lnTo>
                    <a:pt x="99" y="139"/>
                  </a:lnTo>
                  <a:lnTo>
                    <a:pt x="105" y="128"/>
                  </a:lnTo>
                  <a:lnTo>
                    <a:pt x="111" y="116"/>
                  </a:lnTo>
                  <a:lnTo>
                    <a:pt x="119" y="106"/>
                  </a:lnTo>
                  <a:lnTo>
                    <a:pt x="128" y="98"/>
                  </a:lnTo>
                  <a:lnTo>
                    <a:pt x="137" y="93"/>
                  </a:lnTo>
                  <a:lnTo>
                    <a:pt x="148" y="94"/>
                  </a:lnTo>
                  <a:lnTo>
                    <a:pt x="157" y="101"/>
                  </a:lnTo>
                  <a:lnTo>
                    <a:pt x="151" y="102"/>
                  </a:lnTo>
                  <a:lnTo>
                    <a:pt x="143" y="107"/>
                  </a:lnTo>
                  <a:lnTo>
                    <a:pt x="134" y="115"/>
                  </a:lnTo>
                  <a:lnTo>
                    <a:pt x="125" y="125"/>
                  </a:lnTo>
                  <a:lnTo>
                    <a:pt x="116" y="137"/>
                  </a:lnTo>
                  <a:lnTo>
                    <a:pt x="110" y="152"/>
                  </a:lnTo>
                  <a:lnTo>
                    <a:pt x="106" y="168"/>
                  </a:lnTo>
                  <a:lnTo>
                    <a:pt x="105" y="185"/>
                  </a:lnTo>
                  <a:lnTo>
                    <a:pt x="88" y="183"/>
                  </a:lnTo>
                  <a:close/>
                </a:path>
              </a:pathLst>
            </a:custGeom>
            <a:solidFill>
              <a:srgbClr val="007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348" name="未知"/>
            <p:cNvSpPr>
              <a:spLocks noChangeArrowheads="1"/>
            </p:cNvSpPr>
            <p:nvPr/>
          </p:nvSpPr>
          <p:spPr bwMode="auto">
            <a:xfrm>
              <a:off x="185" y="419"/>
              <a:ext cx="47" cy="50"/>
            </a:xfrm>
            <a:custGeom>
              <a:avLst/>
              <a:gdLst>
                <a:gd name="T0" fmla="*/ 8 w 94"/>
                <a:gd name="T1" fmla="*/ 13 h 99"/>
                <a:gd name="T2" fmla="*/ 6 w 94"/>
                <a:gd name="T3" fmla="*/ 11 h 99"/>
                <a:gd name="T4" fmla="*/ 9 w 94"/>
                <a:gd name="T5" fmla="*/ 9 h 99"/>
                <a:gd name="T6" fmla="*/ 10 w 94"/>
                <a:gd name="T7" fmla="*/ 8 h 99"/>
                <a:gd name="T8" fmla="*/ 10 w 94"/>
                <a:gd name="T9" fmla="*/ 6 h 99"/>
                <a:gd name="T10" fmla="*/ 10 w 94"/>
                <a:gd name="T11" fmla="*/ 5 h 99"/>
                <a:gd name="T12" fmla="*/ 9 w 94"/>
                <a:gd name="T13" fmla="*/ 4 h 99"/>
                <a:gd name="T14" fmla="*/ 9 w 94"/>
                <a:gd name="T15" fmla="*/ 3 h 99"/>
                <a:gd name="T16" fmla="*/ 7 w 94"/>
                <a:gd name="T17" fmla="*/ 3 h 99"/>
                <a:gd name="T18" fmla="*/ 6 w 94"/>
                <a:gd name="T19" fmla="*/ 3 h 99"/>
                <a:gd name="T20" fmla="*/ 5 w 94"/>
                <a:gd name="T21" fmla="*/ 3 h 99"/>
                <a:gd name="T22" fmla="*/ 3 w 94"/>
                <a:gd name="T23" fmla="*/ 3 h 99"/>
                <a:gd name="T24" fmla="*/ 3 w 94"/>
                <a:gd name="T25" fmla="*/ 3 h 99"/>
                <a:gd name="T26" fmla="*/ 1 w 94"/>
                <a:gd name="T27" fmla="*/ 3 h 99"/>
                <a:gd name="T28" fmla="*/ 1 w 94"/>
                <a:gd name="T29" fmla="*/ 3 h 99"/>
                <a:gd name="T30" fmla="*/ 0 w 94"/>
                <a:gd name="T31" fmla="*/ 2 h 99"/>
                <a:gd name="T32" fmla="*/ 1 w 94"/>
                <a:gd name="T33" fmla="*/ 1 h 99"/>
                <a:gd name="T34" fmla="*/ 1 w 94"/>
                <a:gd name="T35" fmla="*/ 1 h 99"/>
                <a:gd name="T36" fmla="*/ 3 w 94"/>
                <a:gd name="T37" fmla="*/ 1 h 99"/>
                <a:gd name="T38" fmla="*/ 3 w 94"/>
                <a:gd name="T39" fmla="*/ 0 h 99"/>
                <a:gd name="T40" fmla="*/ 5 w 94"/>
                <a:gd name="T41" fmla="*/ 0 h 99"/>
                <a:gd name="T42" fmla="*/ 6 w 94"/>
                <a:gd name="T43" fmla="*/ 1 h 99"/>
                <a:gd name="T44" fmla="*/ 9 w 94"/>
                <a:gd name="T45" fmla="*/ 1 h 99"/>
                <a:gd name="T46" fmla="*/ 10 w 94"/>
                <a:gd name="T47" fmla="*/ 2 h 99"/>
                <a:gd name="T48" fmla="*/ 11 w 94"/>
                <a:gd name="T49" fmla="*/ 3 h 99"/>
                <a:gd name="T50" fmla="*/ 12 w 94"/>
                <a:gd name="T51" fmla="*/ 5 h 99"/>
                <a:gd name="T52" fmla="*/ 12 w 94"/>
                <a:gd name="T53" fmla="*/ 7 h 99"/>
                <a:gd name="T54" fmla="*/ 11 w 94"/>
                <a:gd name="T55" fmla="*/ 9 h 99"/>
                <a:gd name="T56" fmla="*/ 10 w 94"/>
                <a:gd name="T57" fmla="*/ 10 h 99"/>
                <a:gd name="T58" fmla="*/ 10 w 94"/>
                <a:gd name="T59" fmla="*/ 11 h 99"/>
                <a:gd name="T60" fmla="*/ 10 w 94"/>
                <a:gd name="T61" fmla="*/ 12 h 99"/>
                <a:gd name="T62" fmla="*/ 8 w 94"/>
                <a:gd name="T63" fmla="*/ 13 h 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4"/>
                <a:gd name="T97" fmla="*/ 0 h 99"/>
                <a:gd name="T98" fmla="*/ 94 w 94"/>
                <a:gd name="T99" fmla="*/ 99 h 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4" h="99">
                  <a:moveTo>
                    <a:pt x="64" y="99"/>
                  </a:moveTo>
                  <a:lnTo>
                    <a:pt x="55" y="82"/>
                  </a:lnTo>
                  <a:lnTo>
                    <a:pt x="66" y="72"/>
                  </a:lnTo>
                  <a:lnTo>
                    <a:pt x="76" y="60"/>
                  </a:lnTo>
                  <a:lnTo>
                    <a:pt x="79" y="48"/>
                  </a:lnTo>
                  <a:lnTo>
                    <a:pt x="77" y="34"/>
                  </a:lnTo>
                  <a:lnTo>
                    <a:pt x="72" y="28"/>
                  </a:lnTo>
                  <a:lnTo>
                    <a:pt x="66" y="23"/>
                  </a:lnTo>
                  <a:lnTo>
                    <a:pt x="58" y="21"/>
                  </a:lnTo>
                  <a:lnTo>
                    <a:pt x="49" y="19"/>
                  </a:lnTo>
                  <a:lnTo>
                    <a:pt x="40" y="19"/>
                  </a:lnTo>
                  <a:lnTo>
                    <a:pt x="31" y="19"/>
                  </a:lnTo>
                  <a:lnTo>
                    <a:pt x="22" y="20"/>
                  </a:lnTo>
                  <a:lnTo>
                    <a:pt x="13" y="21"/>
                  </a:lnTo>
                  <a:lnTo>
                    <a:pt x="4" y="20"/>
                  </a:lnTo>
                  <a:lnTo>
                    <a:pt x="0" y="15"/>
                  </a:lnTo>
                  <a:lnTo>
                    <a:pt x="1" y="8"/>
                  </a:lnTo>
                  <a:lnTo>
                    <a:pt x="9" y="4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54" y="2"/>
                  </a:lnTo>
                  <a:lnTo>
                    <a:pt x="66" y="5"/>
                  </a:lnTo>
                  <a:lnTo>
                    <a:pt x="78" y="11"/>
                  </a:lnTo>
                  <a:lnTo>
                    <a:pt x="87" y="20"/>
                  </a:lnTo>
                  <a:lnTo>
                    <a:pt x="93" y="33"/>
                  </a:lnTo>
                  <a:lnTo>
                    <a:pt x="94" y="56"/>
                  </a:lnTo>
                  <a:lnTo>
                    <a:pt x="87" y="72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9" y="95"/>
                  </a:lnTo>
                  <a:lnTo>
                    <a:pt x="64" y="99"/>
                  </a:lnTo>
                  <a:close/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0349" name="AutoShape 5"/>
          <p:cNvSpPr>
            <a:spLocks/>
          </p:cNvSpPr>
          <p:nvPr/>
        </p:nvSpPr>
        <p:spPr bwMode="auto">
          <a:xfrm>
            <a:off x="4419600" y="2057400"/>
            <a:ext cx="304800" cy="1828800"/>
          </a:xfrm>
          <a:prstGeom prst="leftBrace">
            <a:avLst>
              <a:gd name="adj1" fmla="val 33389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50" name="右箭头 113"/>
          <p:cNvSpPr>
            <a:spLocks noChangeArrowheads="1"/>
          </p:cNvSpPr>
          <p:nvPr/>
        </p:nvSpPr>
        <p:spPr bwMode="auto">
          <a:xfrm>
            <a:off x="2971800" y="2895600"/>
            <a:ext cx="1295400" cy="228600"/>
          </a:xfrm>
          <a:prstGeom prst="rightArrow">
            <a:avLst>
              <a:gd name="adj1" fmla="val 50000"/>
              <a:gd name="adj2" fmla="val 5000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aphicFrame>
        <p:nvGraphicFramePr>
          <p:cNvPr id="10351" name="Object 1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187450" y="2638425"/>
          <a:ext cx="122396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r:id="rId9" imgW="445258" imgH="394418" progId="Equation.3">
                  <p:embed/>
                </p:oleObj>
              </mc:Choice>
              <mc:Fallback>
                <p:oleObj r:id="rId9" imgW="445258" imgH="3944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638425"/>
                        <a:ext cx="1223963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2" name="Object 11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364163" y="3286125"/>
          <a:ext cx="1439862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11" imgW="407038" imgH="420018" progId="Equation.3">
                  <p:embed/>
                </p:oleObj>
              </mc:Choice>
              <mc:Fallback>
                <p:oleObj r:id="rId11" imgW="407038" imgH="420018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3286125"/>
                        <a:ext cx="1439862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6182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utoUpdateAnimBg="0"/>
      <p:bldP spid="10248" grpId="0" autoUpdateAnimBg="0"/>
      <p:bldP spid="1024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55613" y="2149475"/>
            <a:ext cx="26765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1.鉴别物质：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04800" y="2925713"/>
            <a:ext cx="842563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〔例1〕一奖牌质量为45g,测得其体积为5cm</a:t>
            </a:r>
            <a:r>
              <a:rPr lang="zh-CN" altLang="en-US" sz="2800" b="1" baseline="30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,请判断它是否由纯金制成。（ρ</a:t>
            </a:r>
            <a:r>
              <a:rPr lang="zh-CN" altLang="en-US" sz="2800" b="1" baseline="-25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金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＝19.3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×10</a:t>
            </a:r>
            <a:r>
              <a:rPr lang="zh-CN" altLang="en-US" sz="2800" b="1" baseline="30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kg／m</a:t>
            </a:r>
            <a:r>
              <a:rPr lang="zh-CN" altLang="en-US" sz="2800" b="1" baseline="300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484982" y="908720"/>
            <a:ext cx="434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FF0000"/>
                </a:solidFill>
                <a:ea typeface="微软雅黑" pitchFamily="34" charset="-122"/>
              </a:rPr>
              <a:t>密度知识的应用</a:t>
            </a:r>
          </a:p>
        </p:txBody>
      </p:sp>
    </p:spTree>
    <p:extLst>
      <p:ext uri="{BB962C8B-B14F-4D97-AF65-F5344CB8AC3E}">
        <p14:creationId xmlns:p14="http://schemas.microsoft.com/office/powerpoint/2010/main" val="108180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rrxk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rxk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rxk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rxk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rxk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rxk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rxk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rxk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rxk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rxk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rxk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rxk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rxk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rxk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Application>Microsoft Office PowerPoint</Application>
  <PresentationFormat>全屏显示(4:3)</PresentationFormat>
  <Paragraphs>169</Paragraphs>
  <Slides>20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第一PPT模板网-WWW.1PPT.COM</vt:lpstr>
      <vt:lpstr>第一PPT模板网-WWW.1PPT.COM </vt:lpstr>
      <vt:lpstr>Equation.DSMT4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</cp:revision>
  <dcterms:created xsi:type="dcterms:W3CDTF">2017-12-10T08:36:24Z</dcterms:created>
  <dcterms:modified xsi:type="dcterms:W3CDTF">2017-12-10T08:36:52Z</dcterms:modified>
</cp:coreProperties>
</file>