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689" r:id="rId2"/>
  </p:sldMasterIdLst>
  <p:notesMasterIdLst>
    <p:notesMasterId r:id="rId23"/>
  </p:notesMasterIdLst>
  <p:sldIdLst>
    <p:sldId id="395" r:id="rId3"/>
    <p:sldId id="385" r:id="rId4"/>
    <p:sldId id="493" r:id="rId5"/>
    <p:sldId id="494" r:id="rId6"/>
    <p:sldId id="470" r:id="rId7"/>
    <p:sldId id="474" r:id="rId8"/>
    <p:sldId id="398" r:id="rId9"/>
    <p:sldId id="429" r:id="rId10"/>
    <p:sldId id="362" r:id="rId11"/>
    <p:sldId id="401" r:id="rId12"/>
    <p:sldId id="482" r:id="rId13"/>
    <p:sldId id="500" r:id="rId14"/>
    <p:sldId id="497" r:id="rId15"/>
    <p:sldId id="496" r:id="rId16"/>
    <p:sldId id="498" r:id="rId17"/>
    <p:sldId id="376" r:id="rId18"/>
    <p:sldId id="501" r:id="rId19"/>
    <p:sldId id="499" r:id="rId20"/>
    <p:sldId id="374" r:id="rId21"/>
    <p:sldId id="502" r:id="rId22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33"/>
    <a:srgbClr val="FFFF66"/>
    <a:srgbClr val="FFFF00"/>
    <a:srgbClr val="99FFCC"/>
    <a:srgbClr val="FF0000"/>
    <a:srgbClr val="0000FF"/>
    <a:srgbClr val="0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97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2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A8570719-156B-4D64-834A-31644D3FB45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72096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70719-156B-4D64-834A-31644D3FB45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7240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70719-156B-4D64-834A-31644D3FB45C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9977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5575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748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21509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04C4723-1F2F-4923-B46B-365A8E47659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7347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8B5141-2736-4721-A4DB-C8CE07E7258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0411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6933B9-8325-47C9-AB74-A7A53B532AA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0698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21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10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60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743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461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51478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960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5296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509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061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06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9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096963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6200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0278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0071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426037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306929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647747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pt图-1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71"/>
          <p:cNvSpPr txBox="1">
            <a:spLocks noChangeArrowheads="1"/>
          </p:cNvSpPr>
          <p:nvPr/>
        </p:nvSpPr>
        <p:spPr bwMode="auto">
          <a:xfrm>
            <a:off x="6858000" y="6500813"/>
            <a:ext cx="24352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900" i="1">
                <a:solidFill>
                  <a:srgbClr val="005696"/>
                </a:solidFill>
                <a:latin typeface="Times New Roman" pitchFamily="18" charset="0"/>
              </a:rPr>
              <a:t>Network Optimization Expert Team</a:t>
            </a:r>
          </a:p>
        </p:txBody>
      </p:sp>
      <p:sp>
        <p:nvSpPr>
          <p:cNvPr id="1028" name="矩形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029" name="矩形 12"/>
          <p:cNvSpPr>
            <a:spLocks noChangeArrowheads="1"/>
          </p:cNvSpPr>
          <p:nvPr/>
        </p:nvSpPr>
        <p:spPr bwMode="auto">
          <a:xfrm>
            <a:off x="0" y="785813"/>
            <a:ext cx="9144000" cy="214312"/>
          </a:xfrm>
          <a:prstGeom prst="rect">
            <a:avLst/>
          </a:prstGeom>
          <a:solidFill>
            <a:srgbClr val="EB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endParaRPr lang="zh-CN" altLang="en-US" sz="2400">
              <a:solidFill>
                <a:srgbClr val="000000"/>
              </a:solidFill>
            </a:endParaRPr>
          </a:p>
        </p:txBody>
      </p:sp>
      <p:pic>
        <p:nvPicPr>
          <p:cNvPr id="1030" name="矩形 5"/>
          <p:cNvPicPr>
            <a:picLocks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47175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矩形 8"/>
          <p:cNvSpPr>
            <a:spLocks noChangeArrowheads="1"/>
          </p:cNvSpPr>
          <p:nvPr/>
        </p:nvSpPr>
        <p:spPr bwMode="auto">
          <a:xfrm>
            <a:off x="0" y="6669088"/>
            <a:ext cx="9144000" cy="188912"/>
          </a:xfrm>
          <a:prstGeom prst="rect">
            <a:avLst/>
          </a:prstGeom>
          <a:solidFill>
            <a:srgbClr val="D9F2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endParaRPr lang="zh-CN" altLang="en-US" sz="2400">
              <a:solidFill>
                <a:srgbClr val="000000"/>
              </a:solidFill>
            </a:endParaRPr>
          </a:p>
        </p:txBody>
      </p:sp>
      <p:pic>
        <p:nvPicPr>
          <p:cNvPr id="1040" name="Picture 2" descr="umi654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5039519"/>
            <a:ext cx="9137650" cy="179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6" r:id="rId12"/>
    <p:sldLayoutId id="2147483687" r:id="rId13"/>
    <p:sldLayoutId id="2147483688" r:id="rId14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2017/8/22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8677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9876" y="1666389"/>
            <a:ext cx="62119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spc="600" dirty="0" smtClean="0">
                <a:ln w="9525"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itchFamily="49" charset="-122"/>
                <a:ea typeface="汉仪中圆简" pitchFamily="49" charset="-122"/>
              </a:rPr>
              <a:t>等腰三角形</a:t>
            </a:r>
            <a:endParaRPr lang="zh-CN" altLang="en-US" sz="8800" spc="600" dirty="0">
              <a:ln w="9525">
                <a:round/>
                <a:headEnd/>
                <a:tailE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6857" y="5229200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555776" y="184497"/>
            <a:ext cx="4176712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347938" y="444847"/>
            <a:ext cx="27368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7200" baseline="30000" dirty="0">
                <a:solidFill>
                  <a:schemeClr val="tx1"/>
                </a:solidFill>
              </a:rPr>
              <a:t>点评分工</a:t>
            </a:r>
          </a:p>
        </p:txBody>
      </p:sp>
      <p:graphicFrame>
        <p:nvGraphicFramePr>
          <p:cNvPr id="28772" name="Group 100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115004127"/>
              </p:ext>
            </p:extLst>
          </p:nvPr>
        </p:nvGraphicFramePr>
        <p:xfrm>
          <a:off x="0" y="1412776"/>
          <a:ext cx="9144000" cy="5015232"/>
        </p:xfrm>
        <a:graphic>
          <a:graphicData uri="http://schemas.openxmlformats.org/drawingml/2006/table">
            <a:tbl>
              <a:tblPr/>
              <a:tblGrid>
                <a:gridCol w="1800225"/>
                <a:gridCol w="1368425"/>
                <a:gridCol w="4606925"/>
                <a:gridCol w="1368425"/>
              </a:tblGrid>
              <a:tr h="390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展示题目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点评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达成目标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要求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预习自学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7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理解等腰三角形的性质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要求：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思路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讲解晰；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注意总结规律方法；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检测目标达成；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提问点评人。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例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8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运用等腰三角形的性质解决相关问题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针对训练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会用尺规作等腰三角形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掌握等腰三角形的判定方法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bae01013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5127625"/>
            <a:ext cx="1497013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91121" y="2060848"/>
            <a:ext cx="8353425" cy="366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1.</a:t>
            </a:r>
            <a:r>
              <a:rPr lang="en-US" altLang="zh-CN" sz="3200" dirty="0" err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等腰三角形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是</a:t>
            </a:r>
            <a:r>
              <a:rPr lang="zh-CN" altLang="en-US" sz="3200" dirty="0">
                <a:latin typeface="方正姚体" pitchFamily="2" charset="-122"/>
                <a:ea typeface="方正姚体" pitchFamily="2" charset="-122"/>
              </a:rPr>
              <a:t>轴对称图形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。等腰三角形的对称轴是底边的</a:t>
            </a:r>
            <a:r>
              <a:rPr lang="zh-CN" altLang="en-US" sz="3200" dirty="0">
                <a:latin typeface="方正姚体" pitchFamily="2" charset="-122"/>
                <a:ea typeface="方正姚体" pitchFamily="2" charset="-122"/>
              </a:rPr>
              <a:t>垂直平分线</a:t>
            </a:r>
            <a:r>
              <a:rPr lang="en-US" altLang="zh-CN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.</a:t>
            </a:r>
          </a:p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en-US" altLang="zh-CN" sz="3200" dirty="0" err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等腰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三角形的</a:t>
            </a:r>
            <a:r>
              <a:rPr lang="zh-CN" altLang="en-US" sz="3200" dirty="0">
                <a:latin typeface="方正姚体" pitchFamily="2" charset="-122"/>
                <a:ea typeface="方正姚体" pitchFamily="2" charset="-122"/>
              </a:rPr>
              <a:t>底边上的高、中线及顶角平分线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重合（三线合一）</a:t>
            </a:r>
          </a:p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等腰三角形的</a:t>
            </a:r>
            <a:r>
              <a:rPr lang="zh-CN" altLang="en-US" sz="3200" dirty="0">
                <a:latin typeface="方正姚体" pitchFamily="2" charset="-122"/>
                <a:ea typeface="方正姚体" pitchFamily="2" charset="-122"/>
              </a:rPr>
              <a:t>两个底角</a:t>
            </a:r>
            <a:r>
              <a:rPr lang="zh-CN" altLang="en-US" sz="3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相等（等边对等角</a:t>
            </a:r>
            <a:r>
              <a:rPr lang="zh-CN" altLang="en-US" sz="3200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）</a:t>
            </a:r>
            <a:endParaRPr lang="en-US" sz="3200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9396" name="Group 4"/>
          <p:cNvGrpSpPr>
            <a:grpSpLocks/>
          </p:cNvGrpSpPr>
          <p:nvPr/>
        </p:nvGrpSpPr>
        <p:grpSpPr bwMode="auto">
          <a:xfrm>
            <a:off x="251520" y="386907"/>
            <a:ext cx="4515012" cy="1368425"/>
            <a:chOff x="-155" y="-42"/>
            <a:chExt cx="2059" cy="438"/>
          </a:xfrm>
        </p:grpSpPr>
        <p:grpSp>
          <p:nvGrpSpPr>
            <p:cNvPr id="59397" name="Group 5"/>
            <p:cNvGrpSpPr>
              <a:grpSpLocks/>
            </p:cNvGrpSpPr>
            <p:nvPr/>
          </p:nvGrpSpPr>
          <p:grpSpPr bwMode="auto">
            <a:xfrm>
              <a:off x="725" y="75"/>
              <a:ext cx="1179" cy="272"/>
              <a:chOff x="0" y="0"/>
              <a:chExt cx="1179" cy="272"/>
            </a:xfrm>
          </p:grpSpPr>
          <p:sp>
            <p:nvSpPr>
              <p:cNvPr id="59398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17" cy="27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399" name="Text Box 7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134" cy="2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zh-CN" altLang="en-US" sz="3600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小  结</a:t>
                </a:r>
              </a:p>
            </p:txBody>
          </p:sp>
        </p:grpSp>
        <p:pic>
          <p:nvPicPr>
            <p:cNvPr id="59400" name="Picture 8" descr="678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" y="-42"/>
              <a:ext cx="885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wipe dir="d"/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>
            <a:grpSpLocks/>
          </p:cNvGrpSpPr>
          <p:nvPr/>
        </p:nvGrpSpPr>
        <p:grpSpPr bwMode="auto">
          <a:xfrm>
            <a:off x="228600" y="533400"/>
            <a:ext cx="3581400" cy="685800"/>
            <a:chOff x="768" y="336"/>
            <a:chExt cx="2256" cy="432"/>
          </a:xfrm>
        </p:grpSpPr>
        <p:sp>
          <p:nvSpPr>
            <p:cNvPr id="77827" name="Rectangle 3"/>
            <p:cNvSpPr>
              <a:spLocks noChangeArrowheads="1"/>
            </p:cNvSpPr>
            <p:nvPr/>
          </p:nvSpPr>
          <p:spPr bwMode="auto">
            <a:xfrm>
              <a:off x="768" y="366"/>
              <a:ext cx="1488" cy="389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kumimoji="1" lang="zh-CN" altLang="en-US" sz="3200">
                  <a:solidFill>
                    <a:schemeClr val="tx1"/>
                  </a:solidFill>
                  <a:ea typeface="隶书" pitchFamily="49" charset="-122"/>
                </a:rPr>
                <a:t>    试一试</a:t>
              </a:r>
              <a:endParaRPr kumimoji="1" lang="zh-CN" altLang="en-US" sz="2400" baseline="-25000">
                <a:solidFill>
                  <a:schemeClr val="tx1"/>
                </a:solidFill>
                <a:ea typeface="隶书" pitchFamily="49" charset="-122"/>
              </a:endParaRPr>
            </a:p>
          </p:txBody>
        </p:sp>
        <p:sp>
          <p:nvSpPr>
            <p:cNvPr id="77828" name="Rectangle 4" descr="PE03255_"/>
            <p:cNvSpPr>
              <a:spLocks noChangeArrowheads="1"/>
            </p:cNvSpPr>
            <p:nvPr/>
          </p:nvSpPr>
          <p:spPr bwMode="auto">
            <a:xfrm>
              <a:off x="2016" y="360"/>
              <a:ext cx="183" cy="31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2"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endParaRPr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BatangChe" pitchFamily="49" charset="-127"/>
              </a:endParaRPr>
            </a:p>
          </p:txBody>
        </p:sp>
        <p:pic>
          <p:nvPicPr>
            <p:cNvPr id="77829" name="Picture 5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830" name="Picture 6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831" name="WordArt 7"/>
          <p:cNvSpPr>
            <a:spLocks noChangeArrowheads="1" noChangeShapeType="1" noTextEdit="1"/>
          </p:cNvSpPr>
          <p:nvPr/>
        </p:nvSpPr>
        <p:spPr bwMode="auto">
          <a:xfrm>
            <a:off x="4054475" y="792163"/>
            <a:ext cx="1584325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1806"/>
              </a:avLst>
            </a:prstTxWarp>
          </a:bodyPr>
          <a:lstStyle/>
          <a:p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练习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611188" y="1492250"/>
            <a:ext cx="5230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3600" dirty="0">
                <a:solidFill>
                  <a:srgbClr val="0000FF"/>
                </a:solidFill>
              </a:rPr>
              <a:t>判断下列语句是否正确。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266700" y="2349500"/>
            <a:ext cx="882015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200" dirty="0">
                <a:solidFill>
                  <a:schemeClr val="tx1"/>
                </a:solidFill>
              </a:rPr>
              <a:t>（</a:t>
            </a:r>
            <a:r>
              <a:rPr kumimoji="1" lang="en-US" altLang="zh-CN" sz="3200" dirty="0">
                <a:solidFill>
                  <a:schemeClr val="tx1"/>
                </a:solidFill>
              </a:rPr>
              <a:t>1</a:t>
            </a:r>
            <a:r>
              <a:rPr kumimoji="1" lang="zh-CN" altLang="en-US" sz="3200" dirty="0">
                <a:solidFill>
                  <a:schemeClr val="tx1"/>
                </a:solidFill>
              </a:rPr>
              <a:t>）等腰三角形的角平分线、中线和高互相重合。（    ）</a:t>
            </a:r>
          </a:p>
          <a:p>
            <a:pPr algn="l"/>
            <a:r>
              <a:rPr kumimoji="1" lang="zh-CN" altLang="en-US" sz="3200" dirty="0">
                <a:solidFill>
                  <a:schemeClr val="tx1"/>
                </a:solidFill>
              </a:rPr>
              <a:t>（</a:t>
            </a:r>
            <a:r>
              <a:rPr kumimoji="1" lang="en-US" altLang="zh-CN" sz="3200" dirty="0">
                <a:solidFill>
                  <a:schemeClr val="tx1"/>
                </a:solidFill>
              </a:rPr>
              <a:t>2</a:t>
            </a:r>
            <a:r>
              <a:rPr kumimoji="1" lang="zh-CN" altLang="en-US" sz="3200" dirty="0">
                <a:solidFill>
                  <a:schemeClr val="tx1"/>
                </a:solidFill>
              </a:rPr>
              <a:t>）有一个角是</a:t>
            </a:r>
            <a:r>
              <a:rPr kumimoji="1" lang="en-US" altLang="zh-CN" sz="3200" dirty="0">
                <a:solidFill>
                  <a:schemeClr val="tx1"/>
                </a:solidFill>
              </a:rPr>
              <a:t>60°</a:t>
            </a:r>
            <a:r>
              <a:rPr kumimoji="1" lang="zh-CN" altLang="en-US" sz="3200" dirty="0">
                <a:solidFill>
                  <a:schemeClr val="tx1"/>
                </a:solidFill>
              </a:rPr>
              <a:t>的等腰三角形，其它两个</a:t>
            </a:r>
          </a:p>
          <a:p>
            <a:pPr algn="l"/>
            <a:r>
              <a:rPr kumimoji="1" lang="zh-CN" altLang="en-US" sz="3200" dirty="0">
                <a:solidFill>
                  <a:schemeClr val="tx1"/>
                </a:solidFill>
              </a:rPr>
              <a:t>           内角也为</a:t>
            </a:r>
            <a:r>
              <a:rPr kumimoji="1" lang="en-US" altLang="zh-CN" sz="3200" dirty="0">
                <a:solidFill>
                  <a:schemeClr val="tx1"/>
                </a:solidFill>
              </a:rPr>
              <a:t>60°.                                                      </a:t>
            </a:r>
            <a:r>
              <a:rPr kumimoji="1" lang="zh-CN" altLang="en-US" sz="3200" dirty="0">
                <a:solidFill>
                  <a:schemeClr val="tx1"/>
                </a:solidFill>
              </a:rPr>
              <a:t>（    ）</a:t>
            </a:r>
          </a:p>
          <a:p>
            <a:pPr algn="l"/>
            <a:r>
              <a:rPr kumimoji="1" lang="zh-CN" altLang="en-US" sz="3200" dirty="0">
                <a:solidFill>
                  <a:schemeClr val="tx1"/>
                </a:solidFill>
              </a:rPr>
              <a:t>（</a:t>
            </a:r>
            <a:r>
              <a:rPr kumimoji="1" lang="en-US" altLang="zh-CN" sz="3200" dirty="0">
                <a:solidFill>
                  <a:schemeClr val="tx1"/>
                </a:solidFill>
              </a:rPr>
              <a:t>3</a:t>
            </a:r>
            <a:r>
              <a:rPr kumimoji="1" lang="zh-CN" altLang="en-US" sz="3200" dirty="0">
                <a:solidFill>
                  <a:schemeClr val="tx1"/>
                </a:solidFill>
              </a:rPr>
              <a:t>）等腰三角形的底角都是锐角</a:t>
            </a:r>
            <a:r>
              <a:rPr kumimoji="1" lang="en-US" altLang="zh-CN" sz="3200" dirty="0">
                <a:solidFill>
                  <a:schemeClr val="tx1"/>
                </a:solidFill>
              </a:rPr>
              <a:t>.                               </a:t>
            </a:r>
            <a:r>
              <a:rPr kumimoji="1" lang="zh-CN" altLang="en-US" sz="3200" dirty="0">
                <a:solidFill>
                  <a:schemeClr val="tx1"/>
                </a:solidFill>
              </a:rPr>
              <a:t>（    ）</a:t>
            </a:r>
          </a:p>
          <a:p>
            <a:pPr algn="l"/>
            <a:r>
              <a:rPr kumimoji="1" lang="zh-CN" altLang="en-US" sz="3200" dirty="0">
                <a:solidFill>
                  <a:schemeClr val="tx1"/>
                </a:solidFill>
              </a:rPr>
              <a:t>（</a:t>
            </a:r>
            <a:r>
              <a:rPr kumimoji="1" lang="en-US" altLang="zh-CN" sz="3200" dirty="0">
                <a:solidFill>
                  <a:schemeClr val="tx1"/>
                </a:solidFill>
              </a:rPr>
              <a:t>4</a:t>
            </a:r>
            <a:r>
              <a:rPr kumimoji="1" lang="zh-CN" altLang="en-US" sz="3200" dirty="0">
                <a:solidFill>
                  <a:schemeClr val="tx1"/>
                </a:solidFill>
              </a:rPr>
              <a:t>）钝角三角形不可能是等腰三角形 </a:t>
            </a:r>
            <a:r>
              <a:rPr kumimoji="1" lang="en-US" altLang="zh-CN" sz="3200" dirty="0">
                <a:solidFill>
                  <a:schemeClr val="tx1"/>
                </a:solidFill>
              </a:rPr>
              <a:t>.                      </a:t>
            </a:r>
            <a:r>
              <a:rPr kumimoji="1" lang="zh-CN" altLang="en-US" sz="3200" dirty="0">
                <a:solidFill>
                  <a:schemeClr val="tx1"/>
                </a:solidFill>
              </a:rPr>
              <a:t>（    ）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1619250" y="2781300"/>
            <a:ext cx="7397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3200" dirty="0">
                <a:solidFill>
                  <a:srgbClr val="FF3300"/>
                </a:solidFill>
              </a:rPr>
              <a:t>×</a:t>
            </a:r>
          </a:p>
        </p:txBody>
      </p:sp>
      <p:grpSp>
        <p:nvGrpSpPr>
          <p:cNvPr id="77835" name="Group 11"/>
          <p:cNvGrpSpPr>
            <a:grpSpLocks/>
          </p:cNvGrpSpPr>
          <p:nvPr/>
        </p:nvGrpSpPr>
        <p:grpSpPr bwMode="auto">
          <a:xfrm>
            <a:off x="900113" y="4365625"/>
            <a:ext cx="431800" cy="287338"/>
            <a:chOff x="3515" y="527"/>
            <a:chExt cx="318" cy="318"/>
          </a:xfrm>
        </p:grpSpPr>
        <p:sp>
          <p:nvSpPr>
            <p:cNvPr id="77836" name="Line 12"/>
            <p:cNvSpPr>
              <a:spLocks noChangeShapeType="1"/>
            </p:cNvSpPr>
            <p:nvPr/>
          </p:nvSpPr>
          <p:spPr bwMode="auto">
            <a:xfrm>
              <a:off x="3515" y="754"/>
              <a:ext cx="136" cy="91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37" name="Line 13"/>
            <p:cNvSpPr>
              <a:spLocks noChangeShapeType="1"/>
            </p:cNvSpPr>
            <p:nvPr/>
          </p:nvSpPr>
          <p:spPr bwMode="auto">
            <a:xfrm flipV="1">
              <a:off x="3651" y="527"/>
              <a:ext cx="182" cy="31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7838" name="Group 14"/>
          <p:cNvGrpSpPr>
            <a:grpSpLocks/>
          </p:cNvGrpSpPr>
          <p:nvPr/>
        </p:nvGrpSpPr>
        <p:grpSpPr bwMode="auto">
          <a:xfrm>
            <a:off x="900113" y="5300663"/>
            <a:ext cx="431800" cy="433387"/>
            <a:chOff x="3515" y="527"/>
            <a:chExt cx="318" cy="318"/>
          </a:xfrm>
        </p:grpSpPr>
        <p:sp>
          <p:nvSpPr>
            <p:cNvPr id="77839" name="Line 15"/>
            <p:cNvSpPr>
              <a:spLocks noChangeShapeType="1"/>
            </p:cNvSpPr>
            <p:nvPr/>
          </p:nvSpPr>
          <p:spPr bwMode="auto">
            <a:xfrm>
              <a:off x="3515" y="754"/>
              <a:ext cx="136" cy="91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40" name="Line 16"/>
            <p:cNvSpPr>
              <a:spLocks noChangeShapeType="1"/>
            </p:cNvSpPr>
            <p:nvPr/>
          </p:nvSpPr>
          <p:spPr bwMode="auto">
            <a:xfrm flipV="1">
              <a:off x="3651" y="527"/>
              <a:ext cx="182" cy="31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7841" name="Text Box 17"/>
          <p:cNvSpPr txBox="1">
            <a:spLocks noChangeArrowheads="1"/>
          </p:cNvSpPr>
          <p:nvPr/>
        </p:nvSpPr>
        <p:spPr bwMode="auto">
          <a:xfrm>
            <a:off x="755650" y="6338888"/>
            <a:ext cx="7397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3200">
                <a:solidFill>
                  <a:srgbClr val="FF3300"/>
                </a:solidFill>
              </a:rPr>
              <a:t>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 autoUpdateAnimBg="0"/>
      <p:bldP spid="77833" grpId="0" autoUpdateAnimBg="0"/>
      <p:bldP spid="77834" grpId="0"/>
      <p:bldP spid="778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2"/>
          <p:cNvGrpSpPr>
            <a:grpSpLocks/>
          </p:cNvGrpSpPr>
          <p:nvPr/>
        </p:nvGrpSpPr>
        <p:grpSpPr bwMode="auto">
          <a:xfrm>
            <a:off x="152400" y="381000"/>
            <a:ext cx="3987800" cy="1031875"/>
            <a:chOff x="768" y="336"/>
            <a:chExt cx="2256" cy="432"/>
          </a:xfrm>
        </p:grpSpPr>
        <p:sp>
          <p:nvSpPr>
            <p:cNvPr id="74755" name="Rectangle 3"/>
            <p:cNvSpPr>
              <a:spLocks noChangeArrowheads="1"/>
            </p:cNvSpPr>
            <p:nvPr/>
          </p:nvSpPr>
          <p:spPr bwMode="auto">
            <a:xfrm>
              <a:off x="768" y="366"/>
              <a:ext cx="1488" cy="258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kumimoji="1" lang="zh-CN" altLang="en-US" sz="3200">
                  <a:solidFill>
                    <a:schemeClr val="tx1"/>
                  </a:solidFill>
                  <a:ea typeface="隶书" pitchFamily="49" charset="-122"/>
                </a:rPr>
                <a:t>    小试牛刀</a:t>
              </a:r>
              <a:endParaRPr kumimoji="1" lang="zh-CN" altLang="en-US" sz="2400" baseline="-25000">
                <a:solidFill>
                  <a:schemeClr val="tx1"/>
                </a:solidFill>
                <a:ea typeface="隶书" pitchFamily="49" charset="-122"/>
              </a:endParaRPr>
            </a:p>
          </p:txBody>
        </p:sp>
        <p:sp>
          <p:nvSpPr>
            <p:cNvPr id="74756" name="Rectangle 4" descr="PE03255_"/>
            <p:cNvSpPr>
              <a:spLocks noChangeArrowheads="1"/>
            </p:cNvSpPr>
            <p:nvPr/>
          </p:nvSpPr>
          <p:spPr bwMode="auto">
            <a:xfrm>
              <a:off x="2016" y="360"/>
              <a:ext cx="183" cy="2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2"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endParaRPr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BatangChe" pitchFamily="49" charset="-127"/>
              </a:endParaRPr>
            </a:p>
          </p:txBody>
        </p:sp>
        <p:pic>
          <p:nvPicPr>
            <p:cNvPr id="74757" name="Picture 5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758" name="Picture 6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52400" y="1752600"/>
            <a:ext cx="6096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400">
                <a:solidFill>
                  <a:schemeClr val="tx1"/>
                </a:solidFill>
              </a:rPr>
              <a:t>已知</a:t>
            </a:r>
            <a:r>
              <a:rPr kumimoji="1" lang="en-US" altLang="zh-CN" sz="2400">
                <a:solidFill>
                  <a:schemeClr val="tx1"/>
                </a:solidFill>
              </a:rPr>
              <a:t>AD⊥ BC,</a:t>
            </a:r>
            <a:r>
              <a:rPr kumimoji="1" lang="zh-CN" altLang="en-US" sz="2400">
                <a:solidFill>
                  <a:schemeClr val="tx1"/>
                </a:solidFill>
              </a:rPr>
              <a:t>试找出等腰三角形</a:t>
            </a:r>
            <a:r>
              <a:rPr kumimoji="1" lang="en-US" altLang="zh-CN" sz="2400">
                <a:solidFill>
                  <a:schemeClr val="tx1"/>
                </a:solidFill>
              </a:rPr>
              <a:t>ABC </a:t>
            </a:r>
            <a:r>
              <a:rPr kumimoji="1" lang="zh-CN" altLang="en-US" sz="2400">
                <a:solidFill>
                  <a:schemeClr val="tx1"/>
                </a:solidFill>
              </a:rPr>
              <a:t>（</a:t>
            </a:r>
            <a:r>
              <a:rPr kumimoji="1" lang="en-US" altLang="zh-CN" sz="2400">
                <a:solidFill>
                  <a:schemeClr val="tx1"/>
                </a:solidFill>
              </a:rPr>
              <a:t>AB=AC</a:t>
            </a:r>
            <a:r>
              <a:rPr kumimoji="1" lang="zh-CN" altLang="en-US" sz="2400">
                <a:solidFill>
                  <a:schemeClr val="tx1"/>
                </a:solidFill>
              </a:rPr>
              <a:t>）中，存在相等关系的量。</a:t>
            </a:r>
          </a:p>
        </p:txBody>
      </p:sp>
      <p:grpSp>
        <p:nvGrpSpPr>
          <p:cNvPr id="74760" name="Group 8"/>
          <p:cNvGrpSpPr>
            <a:grpSpLocks/>
          </p:cNvGrpSpPr>
          <p:nvPr/>
        </p:nvGrpSpPr>
        <p:grpSpPr bwMode="auto">
          <a:xfrm>
            <a:off x="4572000" y="1371600"/>
            <a:ext cx="4800600" cy="5181600"/>
            <a:chOff x="2880" y="864"/>
            <a:chExt cx="3024" cy="3264"/>
          </a:xfrm>
        </p:grpSpPr>
        <p:sp>
          <p:nvSpPr>
            <p:cNvPr id="74761" name="Freeform 9"/>
            <p:cNvSpPr>
              <a:spLocks/>
            </p:cNvSpPr>
            <p:nvPr/>
          </p:nvSpPr>
          <p:spPr bwMode="auto">
            <a:xfrm>
              <a:off x="4178" y="1337"/>
              <a:ext cx="57" cy="38"/>
            </a:xfrm>
            <a:custGeom>
              <a:avLst/>
              <a:gdLst>
                <a:gd name="T0" fmla="*/ 0 w 57"/>
                <a:gd name="T1" fmla="*/ 0 h 38"/>
                <a:gd name="T2" fmla="*/ 29 w 57"/>
                <a:gd name="T3" fmla="*/ 28 h 38"/>
                <a:gd name="T4" fmla="*/ 57 w 57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8">
                  <a:moveTo>
                    <a:pt x="0" y="0"/>
                  </a:moveTo>
                  <a:cubicBezTo>
                    <a:pt x="10" y="9"/>
                    <a:pt x="18" y="21"/>
                    <a:pt x="29" y="28"/>
                  </a:cubicBezTo>
                  <a:cubicBezTo>
                    <a:pt x="37" y="33"/>
                    <a:pt x="57" y="38"/>
                    <a:pt x="57" y="3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2" name="Freeform 10"/>
            <p:cNvSpPr>
              <a:spLocks/>
            </p:cNvSpPr>
            <p:nvPr/>
          </p:nvSpPr>
          <p:spPr bwMode="auto">
            <a:xfrm>
              <a:off x="4254" y="1375"/>
              <a:ext cx="94" cy="56"/>
            </a:xfrm>
            <a:custGeom>
              <a:avLst/>
              <a:gdLst>
                <a:gd name="T0" fmla="*/ 94 w 94"/>
                <a:gd name="T1" fmla="*/ 0 h 56"/>
                <a:gd name="T2" fmla="*/ 0 w 94"/>
                <a:gd name="T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" h="56">
                  <a:moveTo>
                    <a:pt x="94" y="0"/>
                  </a:moveTo>
                  <a:cubicBezTo>
                    <a:pt x="64" y="10"/>
                    <a:pt x="13" y="29"/>
                    <a:pt x="0" y="56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763" name="Group 11"/>
            <p:cNvGrpSpPr>
              <a:grpSpLocks/>
            </p:cNvGrpSpPr>
            <p:nvPr/>
          </p:nvGrpSpPr>
          <p:grpSpPr bwMode="auto">
            <a:xfrm>
              <a:off x="2880" y="864"/>
              <a:ext cx="3024" cy="3264"/>
              <a:chOff x="2880" y="864"/>
              <a:chExt cx="3024" cy="3264"/>
            </a:xfrm>
          </p:grpSpPr>
          <p:sp>
            <p:nvSpPr>
              <p:cNvPr id="74764" name="Text Box 12"/>
              <p:cNvSpPr txBox="1">
                <a:spLocks noChangeArrowheads="1"/>
              </p:cNvSpPr>
              <p:nvPr/>
            </p:nvSpPr>
            <p:spPr bwMode="auto">
              <a:xfrm>
                <a:off x="5328" y="384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C</a:t>
                </a:r>
              </a:p>
            </p:txBody>
          </p:sp>
          <p:sp>
            <p:nvSpPr>
              <p:cNvPr id="74765" name="Line 13"/>
              <p:cNvSpPr>
                <a:spLocks noChangeShapeType="1"/>
              </p:cNvSpPr>
              <p:nvPr/>
            </p:nvSpPr>
            <p:spPr bwMode="auto">
              <a:xfrm>
                <a:off x="3127" y="3825"/>
                <a:ext cx="2230" cy="1"/>
              </a:xfrm>
              <a:prstGeom prst="line">
                <a:avLst/>
              </a:prstGeom>
              <a:noFill/>
              <a:ln w="28575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766" name="Line 14"/>
              <p:cNvSpPr>
                <a:spLocks noChangeShapeType="1"/>
              </p:cNvSpPr>
              <p:nvPr/>
            </p:nvSpPr>
            <p:spPr bwMode="auto">
              <a:xfrm flipH="1">
                <a:off x="3127" y="1150"/>
                <a:ext cx="1121" cy="2675"/>
              </a:xfrm>
              <a:prstGeom prst="line">
                <a:avLst/>
              </a:prstGeom>
              <a:noFill/>
              <a:ln w="28575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767" name="Line 15"/>
              <p:cNvSpPr>
                <a:spLocks noChangeShapeType="1"/>
              </p:cNvSpPr>
              <p:nvPr/>
            </p:nvSpPr>
            <p:spPr bwMode="auto">
              <a:xfrm flipH="1" flipV="1">
                <a:off x="4248" y="1150"/>
                <a:ext cx="1109" cy="2675"/>
              </a:xfrm>
              <a:prstGeom prst="line">
                <a:avLst/>
              </a:prstGeom>
              <a:noFill/>
              <a:ln w="28575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768" name="Line 16"/>
              <p:cNvSpPr>
                <a:spLocks noChangeShapeType="1"/>
              </p:cNvSpPr>
              <p:nvPr/>
            </p:nvSpPr>
            <p:spPr bwMode="auto">
              <a:xfrm>
                <a:off x="4248" y="1150"/>
                <a:ext cx="1" cy="2675"/>
              </a:xfrm>
              <a:prstGeom prst="line">
                <a:avLst/>
              </a:prstGeom>
              <a:noFill/>
              <a:ln w="28575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769" name="Text Box 17"/>
              <p:cNvSpPr txBox="1">
                <a:spLocks noChangeArrowheads="1"/>
              </p:cNvSpPr>
              <p:nvPr/>
            </p:nvSpPr>
            <p:spPr bwMode="auto">
              <a:xfrm>
                <a:off x="2880" y="384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B</a:t>
                </a:r>
              </a:p>
            </p:txBody>
          </p:sp>
          <p:sp>
            <p:nvSpPr>
              <p:cNvPr id="74770" name="Text Box 18"/>
              <p:cNvSpPr txBox="1">
                <a:spLocks noChangeArrowheads="1"/>
              </p:cNvSpPr>
              <p:nvPr/>
            </p:nvSpPr>
            <p:spPr bwMode="auto">
              <a:xfrm>
                <a:off x="4176" y="3840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D</a:t>
                </a:r>
              </a:p>
            </p:txBody>
          </p:sp>
          <p:sp>
            <p:nvSpPr>
              <p:cNvPr id="74771" name="Text Box 19"/>
              <p:cNvSpPr txBox="1">
                <a:spLocks noChangeArrowheads="1"/>
              </p:cNvSpPr>
              <p:nvPr/>
            </p:nvSpPr>
            <p:spPr bwMode="auto">
              <a:xfrm>
                <a:off x="4128" y="864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74772" name="Text Box 20"/>
              <p:cNvSpPr txBox="1">
                <a:spLocks noChangeArrowheads="1"/>
              </p:cNvSpPr>
              <p:nvPr/>
            </p:nvSpPr>
            <p:spPr bwMode="auto">
              <a:xfrm>
                <a:off x="4080" y="1440"/>
                <a:ext cx="19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74773" name="Text Box 21"/>
              <p:cNvSpPr txBox="1">
                <a:spLocks noChangeArrowheads="1"/>
              </p:cNvSpPr>
              <p:nvPr/>
            </p:nvSpPr>
            <p:spPr bwMode="auto">
              <a:xfrm>
                <a:off x="4224" y="1440"/>
                <a:ext cx="19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kumimoji="1" lang="en-US" altLang="zh-CN" sz="2400" b="0">
                    <a:solidFill>
                      <a:schemeClr val="tx1"/>
                    </a:solidFill>
                  </a:rPr>
                  <a:t>2</a:t>
                </a:r>
              </a:p>
            </p:txBody>
          </p:sp>
        </p:grpSp>
      </p:grp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323850" y="3068638"/>
            <a:ext cx="4038600" cy="244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/>
              <a:t>∠</a:t>
            </a:r>
            <a:r>
              <a:rPr kumimoji="1" lang="en-US" altLang="zh-CN" sz="2800"/>
              <a:t>B=∠C</a:t>
            </a:r>
          </a:p>
          <a:p>
            <a:pPr algn="l">
              <a:spcBef>
                <a:spcPct val="50000"/>
              </a:spcBef>
            </a:pPr>
            <a:r>
              <a:rPr kumimoji="1" lang="en-US" altLang="zh-CN" sz="2800"/>
              <a:t>∠1=∠2</a:t>
            </a:r>
          </a:p>
          <a:p>
            <a:pPr algn="l">
              <a:spcBef>
                <a:spcPct val="50000"/>
              </a:spcBef>
            </a:pPr>
            <a:r>
              <a:rPr kumimoji="1" lang="en-US" altLang="zh-CN" sz="2800"/>
              <a:t>∠BDA=∠CDA=90°</a:t>
            </a:r>
          </a:p>
          <a:p>
            <a:pPr algn="l">
              <a:spcBef>
                <a:spcPct val="50000"/>
              </a:spcBef>
            </a:pPr>
            <a:r>
              <a:rPr kumimoji="1" lang="en-US" altLang="zh-CN" sz="2800"/>
              <a:t>BD=CD</a:t>
            </a:r>
          </a:p>
        </p:txBody>
      </p:sp>
      <p:sp>
        <p:nvSpPr>
          <p:cNvPr id="74775" name="Line 23"/>
          <p:cNvSpPr>
            <a:spLocks noChangeShapeType="1"/>
          </p:cNvSpPr>
          <p:nvPr/>
        </p:nvSpPr>
        <p:spPr bwMode="auto">
          <a:xfrm>
            <a:off x="6781800" y="58674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4776" name="Line 24"/>
          <p:cNvSpPr>
            <a:spLocks noChangeShapeType="1"/>
          </p:cNvSpPr>
          <p:nvPr/>
        </p:nvSpPr>
        <p:spPr bwMode="auto">
          <a:xfrm>
            <a:off x="69342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74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4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74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4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autoUpdateAnimBg="0"/>
      <p:bldP spid="74774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457200" y="4252119"/>
            <a:ext cx="8458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3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．等腰三角形一腰上的高与另一腰的夹角为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60°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，则这个等腰三角形的顶角为（     ）</a:t>
            </a:r>
          </a:p>
          <a:p>
            <a:pPr algn="l"/>
            <a:r>
              <a:rPr lang="en-US" altLang="zh-CN" sz="2800" b="0" dirty="0" smtClean="0">
                <a:solidFill>
                  <a:schemeClr val="tx1"/>
                </a:solidFill>
                <a:latin typeface="Arial" pitchFamily="34" charset="0"/>
              </a:rPr>
              <a:t>A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30°  B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150°  C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30°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或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150°   D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120°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457200" y="1452563"/>
            <a:ext cx="7239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．△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ABC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中，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AB=AC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，∠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A=70°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，则∠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B=______ 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457200" y="2667000"/>
            <a:ext cx="7391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2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．等腰三角形一底角的外角为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105°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，那么它的顶角为</a:t>
            </a:r>
            <a:r>
              <a:rPr lang="en-US" altLang="zh-CN" sz="2800" b="0" dirty="0">
                <a:solidFill>
                  <a:schemeClr val="tx1"/>
                </a:solidFill>
                <a:latin typeface="Arial" pitchFamily="34" charset="0"/>
              </a:rPr>
              <a:t>______</a:t>
            </a:r>
            <a:r>
              <a:rPr lang="zh-CN" altLang="en-US" sz="2800" b="0" dirty="0">
                <a:solidFill>
                  <a:schemeClr val="tx1"/>
                </a:solidFill>
                <a:latin typeface="Arial" pitchFamily="34" charset="0"/>
              </a:rPr>
              <a:t>度 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5181600" y="4679156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>
                <a:solidFill>
                  <a:schemeClr val="tx2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1676400" y="1828800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>
                <a:solidFill>
                  <a:schemeClr val="tx2"/>
                </a:solidFill>
                <a:latin typeface="Arial" pitchFamily="34" charset="0"/>
              </a:rPr>
              <a:t>55</a:t>
            </a:r>
            <a:r>
              <a:rPr lang="en-US" altLang="zh-CN" sz="2800" b="0">
                <a:solidFill>
                  <a:schemeClr val="tx1"/>
                </a:solidFill>
                <a:latin typeface="Arial" pitchFamily="34" charset="0"/>
              </a:rPr>
              <a:t>° 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2209800" y="3048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>
                <a:solidFill>
                  <a:schemeClr val="tx2"/>
                </a:solidFill>
                <a:latin typeface="Arial" pitchFamily="34" charset="0"/>
              </a:rPr>
              <a:t>30</a:t>
            </a:r>
            <a:r>
              <a:rPr lang="en-US" altLang="zh-CN" sz="2800" b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73736" name="WordArt 17"/>
          <p:cNvSpPr>
            <a:spLocks noChangeArrowheads="1" noChangeShapeType="1" noTextEdit="1"/>
          </p:cNvSpPr>
          <p:nvPr/>
        </p:nvSpPr>
        <p:spPr bwMode="auto">
          <a:xfrm>
            <a:off x="539552" y="312266"/>
            <a:ext cx="2896741" cy="93121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>
                    <a:alpha val="41960"/>
                  </a:srgbClr>
                </a:solidFill>
                <a:latin typeface="宋体"/>
                <a:ea typeface="宋体"/>
              </a:rPr>
              <a:t>练兵场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779838" y="584200"/>
            <a:ext cx="4392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A</a:t>
            </a:r>
            <a:r>
              <a:rPr lang="zh-CN" altLang="en-US" sz="2400"/>
              <a:t>、</a:t>
            </a:r>
            <a:r>
              <a:rPr lang="en-US" altLang="zh-CN" sz="2400"/>
              <a:t>B</a:t>
            </a:r>
            <a:r>
              <a:rPr lang="zh-CN" altLang="en-US" sz="2400"/>
              <a:t>层做</a:t>
            </a:r>
            <a:r>
              <a:rPr lang="en-US" altLang="zh-CN" sz="2400"/>
              <a:t>2</a:t>
            </a:r>
            <a:r>
              <a:rPr lang="zh-CN" altLang="en-US" sz="2400"/>
              <a:t>、</a:t>
            </a:r>
            <a:r>
              <a:rPr lang="en-US" altLang="zh-CN" sz="2400"/>
              <a:t>3</a:t>
            </a:r>
            <a:r>
              <a:rPr lang="zh-CN" altLang="en-US" sz="2400"/>
              <a:t>题</a:t>
            </a:r>
            <a:r>
              <a:rPr lang="en-US" altLang="zh-CN" sz="2400"/>
              <a:t>C</a:t>
            </a:r>
            <a:r>
              <a:rPr lang="zh-CN" altLang="en-US" sz="2400"/>
              <a:t>层做</a:t>
            </a:r>
            <a:r>
              <a:rPr lang="en-US" altLang="zh-CN" sz="2400"/>
              <a:t>1</a:t>
            </a:r>
            <a:r>
              <a:rPr lang="zh-CN" altLang="en-US" sz="2400"/>
              <a:t>、</a:t>
            </a:r>
            <a:r>
              <a:rPr lang="en-US" altLang="zh-CN" sz="2400"/>
              <a:t>2</a:t>
            </a:r>
            <a:r>
              <a:rPr lang="zh-CN" altLang="en-US" sz="2400"/>
              <a:t>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  <p:bldP spid="737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250825" y="1222375"/>
            <a:ext cx="8001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如图，在△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中，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AB=AC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，∠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A=36°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BD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CE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分别是△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ABC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、△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BCD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的角平分线，  则图中的等腰三角形有（      ）</a:t>
            </a:r>
          </a:p>
          <a:p>
            <a:pPr algn="l"/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A.5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个        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B.4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个         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C.3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个         </a:t>
            </a:r>
            <a:r>
              <a:rPr lang="en-US" altLang="zh-CN" sz="2800" dirty="0">
                <a:solidFill>
                  <a:schemeClr val="tx1"/>
                </a:solidFill>
                <a:latin typeface="Arial" pitchFamily="34" charset="0"/>
              </a:rPr>
              <a:t>D.2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</a:rPr>
              <a:t>个 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3348038" y="2060575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>
                <a:solidFill>
                  <a:srgbClr val="FF0066"/>
                </a:solidFill>
                <a:latin typeface="Arial" pitchFamily="34" charset="0"/>
              </a:rPr>
              <a:t>A</a:t>
            </a:r>
          </a:p>
        </p:txBody>
      </p:sp>
      <p:pic>
        <p:nvPicPr>
          <p:cNvPr id="7578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750" y="3284538"/>
            <a:ext cx="2708275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8" name="WordArt 12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1943100" cy="1022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大显身手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>
          <a:xfrm>
            <a:off x="899592" y="548680"/>
            <a:ext cx="7346950" cy="762000"/>
          </a:xfrm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整理落实 总结反刍，分层达标（</a:t>
            </a:r>
            <a:r>
              <a:rPr lang="en-US" sz="4000" dirty="0">
                <a:solidFill>
                  <a:srgbClr val="FF0000"/>
                </a:solidFill>
                <a:ea typeface="黑体" pitchFamily="49" charset="-122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ea typeface="黑体" pitchFamily="49" charset="-122"/>
              </a:rPr>
              <a:t>分钟）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>
          <a:xfrm>
            <a:off x="755650" y="1700808"/>
            <a:ext cx="7992367" cy="2303710"/>
          </a:xfrm>
          <a:noFill/>
        </p:spPr>
        <p:txBody>
          <a:bodyPr/>
          <a:lstStyle/>
          <a:p>
            <a:pPr>
              <a:buFontTx/>
              <a:buNone/>
            </a:pPr>
            <a:endParaRPr lang="zh-CN" altLang="en-US" b="1" dirty="0">
              <a:solidFill>
                <a:srgbClr val="0000FF"/>
              </a:solidFill>
              <a:ea typeface="华文细黑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00FF"/>
                </a:solidFill>
                <a:ea typeface="华文细黑" pitchFamily="2" charset="-122"/>
              </a:rPr>
              <a:t>针对重点内容和自己的疑难问题，</a:t>
            </a:r>
            <a:r>
              <a:rPr lang="zh-CN" altLang="en-US" b="1" dirty="0" smtClean="0">
                <a:solidFill>
                  <a:srgbClr val="0000FF"/>
                </a:solidFill>
                <a:ea typeface="华文细黑" pitchFamily="2" charset="-122"/>
              </a:rPr>
              <a:t>迅速</a:t>
            </a:r>
            <a:r>
              <a:rPr lang="zh-CN" altLang="en-US" b="1" dirty="0">
                <a:solidFill>
                  <a:srgbClr val="0000FF"/>
                </a:solidFill>
                <a:ea typeface="华文细黑" pitchFamily="2" charset="-122"/>
              </a:rPr>
              <a:t>总结反刍，构建知识体系并马上</a:t>
            </a:r>
            <a:r>
              <a:rPr lang="zh-CN" altLang="en-US" b="1" dirty="0" smtClean="0">
                <a:solidFill>
                  <a:srgbClr val="0000FF"/>
                </a:solidFill>
                <a:ea typeface="华文细黑" pitchFamily="2" charset="-122"/>
              </a:rPr>
              <a:t>落实</a:t>
            </a:r>
            <a:r>
              <a:rPr lang="zh-CN" altLang="en-US" b="1" dirty="0">
                <a:solidFill>
                  <a:srgbClr val="0000FF"/>
                </a:solidFill>
                <a:ea typeface="华文细黑" pitchFamily="2" charset="-122"/>
              </a:rPr>
              <a:t>好。</a:t>
            </a:r>
          </a:p>
          <a:p>
            <a:r>
              <a:rPr lang="zh-CN" altLang="en-US" b="1" dirty="0">
                <a:solidFill>
                  <a:srgbClr val="FF0000"/>
                </a:solidFill>
                <a:ea typeface="华文细黑" pitchFamily="2" charset="-122"/>
              </a:rPr>
              <a:t>收获来自你的全心投入、迅速行动</a:t>
            </a:r>
          </a:p>
        </p:txBody>
      </p:sp>
      <p:sp>
        <p:nvSpPr>
          <p:cNvPr id="40965" name="WordArt 5"/>
          <p:cNvSpPr>
            <a:spLocks noChangeArrowheads="1" noChangeShapeType="1"/>
          </p:cNvSpPr>
          <p:nvPr/>
        </p:nvSpPr>
        <p:spPr bwMode="auto">
          <a:xfrm>
            <a:off x="1043608" y="4509120"/>
            <a:ext cx="7273925" cy="10080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r>
              <a:rPr lang="zh-CN" altLang="en-US" sz="600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你的目标达成了吗？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WordArt 2"/>
          <p:cNvSpPr>
            <a:spLocks noChangeArrowheads="1" noChangeShapeType="1" noTextEdit="1"/>
          </p:cNvSpPr>
          <p:nvPr/>
        </p:nvSpPr>
        <p:spPr bwMode="auto">
          <a:xfrm>
            <a:off x="3006724" y="332656"/>
            <a:ext cx="29511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总结升华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151929" y="1572247"/>
            <a:ext cx="2520950" cy="11906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u="sng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 等腰三角形的性质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79387" y="3647107"/>
            <a:ext cx="2592387" cy="11906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u="sng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 等腰三角形的判定</a:t>
            </a: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215899" y="5307930"/>
            <a:ext cx="2519362" cy="6413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3600" u="sng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尺规作图</a:t>
            </a:r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2771775" y="3867770"/>
            <a:ext cx="6372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itchFamily="34" charset="0"/>
              </a:rPr>
              <a:t>有</a:t>
            </a:r>
            <a:r>
              <a:rPr lang="zh-CN" altLang="en-US" sz="2800" dirty="0">
                <a:latin typeface="Arial" pitchFamily="34" charset="0"/>
              </a:rPr>
              <a:t>两个角相等</a:t>
            </a:r>
            <a:r>
              <a:rPr lang="zh-CN" altLang="en-US" sz="2800" dirty="0">
                <a:solidFill>
                  <a:srgbClr val="0000FF"/>
                </a:solidFill>
                <a:latin typeface="Arial" pitchFamily="34" charset="0"/>
              </a:rPr>
              <a:t>的三角形是等腰三角形</a:t>
            </a:r>
          </a:p>
        </p:txBody>
      </p:sp>
      <p:sp>
        <p:nvSpPr>
          <p:cNvPr id="78859" name="Rectangle 11"/>
          <p:cNvSpPr>
            <a:spLocks noChangeArrowheads="1"/>
          </p:cNvSpPr>
          <p:nvPr/>
        </p:nvSpPr>
        <p:spPr bwMode="auto">
          <a:xfrm>
            <a:off x="2843213" y="1491283"/>
            <a:ext cx="604996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dirty="0">
                <a:solidFill>
                  <a:srgbClr val="0000FF"/>
                </a:solidFill>
              </a:rPr>
              <a:t>1.</a:t>
            </a:r>
            <a:r>
              <a:rPr lang="en-US" altLang="zh-CN" sz="2400" dirty="0" err="1">
                <a:solidFill>
                  <a:srgbClr val="0000FF"/>
                </a:solidFill>
              </a:rPr>
              <a:t>等腰三角形</a:t>
            </a:r>
            <a:r>
              <a:rPr lang="zh-CN" altLang="en-US" sz="2400" dirty="0">
                <a:solidFill>
                  <a:srgbClr val="0000FF"/>
                </a:solidFill>
              </a:rPr>
              <a:t>是</a:t>
            </a:r>
            <a:r>
              <a:rPr lang="zh-CN" altLang="en-US" sz="2400" dirty="0"/>
              <a:t>轴对称图形</a:t>
            </a:r>
            <a:r>
              <a:rPr lang="zh-CN" altLang="en-US" sz="2400" dirty="0">
                <a:solidFill>
                  <a:srgbClr val="0000FF"/>
                </a:solidFill>
              </a:rPr>
              <a:t>。等腰三角形的对称轴是底边的</a:t>
            </a:r>
            <a:r>
              <a:rPr lang="zh-CN" altLang="en-US" sz="2400" dirty="0"/>
              <a:t>垂直平分线</a:t>
            </a:r>
            <a:r>
              <a:rPr lang="en-US" altLang="zh-CN" sz="2400" dirty="0">
                <a:solidFill>
                  <a:srgbClr val="0000FF"/>
                </a:solidFill>
              </a:rPr>
              <a:t>.</a:t>
            </a:r>
          </a:p>
          <a:p>
            <a:pPr algn="l"/>
            <a:r>
              <a:rPr lang="en-US" altLang="zh-CN" sz="2400" dirty="0">
                <a:solidFill>
                  <a:srgbClr val="0000FF"/>
                </a:solidFill>
              </a:rPr>
              <a:t>2</a:t>
            </a:r>
            <a:r>
              <a:rPr lang="zh-CN" altLang="en-US" sz="2400" dirty="0">
                <a:solidFill>
                  <a:srgbClr val="0000FF"/>
                </a:solidFill>
              </a:rPr>
              <a:t>.</a:t>
            </a:r>
            <a:r>
              <a:rPr lang="en-US" altLang="zh-CN" sz="2400" dirty="0" err="1">
                <a:solidFill>
                  <a:srgbClr val="0000FF"/>
                </a:solidFill>
              </a:rPr>
              <a:t>等腰</a:t>
            </a:r>
            <a:r>
              <a:rPr lang="zh-CN" altLang="en-US" sz="2400" dirty="0">
                <a:solidFill>
                  <a:srgbClr val="0000FF"/>
                </a:solidFill>
              </a:rPr>
              <a:t>三角形的</a:t>
            </a:r>
            <a:r>
              <a:rPr lang="zh-CN" altLang="en-US" sz="2400" dirty="0"/>
              <a:t>底边上的高、中线及顶角平分线</a:t>
            </a:r>
            <a:r>
              <a:rPr lang="zh-CN" altLang="en-US" sz="2400" dirty="0">
                <a:solidFill>
                  <a:srgbClr val="0000FF"/>
                </a:solidFill>
              </a:rPr>
              <a:t>重合（三线合一）</a:t>
            </a:r>
          </a:p>
          <a:p>
            <a:pPr algn="l"/>
            <a:r>
              <a:rPr lang="en-US" altLang="zh-CN" sz="2400" dirty="0">
                <a:solidFill>
                  <a:srgbClr val="0000FF"/>
                </a:solidFill>
              </a:rPr>
              <a:t>3.</a:t>
            </a:r>
            <a:r>
              <a:rPr lang="zh-CN" altLang="en-US" sz="2400" dirty="0">
                <a:solidFill>
                  <a:srgbClr val="0000FF"/>
                </a:solidFill>
              </a:rPr>
              <a:t>等腰三角形的</a:t>
            </a:r>
            <a:r>
              <a:rPr lang="zh-CN" altLang="en-US" sz="2400" dirty="0"/>
              <a:t>两个底角</a:t>
            </a:r>
            <a:r>
              <a:rPr lang="zh-CN" altLang="en-US" sz="2400" dirty="0">
                <a:solidFill>
                  <a:srgbClr val="0000FF"/>
                </a:solidFill>
              </a:rPr>
              <a:t>相等（等边对等角）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2869134" y="5307930"/>
            <a:ext cx="59039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已知底边和底边上的高作等腰三角形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  <p:bldP spid="78851" grpId="0" animBg="1"/>
      <p:bldP spid="78853" grpId="0" animBg="1"/>
      <p:bldP spid="78856" grpId="0" animBg="1"/>
      <p:bldP spid="788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2"/>
          <p:cNvGrpSpPr>
            <a:grpSpLocks/>
          </p:cNvGrpSpPr>
          <p:nvPr/>
        </p:nvGrpSpPr>
        <p:grpSpPr bwMode="auto">
          <a:xfrm>
            <a:off x="152400" y="412750"/>
            <a:ext cx="3581400" cy="685800"/>
            <a:chOff x="768" y="336"/>
            <a:chExt cx="2256" cy="432"/>
          </a:xfrm>
        </p:grpSpPr>
        <p:sp>
          <p:nvSpPr>
            <p:cNvPr id="76803" name="Rectangle 3"/>
            <p:cNvSpPr>
              <a:spLocks noChangeArrowheads="1"/>
            </p:cNvSpPr>
            <p:nvPr/>
          </p:nvSpPr>
          <p:spPr bwMode="auto">
            <a:xfrm>
              <a:off x="768" y="366"/>
              <a:ext cx="1488" cy="389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kumimoji="1" lang="zh-CN" altLang="en-US" sz="3200" dirty="0">
                  <a:solidFill>
                    <a:schemeClr val="tx1"/>
                  </a:solidFill>
                  <a:ea typeface="隶书" pitchFamily="49" charset="-122"/>
                </a:rPr>
                <a:t>    </a:t>
              </a:r>
              <a:r>
                <a:rPr kumimoji="1" lang="zh-CN" altLang="en-US" sz="2400" dirty="0">
                  <a:solidFill>
                    <a:schemeClr val="tx1"/>
                  </a:solidFill>
                  <a:ea typeface="隶书" pitchFamily="49" charset="-122"/>
                </a:rPr>
                <a:t>当堂测试</a:t>
              </a:r>
              <a:endParaRPr kumimoji="1" lang="zh-CN" altLang="en-US" sz="2400" baseline="-25000" dirty="0">
                <a:solidFill>
                  <a:schemeClr val="tx1"/>
                </a:solidFill>
                <a:ea typeface="隶书" pitchFamily="49" charset="-122"/>
              </a:endParaRPr>
            </a:p>
          </p:txBody>
        </p:sp>
        <p:sp>
          <p:nvSpPr>
            <p:cNvPr id="76804" name="Rectangle 4" descr="PE03255_"/>
            <p:cNvSpPr>
              <a:spLocks noChangeArrowheads="1"/>
            </p:cNvSpPr>
            <p:nvPr/>
          </p:nvSpPr>
          <p:spPr bwMode="auto">
            <a:xfrm>
              <a:off x="2016" y="360"/>
              <a:ext cx="183" cy="31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2"/>
                    <a:srcRect/>
                    <a:stretch>
                      <a:fillRect/>
                    </a:stretch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endParaRPr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BatangChe" pitchFamily="49" charset="-127"/>
              </a:endParaRPr>
            </a:p>
          </p:txBody>
        </p:sp>
        <p:pic>
          <p:nvPicPr>
            <p:cNvPr id="76805" name="Picture 5" descr="678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336"/>
              <a:ext cx="768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6806" name="Picture 6" descr="gif003[1]">
              <a:hlinkClick r:id="" action="ppaction://hlinkshowjump?jump=lastslide"/>
            </p:cNvPr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432"/>
              <a:ext cx="336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209550" y="1279524"/>
            <a:ext cx="84439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⒈等腰三角形一个底角为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70°,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它的顶角为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______.</a:t>
            </a: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209550" y="2050256"/>
            <a:ext cx="750887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⒉等腰三角形一个角为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70°,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它的另外两个角为</a:t>
            </a:r>
          </a:p>
          <a:p>
            <a:pPr algn="l"/>
            <a:r>
              <a:rPr kumimoji="1" lang="zh-CN" altLang="en-US" sz="2400" dirty="0">
                <a:solidFill>
                  <a:srgbClr val="000099"/>
                </a:solidFill>
                <a:latin typeface="宋体" pitchFamily="2" charset="-122"/>
              </a:rPr>
              <a:t>  </a:t>
            </a:r>
            <a:r>
              <a:rPr kumimoji="1" lang="en-US" altLang="zh-CN" sz="2400" dirty="0">
                <a:solidFill>
                  <a:srgbClr val="000099"/>
                </a:solidFill>
                <a:latin typeface="宋体" pitchFamily="2" charset="-122"/>
              </a:rPr>
              <a:t>__________________.</a:t>
            </a:r>
          </a:p>
        </p:txBody>
      </p:sp>
      <p:sp>
        <p:nvSpPr>
          <p:cNvPr id="76815" name="Text Box 15"/>
          <p:cNvSpPr txBox="1">
            <a:spLocks noChangeArrowheads="1"/>
          </p:cNvSpPr>
          <p:nvPr/>
        </p:nvSpPr>
        <p:spPr bwMode="auto">
          <a:xfrm>
            <a:off x="7281863" y="1310481"/>
            <a:ext cx="87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solidFill>
                  <a:srgbClr val="CC0000"/>
                </a:solidFill>
              </a:rPr>
              <a:t>40 </a:t>
            </a:r>
            <a:r>
              <a:rPr lang="en-US" altLang="zh-CN" sz="2400">
                <a:solidFill>
                  <a:srgbClr val="CC0000"/>
                </a:solidFill>
                <a:latin typeface="宋体" pitchFamily="2" charset="-122"/>
              </a:rPr>
              <a:t>°</a:t>
            </a:r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338138" y="2997200"/>
            <a:ext cx="86709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2800" dirty="0" smtClean="0">
                <a:solidFill>
                  <a:srgbClr val="000099"/>
                </a:solidFill>
                <a:latin typeface="宋体" pitchFamily="2" charset="-122"/>
              </a:rPr>
              <a:t>3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.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如图，在等腰三角形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ABC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中，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AB=AC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，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D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为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BC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的中点，</a:t>
            </a:r>
          </a:p>
          <a:p>
            <a:pPr algn="l"/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则点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D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到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AB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，</a:t>
            </a:r>
            <a:r>
              <a:rPr kumimoji="1" lang="en-US" altLang="zh-CN" sz="2800" dirty="0">
                <a:solidFill>
                  <a:srgbClr val="000099"/>
                </a:solidFill>
                <a:latin typeface="宋体" pitchFamily="2" charset="-122"/>
              </a:rPr>
              <a:t>AC</a:t>
            </a:r>
            <a:r>
              <a:rPr kumimoji="1" lang="zh-CN" altLang="en-US" sz="2800" dirty="0">
                <a:solidFill>
                  <a:srgbClr val="000099"/>
                </a:solidFill>
                <a:latin typeface="宋体" pitchFamily="2" charset="-122"/>
              </a:rPr>
              <a:t>的距离相等。请说明理由</a:t>
            </a:r>
            <a:r>
              <a:rPr kumimoji="1" lang="zh-CN" altLang="en-US" sz="2800" dirty="0" smtClean="0">
                <a:solidFill>
                  <a:srgbClr val="000099"/>
                </a:solidFill>
                <a:latin typeface="宋体" pitchFamily="2" charset="-122"/>
              </a:rPr>
              <a:t>。</a:t>
            </a:r>
            <a:endParaRPr kumimoji="1" lang="zh-CN" altLang="en-US" sz="2800" dirty="0">
              <a:solidFill>
                <a:srgbClr val="000099"/>
              </a:solidFill>
              <a:latin typeface="宋体" pitchFamily="2" charset="-122"/>
            </a:endParaRPr>
          </a:p>
        </p:txBody>
      </p:sp>
      <p:sp>
        <p:nvSpPr>
          <p:cNvPr id="76817" name="Rectangle 17"/>
          <p:cNvSpPr>
            <a:spLocks noChangeArrowheads="1"/>
          </p:cNvSpPr>
          <p:nvPr/>
        </p:nvSpPr>
        <p:spPr bwMode="auto">
          <a:xfrm>
            <a:off x="804863" y="2461418"/>
            <a:ext cx="3087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C0000"/>
                </a:solidFill>
              </a:rPr>
              <a:t>70°,40°</a:t>
            </a:r>
            <a:r>
              <a:rPr lang="zh-CN" altLang="en-US" sz="2400">
                <a:solidFill>
                  <a:srgbClr val="CC0000"/>
                </a:solidFill>
              </a:rPr>
              <a:t>或</a:t>
            </a:r>
            <a:r>
              <a:rPr lang="en-US" altLang="zh-CN" sz="2400">
                <a:solidFill>
                  <a:srgbClr val="CC0000"/>
                </a:solidFill>
              </a:rPr>
              <a:t>55°,55°</a:t>
            </a:r>
          </a:p>
        </p:txBody>
      </p:sp>
      <p:grpSp>
        <p:nvGrpSpPr>
          <p:cNvPr id="76818" name="Group 18"/>
          <p:cNvGrpSpPr>
            <a:grpSpLocks/>
          </p:cNvGrpSpPr>
          <p:nvPr/>
        </p:nvGrpSpPr>
        <p:grpSpPr bwMode="auto">
          <a:xfrm>
            <a:off x="5508625" y="3644900"/>
            <a:ext cx="3176588" cy="2854325"/>
            <a:chOff x="1488" y="1459"/>
            <a:chExt cx="2001" cy="1798"/>
          </a:xfrm>
        </p:grpSpPr>
        <p:grpSp>
          <p:nvGrpSpPr>
            <p:cNvPr id="76819" name="Group 19"/>
            <p:cNvGrpSpPr>
              <a:grpSpLocks/>
            </p:cNvGrpSpPr>
            <p:nvPr/>
          </p:nvGrpSpPr>
          <p:grpSpPr bwMode="auto">
            <a:xfrm>
              <a:off x="1728" y="1776"/>
              <a:ext cx="1536" cy="1152"/>
              <a:chOff x="1728" y="1728"/>
              <a:chExt cx="1536" cy="1152"/>
            </a:xfrm>
          </p:grpSpPr>
          <p:sp>
            <p:nvSpPr>
              <p:cNvPr id="76820" name="Line 20"/>
              <p:cNvSpPr>
                <a:spLocks noChangeShapeType="1"/>
              </p:cNvSpPr>
              <p:nvPr/>
            </p:nvSpPr>
            <p:spPr bwMode="auto">
              <a:xfrm flipH="1">
                <a:off x="1728" y="1728"/>
                <a:ext cx="768" cy="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21" name="Line 21"/>
              <p:cNvSpPr>
                <a:spLocks noChangeShapeType="1"/>
              </p:cNvSpPr>
              <p:nvPr/>
            </p:nvSpPr>
            <p:spPr bwMode="auto">
              <a:xfrm>
                <a:off x="2496" y="1728"/>
                <a:ext cx="768" cy="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22" name="Line 22"/>
              <p:cNvSpPr>
                <a:spLocks noChangeShapeType="1"/>
              </p:cNvSpPr>
              <p:nvPr/>
            </p:nvSpPr>
            <p:spPr bwMode="auto">
              <a:xfrm>
                <a:off x="1728" y="2880"/>
                <a:ext cx="15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23" name="Line 23"/>
              <p:cNvSpPr>
                <a:spLocks noChangeShapeType="1"/>
              </p:cNvSpPr>
              <p:nvPr/>
            </p:nvSpPr>
            <p:spPr bwMode="auto">
              <a:xfrm flipV="1">
                <a:off x="2448" y="2448"/>
                <a:ext cx="528" cy="4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24" name="Line 24"/>
              <p:cNvSpPr>
                <a:spLocks noChangeShapeType="1"/>
              </p:cNvSpPr>
              <p:nvPr/>
            </p:nvSpPr>
            <p:spPr bwMode="auto">
              <a:xfrm flipH="1" flipV="1">
                <a:off x="1968" y="2496"/>
                <a:ext cx="528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25" name="Text Box 25"/>
              <p:cNvSpPr txBox="1">
                <a:spLocks noChangeArrowheads="1"/>
              </p:cNvSpPr>
              <p:nvPr/>
            </p:nvSpPr>
            <p:spPr bwMode="auto">
              <a:xfrm rot="7558127">
                <a:off x="1872" y="2506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kumimoji="1" lang="zh-CN" altLang="en-US" sz="2400" b="0">
                    <a:solidFill>
                      <a:schemeClr val="tx1"/>
                    </a:solidFill>
                  </a:rPr>
                  <a:t>┐</a:t>
                </a:r>
              </a:p>
            </p:txBody>
          </p:sp>
          <p:sp>
            <p:nvSpPr>
              <p:cNvPr id="76826" name="Text Box 26"/>
              <p:cNvSpPr txBox="1">
                <a:spLocks noChangeArrowheads="1"/>
              </p:cNvSpPr>
              <p:nvPr/>
            </p:nvSpPr>
            <p:spPr bwMode="auto">
              <a:xfrm rot="8406215" flipH="1">
                <a:off x="2812" y="2448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kumimoji="1" lang="zh-CN" altLang="en-US" sz="2400" b="0">
                    <a:solidFill>
                      <a:schemeClr val="tx1"/>
                    </a:solidFill>
                  </a:rPr>
                  <a:t>┐</a:t>
                </a:r>
              </a:p>
            </p:txBody>
          </p:sp>
        </p:grpSp>
        <p:sp>
          <p:nvSpPr>
            <p:cNvPr id="76827" name="Text Box 27"/>
            <p:cNvSpPr txBox="1">
              <a:spLocks noChangeArrowheads="1"/>
            </p:cNvSpPr>
            <p:nvPr/>
          </p:nvSpPr>
          <p:spPr bwMode="auto">
            <a:xfrm>
              <a:off x="2352" y="1459"/>
              <a:ext cx="30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kumimoji="1" lang="en-US" altLang="zh-CN" sz="320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76828" name="Text Box 28"/>
            <p:cNvSpPr txBox="1">
              <a:spLocks noChangeArrowheads="1"/>
            </p:cNvSpPr>
            <p:nvPr/>
          </p:nvSpPr>
          <p:spPr bwMode="auto">
            <a:xfrm>
              <a:off x="1633" y="2304"/>
              <a:ext cx="287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kumimoji="1" lang="en-US" altLang="zh-CN" sz="3200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76829" name="Text Box 29"/>
            <p:cNvSpPr txBox="1">
              <a:spLocks noChangeArrowheads="1"/>
            </p:cNvSpPr>
            <p:nvPr/>
          </p:nvSpPr>
          <p:spPr bwMode="auto">
            <a:xfrm>
              <a:off x="2976" y="2275"/>
              <a:ext cx="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kumimoji="1" lang="en-US" altLang="zh-CN" sz="320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76830" name="Text Box 30"/>
            <p:cNvSpPr txBox="1">
              <a:spLocks noChangeArrowheads="1"/>
            </p:cNvSpPr>
            <p:nvPr/>
          </p:nvSpPr>
          <p:spPr bwMode="auto">
            <a:xfrm>
              <a:off x="1488" y="2892"/>
              <a:ext cx="200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kumimoji="1" lang="en-US" altLang="zh-CN" sz="3200">
                  <a:solidFill>
                    <a:schemeClr val="tx1"/>
                  </a:solidFill>
                </a:rPr>
                <a:t>B           D          C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autoUpdateAnimBg="0"/>
      <p:bldP spid="76808" grpId="0" autoUpdateAnimBg="0"/>
      <p:bldP spid="76815" grpId="0" autoUpdateAnimBg="0"/>
      <p:bldP spid="76816" grpId="0" autoUpdateAnimBg="0"/>
      <p:bldP spid="7681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/>
          </p:cNvSpPr>
          <p:nvPr/>
        </p:nvSpPr>
        <p:spPr bwMode="auto">
          <a:xfrm>
            <a:off x="3492500" y="620713"/>
            <a:ext cx="22320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课堂评价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39750" y="1676400"/>
            <a:ext cx="8136706" cy="232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宋体" pitchFamily="2" charset="-122"/>
              </a:rPr>
              <a:t>学科班长：</a:t>
            </a:r>
            <a:r>
              <a:rPr lang="en-US" altLang="zh-CN" sz="40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4000" dirty="0">
                <a:solidFill>
                  <a:schemeClr val="tx1"/>
                </a:solidFill>
                <a:latin typeface="宋体" pitchFamily="2" charset="-122"/>
              </a:rPr>
              <a:t>回扣目标 总结收获</a:t>
            </a:r>
          </a:p>
          <a:p>
            <a:pPr marL="342900" indent="-342900" algn="l">
              <a:spcBef>
                <a:spcPct val="2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宋体" pitchFamily="2" charset="-122"/>
              </a:rPr>
              <a:t>          </a:t>
            </a:r>
            <a:r>
              <a:rPr lang="en-US" altLang="zh-CN" sz="4000" dirty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4000" dirty="0">
                <a:solidFill>
                  <a:schemeClr val="tx1"/>
                </a:solidFill>
                <a:latin typeface="宋体" pitchFamily="2" charset="-122"/>
              </a:rPr>
              <a:t>评出优秀小组和个人</a:t>
            </a:r>
          </a:p>
          <a:p>
            <a:pPr marL="342900" indent="-342900" algn="l">
              <a:spcBef>
                <a:spcPct val="2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宋体" pitchFamily="2" charset="-122"/>
              </a:rPr>
              <a:t>     </a:t>
            </a:r>
            <a:r>
              <a:rPr lang="zh-CN" altLang="en-US" sz="3600" dirty="0">
                <a:solidFill>
                  <a:srgbClr val="0066FF"/>
                </a:solidFill>
                <a:latin typeface="宋体" pitchFamily="2" charset="-122"/>
              </a:rPr>
              <a:t>课后完成训练学案并整理巩</a:t>
            </a:r>
            <a:r>
              <a:rPr lang="zh-CN" altLang="en-US" sz="3600" dirty="0" smtClean="0">
                <a:solidFill>
                  <a:srgbClr val="0066FF"/>
                </a:solidFill>
                <a:latin typeface="宋体" pitchFamily="2" charset="-122"/>
              </a:rPr>
              <a:t>固 </a:t>
            </a:r>
            <a:endParaRPr lang="zh-CN" altLang="en-US" sz="3600" dirty="0">
              <a:solidFill>
                <a:srgbClr val="0066FF"/>
              </a:solidFill>
              <a:latin typeface="宋体" pitchFamily="2" charset="-122"/>
            </a:endParaRPr>
          </a:p>
        </p:txBody>
      </p:sp>
      <p:pic>
        <p:nvPicPr>
          <p:cNvPr id="45060" name="Picture 4" descr="u=3529925424,825622010&amp;fm=0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733800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Rot="1" noChangeArrowheads="1"/>
          </p:cNvSpPr>
          <p:nvPr/>
        </p:nvSpPr>
        <p:spPr bwMode="auto">
          <a:xfrm>
            <a:off x="0" y="2305050"/>
            <a:ext cx="9525000" cy="162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zh-CN" altLang="en-US" sz="4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课</a:t>
            </a:r>
            <a:r>
              <a:rPr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本、导学案、练习本 、双色笔</a:t>
            </a:r>
          </a:p>
          <a:p>
            <a:pPr marL="342900" indent="-342900" algn="l">
              <a:spcBef>
                <a:spcPct val="20000"/>
              </a:spcBef>
            </a:pPr>
            <a:r>
              <a:rPr lang="zh-CN" altLang="en-US" sz="4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最重要的是激情和坚决清除底子的决心！</a:t>
            </a:r>
          </a:p>
        </p:txBody>
      </p:sp>
      <p:pic>
        <p:nvPicPr>
          <p:cNvPr id="6148" name="Picture 4" descr="aaang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4000"/>
            <a:ext cx="147637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973263" y="617538"/>
            <a:ext cx="29083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课前准备</a:t>
            </a:r>
            <a:r>
              <a:rPr lang="en-US" altLang="zh-CN" sz="480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68313" y="4437112"/>
            <a:ext cx="8153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6000" dirty="0">
                <a:latin typeface="Arial" pitchFamily="34" charset="0"/>
              </a:rPr>
              <a:t>迅速反应    立即行动！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930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2" name="Picture 6" descr="jxtp0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365" y="152400"/>
            <a:ext cx="2105496" cy="309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3" name="Picture 7" descr="qia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657600" cy="211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jxtp003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813" y="4240510"/>
            <a:ext cx="3810000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5" name="Picture 9" descr="jxtp004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7950" y="4240510"/>
            <a:ext cx="3869477" cy="261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6" name="Picture 10" descr="jxtp004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0974" y="158527"/>
            <a:ext cx="261302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7" name="Picture 11" descr="0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5037" y="2268538"/>
            <a:ext cx="2193925" cy="186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2188195" y="1471538"/>
            <a:ext cx="15827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0">
                <a:solidFill>
                  <a:schemeClr val="tx1"/>
                </a:solidFill>
                <a:latin typeface="Arial" pitchFamily="34" charset="0"/>
              </a:rPr>
              <a:t>下载图片</a:t>
            </a:r>
          </a:p>
        </p:txBody>
      </p:sp>
      <p:pic>
        <p:nvPicPr>
          <p:cNvPr id="71687" name="Picture 7" descr="OS05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221088"/>
            <a:ext cx="2835275" cy="204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000006039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776213"/>
            <a:ext cx="2835275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9" name="Picture 9" descr="MA00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420" y="4265538"/>
            <a:ext cx="2703513" cy="200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0" name="Picture 10" descr="jzt202_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7108" y="825425"/>
            <a:ext cx="2747962" cy="218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1" name="AutoShape 11"/>
          <p:cNvSpPr>
            <a:spLocks noChangeArrowheads="1"/>
          </p:cNvSpPr>
          <p:nvPr/>
        </p:nvSpPr>
        <p:spPr bwMode="auto">
          <a:xfrm>
            <a:off x="5972795" y="5203750"/>
            <a:ext cx="2286000" cy="609600"/>
          </a:xfrm>
          <a:prstGeom prst="triangle">
            <a:avLst>
              <a:gd name="adj" fmla="val 50000"/>
            </a:avLst>
          </a:prstGeom>
          <a:solidFill>
            <a:srgbClr val="E1491F"/>
          </a:solidFill>
          <a:ln w="57150">
            <a:solidFill>
              <a:srgbClr val="4213E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2" name="AutoShape 12"/>
          <p:cNvSpPr>
            <a:spLocks noChangeArrowheads="1"/>
          </p:cNvSpPr>
          <p:nvPr/>
        </p:nvSpPr>
        <p:spPr bwMode="auto">
          <a:xfrm>
            <a:off x="1172195" y="1850950"/>
            <a:ext cx="1055688" cy="541338"/>
          </a:xfrm>
          <a:prstGeom prst="triangle">
            <a:avLst>
              <a:gd name="adj" fmla="val 50000"/>
            </a:avLst>
          </a:prstGeom>
          <a:solidFill>
            <a:srgbClr val="E1491F"/>
          </a:solidFill>
          <a:ln w="57150">
            <a:solidFill>
              <a:srgbClr val="4213E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6582395" y="1241350"/>
            <a:ext cx="914400" cy="1066800"/>
          </a:xfrm>
          <a:prstGeom prst="triangle">
            <a:avLst>
              <a:gd name="adj" fmla="val 50000"/>
            </a:avLst>
          </a:prstGeom>
          <a:solidFill>
            <a:srgbClr val="E1491F"/>
          </a:solidFill>
          <a:ln w="57150">
            <a:solidFill>
              <a:srgbClr val="4213E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0">
              <a:solidFill>
                <a:schemeClr val="tx1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1694" name="AutoShape 14"/>
          <p:cNvSpPr>
            <a:spLocks noChangeArrowheads="1"/>
          </p:cNvSpPr>
          <p:nvPr/>
        </p:nvSpPr>
        <p:spPr bwMode="auto">
          <a:xfrm>
            <a:off x="1324595" y="4365550"/>
            <a:ext cx="2133600" cy="1752600"/>
          </a:xfrm>
          <a:prstGeom prst="triangle">
            <a:avLst>
              <a:gd name="adj" fmla="val 50000"/>
            </a:avLst>
          </a:prstGeom>
          <a:solidFill>
            <a:srgbClr val="E1491F"/>
          </a:solidFill>
          <a:ln w="57150">
            <a:solidFill>
              <a:srgbClr val="4213E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3286745" y="33225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kumimoji="1" lang="zh-CN" altLang="en-US" sz="2400" b="0">
              <a:solidFill>
                <a:schemeClr val="tx1"/>
              </a:solidFill>
            </a:endParaRPr>
          </a:p>
        </p:txBody>
      </p:sp>
      <p:sp>
        <p:nvSpPr>
          <p:cNvPr id="71696" name="WordArt 16"/>
          <p:cNvSpPr>
            <a:spLocks noChangeArrowheads="1" noChangeShapeType="1" noTextEdit="1"/>
          </p:cNvSpPr>
          <p:nvPr/>
        </p:nvSpPr>
        <p:spPr bwMode="auto">
          <a:xfrm>
            <a:off x="3339133" y="3128888"/>
            <a:ext cx="2312987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共同特点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1" grpId="0" animBg="1"/>
      <p:bldP spid="71692" grpId="0" animBg="1"/>
      <p:bldP spid="71693" grpId="0" animBg="1"/>
      <p:bldP spid="71693" grpId="1" animBg="1"/>
      <p:bldP spid="71694" grpId="0" animBg="1"/>
      <p:bldP spid="716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2669" y="27809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16832"/>
            <a:ext cx="8218488" cy="3413125"/>
          </a:xfrm>
          <a:noFill/>
          <a:ln/>
        </p:spPr>
        <p:txBody>
          <a:bodyPr/>
          <a:lstStyle/>
          <a:p>
            <a:r>
              <a:rPr lang="zh-CN" altLang="en-US" sz="4000" b="1" dirty="0">
                <a:ea typeface="楷体_GB2312" pitchFamily="49" charset="-122"/>
              </a:rPr>
              <a:t>探索并证明等腰三角形的性质定理：</a:t>
            </a: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等腰三角形的两底角相等；</a:t>
            </a: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底边上的高线、中线及顶角平分线重合（三线合一）。</a:t>
            </a:r>
          </a:p>
          <a:p>
            <a:r>
              <a:rPr lang="zh-CN" altLang="en-US" sz="3600" b="1" dirty="0">
                <a:ea typeface="楷体_GB2312" pitchFamily="49" charset="-122"/>
              </a:rPr>
              <a:t>探索并掌握等腰三角形的判定定理：</a:t>
            </a: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两个角相等的三角形是等腰三角形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2555875" y="0"/>
            <a:ext cx="3743325" cy="1439863"/>
          </a:xfrm>
          <a:prstGeom prst="horizontalScroll">
            <a:avLst>
              <a:gd name="adj" fmla="val 1250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987675" y="333375"/>
            <a:ext cx="280828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/>
              <a:t>课标要求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WordArt 3"/>
          <p:cNvSpPr>
            <a:spLocks noChangeArrowheads="1" noChangeShapeType="1"/>
          </p:cNvSpPr>
          <p:nvPr/>
        </p:nvSpPr>
        <p:spPr bwMode="auto">
          <a:xfrm rot="5400000">
            <a:off x="5969794" y="2432845"/>
            <a:ext cx="4608512" cy="1022349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/>
            <a:r>
              <a:rPr lang="zh-CN" altLang="en-US" sz="400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B2B2B2">
                      <a:alpha val="78999"/>
                    </a:srgbClr>
                  </a:outerShdw>
                </a:effectLst>
                <a:latin typeface="宋体"/>
                <a:ea typeface="宋体"/>
              </a:rPr>
              <a:t>察，然后知不足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1914527"/>
            <a:ext cx="7762875" cy="229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反映出的问题：</a:t>
            </a:r>
          </a:p>
          <a:p>
            <a:pPr>
              <a:spcBef>
                <a:spcPct val="50000"/>
              </a:spcBef>
            </a:pPr>
            <a:r>
              <a:rPr lang="en-US" altLang="zh-CN" sz="2600" dirty="0"/>
              <a:t>1. </a:t>
            </a:r>
            <a:r>
              <a:rPr lang="zh-CN" altLang="en-US" sz="2600" dirty="0"/>
              <a:t>对应顶点的写法不规范，对应元素写的不全面；</a:t>
            </a:r>
          </a:p>
          <a:p>
            <a:pPr>
              <a:spcBef>
                <a:spcPct val="50000"/>
              </a:spcBef>
            </a:pPr>
            <a:r>
              <a:rPr lang="en-US" altLang="zh-CN" sz="2600" dirty="0"/>
              <a:t>2. </a:t>
            </a:r>
            <a:r>
              <a:rPr lang="zh-CN" altLang="en-US" sz="2600" dirty="0"/>
              <a:t>考虑问题不全面（例</a:t>
            </a:r>
            <a:r>
              <a:rPr lang="en-US" altLang="zh-CN" sz="2600" dirty="0"/>
              <a:t>2</a:t>
            </a:r>
            <a:r>
              <a:rPr lang="zh-CN" altLang="en-US" sz="2600" dirty="0"/>
              <a:t>）</a:t>
            </a:r>
          </a:p>
          <a:p>
            <a:pPr>
              <a:spcBef>
                <a:spcPct val="50000"/>
              </a:spcBef>
            </a:pPr>
            <a:r>
              <a:rPr lang="en-US" altLang="zh-CN" sz="2600" dirty="0"/>
              <a:t>3.</a:t>
            </a:r>
            <a:r>
              <a:rPr lang="zh-CN" altLang="en-US" sz="2600" dirty="0"/>
              <a:t>角的表示方法不规范</a:t>
            </a:r>
            <a:endParaRPr lang="zh-CN" altLang="en-US" sz="2600" dirty="0">
              <a:solidFill>
                <a:srgbClr val="FF0000"/>
              </a:solidFill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0" y="4894333"/>
            <a:ext cx="76358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失败带给我的经验与收获，在于我已经知道这样做不会成功的证明，下一</a:t>
            </a:r>
            <a:r>
              <a:rPr lang="zh-CN" altLang="en-US" sz="2000" dirty="0" smtClean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次我</a:t>
            </a:r>
            <a:r>
              <a:rPr lang="zh-CN" altLang="en-US" sz="20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可以避免同样的错误了。                             </a:t>
            </a:r>
            <a:r>
              <a:rPr lang="en-US" altLang="zh-CN" sz="20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dirty="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爱迪生 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-1" y="332656"/>
            <a:ext cx="7635875" cy="1311275"/>
          </a:xfrm>
          <a:prstGeom prst="rect">
            <a:avLst/>
          </a:prstGeom>
          <a:solidFill>
            <a:srgbClr val="66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Arial" pitchFamily="34" charset="0"/>
              </a:rPr>
              <a:t>目标导向：通过问题反馈，进一步明确存</a:t>
            </a:r>
          </a:p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Arial" pitchFamily="34" charset="0"/>
              </a:rPr>
              <a:t>在的问题，做到有的放矢。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xfrm>
            <a:off x="395536" y="1412776"/>
            <a:ext cx="8229600" cy="331311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en-US" b="1" dirty="0"/>
              <a:t>理解</a:t>
            </a:r>
            <a:r>
              <a:rPr lang="zh-CN" altLang="en-US" b="1" dirty="0">
                <a:solidFill>
                  <a:srgbClr val="FF3300"/>
                </a:solidFill>
              </a:rPr>
              <a:t>等腰三角形的性质</a:t>
            </a:r>
            <a:r>
              <a:rPr lang="zh-CN" altLang="en-US" b="1" dirty="0"/>
              <a:t>，掌握</a:t>
            </a:r>
            <a:r>
              <a:rPr lang="zh-CN" altLang="en-US" b="1" dirty="0">
                <a:solidFill>
                  <a:srgbClr val="FF3300"/>
                </a:solidFill>
              </a:rPr>
              <a:t>等腰三角形的判定方法</a:t>
            </a:r>
            <a:r>
              <a:rPr lang="zh-CN" altLang="en-US" b="1" dirty="0"/>
              <a:t>，并能运用它们</a:t>
            </a:r>
            <a:r>
              <a:rPr lang="zh-CN" altLang="en-US" b="1" dirty="0">
                <a:solidFill>
                  <a:srgbClr val="FF3300"/>
                </a:solidFill>
              </a:rPr>
              <a:t>解决</a:t>
            </a:r>
            <a:r>
              <a:rPr lang="zh-CN" altLang="en-US" b="1" dirty="0"/>
              <a:t>相关</a:t>
            </a:r>
            <a:r>
              <a:rPr lang="zh-CN" altLang="en-US" b="1" dirty="0">
                <a:solidFill>
                  <a:srgbClr val="FF3300"/>
                </a:solidFill>
              </a:rPr>
              <a:t>问题</a:t>
            </a:r>
            <a:r>
              <a:rPr lang="zh-CN" altLang="en-US" b="1" dirty="0"/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通过独立思考，合作探究，学会</a:t>
            </a:r>
            <a:r>
              <a:rPr lang="zh-CN" altLang="en-US" b="1" dirty="0">
                <a:solidFill>
                  <a:srgbClr val="FF3300"/>
                </a:solidFill>
              </a:rPr>
              <a:t>用尺规作等腰三角形</a:t>
            </a:r>
            <a:r>
              <a:rPr lang="zh-CN" altLang="en-US" b="1" dirty="0"/>
              <a:t>的方法； 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3.</a:t>
            </a:r>
            <a:r>
              <a:rPr lang="zh-CN" altLang="en-US" b="1" dirty="0"/>
              <a:t>激情投入，全力以赴，养成勇于探索、严密推理的良好品质。</a:t>
            </a:r>
            <a:endParaRPr lang="en-US" altLang="zh-CN" b="1" dirty="0"/>
          </a:p>
        </p:txBody>
      </p:sp>
      <p:sp>
        <p:nvSpPr>
          <p:cNvPr id="23556" name="WordArt 4"/>
          <p:cNvSpPr>
            <a:spLocks noChangeArrowheads="1" noChangeShapeType="1"/>
          </p:cNvSpPr>
          <p:nvPr/>
        </p:nvSpPr>
        <p:spPr bwMode="auto">
          <a:xfrm>
            <a:off x="827584" y="404664"/>
            <a:ext cx="27368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中宋" pitchFamily="2" charset="-122"/>
                <a:ea typeface="华文中宋" pitchFamily="2" charset="-122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340768"/>
            <a:ext cx="8458200" cy="5135562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预习或导学案中遇到的疑问和错误：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探索并证明等腰三角形的性质和判定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会用尺规作等腰三角形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重点讨论：预习自学 例</a:t>
            </a:r>
            <a:r>
              <a:rPr lang="en-US" altLang="zh-CN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达成的目标：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层全部解决疑问落实好导学案，并总结归纳，做好拓展；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层解决好学案中所有的疑问，及时用红笔纠错。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层学好导学案中的重点并落实好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要求：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围绕目标不断发问，结合题目回答问题；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积极发言，勇敢的表达出自己的想法；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总结解题思路和方法，拿起红笔及时改错。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由小组长整体控制。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476375" y="333375"/>
            <a:ext cx="4751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 sz="400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Oval 4"/>
          <p:cNvSpPr>
            <a:spLocks noChangeArrowheads="1"/>
          </p:cNvSpPr>
          <p:nvPr/>
        </p:nvSpPr>
        <p:spPr bwMode="auto">
          <a:xfrm>
            <a:off x="1835150" y="1"/>
            <a:ext cx="5111750" cy="968534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293268" y="260648"/>
            <a:ext cx="453650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</a:rPr>
              <a:t>讨论探究（</a:t>
            </a:r>
            <a:r>
              <a:rPr lang="en-US" altLang="zh-CN" sz="4000" dirty="0">
                <a:solidFill>
                  <a:schemeClr val="tx1"/>
                </a:solidFill>
              </a:rPr>
              <a:t>8</a:t>
            </a:r>
            <a:r>
              <a:rPr lang="zh-CN" altLang="en-US" sz="4000" dirty="0">
                <a:solidFill>
                  <a:schemeClr val="tx1"/>
                </a:solidFill>
              </a:rPr>
              <a:t>分钟）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3419475" y="660995"/>
            <a:ext cx="4176713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140200" y="876895"/>
            <a:ext cx="27368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7200" baseline="30000" dirty="0">
                <a:solidFill>
                  <a:schemeClr val="tx1"/>
                </a:solidFill>
              </a:rPr>
              <a:t>展示分工</a:t>
            </a:r>
          </a:p>
        </p:txBody>
      </p:sp>
      <p:sp>
        <p:nvSpPr>
          <p:cNvPr id="27652" name="WordArt 4"/>
          <p:cNvSpPr>
            <a:spLocks noChangeArrowheads="1" noChangeShapeType="1"/>
          </p:cNvSpPr>
          <p:nvPr/>
        </p:nvSpPr>
        <p:spPr bwMode="auto">
          <a:xfrm>
            <a:off x="0" y="443557"/>
            <a:ext cx="3524250" cy="107421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15950"/>
              </a:avLst>
            </a:prstTxWarp>
          </a:bodyPr>
          <a:lstStyle/>
          <a:p>
            <a:r>
              <a:rPr lang="zh-CN" altLang="en-US" sz="36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原生态展示</a:t>
            </a:r>
          </a:p>
        </p:txBody>
      </p:sp>
      <p:graphicFrame>
        <p:nvGraphicFramePr>
          <p:cNvPr id="27685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93993"/>
              </p:ext>
            </p:extLst>
          </p:nvPr>
        </p:nvGraphicFramePr>
        <p:xfrm>
          <a:off x="827088" y="1902171"/>
          <a:ext cx="7696200" cy="3975101"/>
        </p:xfrm>
        <a:graphic>
          <a:graphicData uri="http://schemas.openxmlformats.org/drawingml/2006/table">
            <a:tbl>
              <a:tblPr/>
              <a:tblGrid>
                <a:gridCol w="3168650"/>
                <a:gridCol w="1943100"/>
                <a:gridCol w="2584450"/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展示内容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展示小组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要求：脱稿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展示要分层次、要点化，注意双色笔的使用，书写要认真、 步骤规范。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非展示同学继续讨论，讨论完毕及时纠错、整理落实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预习自学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5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例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3组前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针对训练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组前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预习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组后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例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9组后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939</TotalTime>
  <Pages>0</Pages>
  <Words>2158</Words>
  <Characters>0</Characters>
  <Application>Microsoft Office PowerPoint</Application>
  <DocSecurity>0</DocSecurity>
  <PresentationFormat>全屏显示(4:3)</PresentationFormat>
  <Lines>0</Lines>
  <Paragraphs>193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Times New Roman</vt:lpstr>
      <vt:lpstr>楷体_GB2312</vt:lpstr>
      <vt:lpstr>华文楷体</vt:lpstr>
      <vt:lpstr>Wingdings</vt:lpstr>
      <vt:lpstr>华文行楷</vt:lpstr>
      <vt:lpstr>黑体</vt:lpstr>
      <vt:lpstr>方正姚体</vt:lpstr>
      <vt:lpstr>隶书</vt:lpstr>
      <vt:lpstr>BatangChe</vt:lpstr>
      <vt:lpstr>华文细黑</vt:lpstr>
      <vt:lpstr>Comic Sans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整理落实 总结反刍，分层达标（3分钟）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2006-01-08T11:21:07Z</dcterms:created>
  <dcterms:modified xsi:type="dcterms:W3CDTF">2017-08-22T00:47:29Z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