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EE367-BB3D-4F13-AB74-B991A58EA40E}" type="datetimeFigureOut">
              <a:rPr lang="zh-CN" altLang="en-US" smtClean="0"/>
              <a:t>2017/8/21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83E4D-A66F-4B4C-9F90-E86FFC737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06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2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141172-3B22-4A8B-9AF2-866BE0D357D2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en-US" altLang="zh-CN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71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17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906C6-E419-4627-95F3-7741DF3F559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74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90AFF1-D94D-40E1-B212-3446B8FC184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73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1EAD7-698B-4068-98DF-0F11C28FDE0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74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6518F19-FF84-4611-9016-C58ACB2E754C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863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436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382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230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637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0617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518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496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F874D-CA10-4FEC-932A-47723E648FA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00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627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3221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209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54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7EBC19-84F8-4BF8-BA74-B53B1B02A9A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50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96655-B108-4FE5-B67D-8481B78F7C1A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916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85FFA-95A2-43CA-8414-FEE73014C50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16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45AF69-ECCB-425E-AAD2-00286A09764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780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28E55-FF3B-4437-9E02-526C7ABE71DE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E9897-F75F-4592-94B2-FE4CE39F71E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435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82C60-C664-4E0B-BB6D-EDB12C899A2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18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AE7520E-DA21-4C70-A6C8-7AB26D07B2C6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065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2017/8/21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62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9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C:\Documents%20and%20Settings\Administrator\&#26700;&#38754;\&#31561;&#33136;&#19977;&#35282;&#24418;\2.sw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5397" y="1715155"/>
            <a:ext cx="532229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等腰三角形</a:t>
            </a:r>
            <a:endParaRPr lang="zh-CN" altLang="en-US" sz="8000" b="1" dirty="0">
              <a:solidFill>
                <a:srgbClr val="00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8609" y="4941168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359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2"/>
          <p:cNvSpPr>
            <a:spLocks noChangeArrowheads="1" noChangeShapeType="1"/>
          </p:cNvSpPr>
          <p:nvPr/>
        </p:nvSpPr>
        <p:spPr bwMode="auto">
          <a:xfrm>
            <a:off x="2555875" y="620713"/>
            <a:ext cx="41021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等腰三角形的性质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431800" y="1844675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等腰三角形是</a:t>
            </a:r>
            <a:r>
              <a:rPr lang="zh-CN" altLang="en-US" sz="2800" b="1" dirty="0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轴对称图形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。等腰三角形的对称轴是底边的垂直平分线。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23850" y="3138488"/>
            <a:ext cx="8280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等腰三角形的顶角平分线、底边上的高、底边上的中线重合（也称</a:t>
            </a:r>
            <a:r>
              <a:rPr lang="zh-CN" altLang="en-US" sz="2800" b="1" dirty="0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三线合一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）。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323850" y="4578350"/>
            <a:ext cx="82804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等腰三角形的两个</a:t>
            </a:r>
            <a:r>
              <a:rPr lang="zh-CN" altLang="en-US" sz="2800" b="1" dirty="0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底角相等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（简称</a:t>
            </a:r>
            <a:r>
              <a:rPr lang="zh-CN" altLang="en-US" sz="2800" b="1" dirty="0">
                <a:solidFill>
                  <a:srgbClr val="29158F"/>
                </a:solidFill>
                <a:latin typeface="Times New Roman"/>
                <a:ea typeface="华文新魏" pitchFamily="2" charset="-122"/>
              </a:rPr>
              <a:t>“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等边对等角</a:t>
            </a:r>
            <a:r>
              <a:rPr lang="zh-CN" altLang="en-US" sz="2800" b="1" dirty="0">
                <a:solidFill>
                  <a:srgbClr val="29158F"/>
                </a:solidFill>
                <a:latin typeface="Times New Roman"/>
                <a:ea typeface="华文新魏" pitchFamily="2" charset="-122"/>
              </a:rPr>
              <a:t>”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40244827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74363" y="476672"/>
            <a:ext cx="8229600" cy="417513"/>
          </a:xfrm>
        </p:spPr>
        <p:txBody>
          <a:bodyPr/>
          <a:lstStyle/>
          <a:p>
            <a:r>
              <a:rPr lang="zh-CN" altLang="en-US" sz="4000" dirty="0"/>
              <a:t>达标检测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189588"/>
            <a:ext cx="8229600" cy="4211955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/>
              <a:t>1、下列图形中，不是轴对称图形的是（    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 smtClean="0"/>
              <a:t>A</a:t>
            </a:r>
            <a:r>
              <a:rPr lang="zh-CN" altLang="en-US" sz="2000" dirty="0"/>
              <a:t>. 等腰三角形 B. 线段  C. 钝角  D. 直角三角形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/>
              <a:t>2、等腰三角形的底角是顶角的2倍，则底角度数为（　）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 smtClean="0"/>
              <a:t>A</a:t>
            </a:r>
            <a:r>
              <a:rPr lang="zh-CN" altLang="en-US" sz="2000" dirty="0"/>
              <a:t>. 36°	B. 32°	C. 64°	D. 72°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/>
              <a:t>3、等腰三角形的对称轴是___________　　　　　　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000" dirty="0"/>
              <a:t>4、如果等腰三角形的一个底角是50º，它的顶角是多少度？</a:t>
            </a:r>
          </a:p>
          <a:p>
            <a:pPr>
              <a:buFontTx/>
              <a:buNone/>
            </a:pPr>
            <a:r>
              <a:rPr lang="zh-CN" altLang="en-US" sz="2000" dirty="0"/>
              <a:t>5、顶角是直角的等腰三角形叫做等腰直角三角形。等腰直角三角形的两个底角分别是多少度？</a:t>
            </a:r>
          </a:p>
          <a:p>
            <a:pPr>
              <a:buFontTx/>
              <a:buNone/>
            </a:pPr>
            <a:r>
              <a:rPr lang="zh-CN" altLang="en-US" sz="2000" dirty="0"/>
              <a:t>6、如图，在以点A为圆心的两个同心圆中，</a:t>
            </a:r>
          </a:p>
          <a:p>
            <a:pPr>
              <a:buFontTx/>
              <a:buNone/>
            </a:pPr>
            <a:r>
              <a:rPr lang="zh-CN" altLang="en-US" sz="2000" dirty="0"/>
              <a:t>一条直线与这两个同心圆分别相交于B,E,D,C</a:t>
            </a:r>
          </a:p>
          <a:p>
            <a:pPr>
              <a:buFontTx/>
              <a:buNone/>
            </a:pPr>
            <a:r>
              <a:rPr lang="zh-CN" altLang="en-US" sz="2000" dirty="0"/>
              <a:t>四个点。请找出图中相等的线段和相等的角，</a:t>
            </a:r>
          </a:p>
          <a:p>
            <a:pPr>
              <a:buFontTx/>
              <a:buNone/>
            </a:pPr>
            <a:r>
              <a:rPr lang="zh-CN" altLang="en-US" sz="2000" dirty="0"/>
              <a:t>并说明理由</a:t>
            </a:r>
          </a:p>
        </p:txBody>
      </p:sp>
      <p:grpSp>
        <p:nvGrpSpPr>
          <p:cNvPr id="24580" name="Group 4"/>
          <p:cNvGrpSpPr>
            <a:grpSpLocks/>
          </p:cNvGrpSpPr>
          <p:nvPr/>
        </p:nvGrpSpPr>
        <p:grpSpPr bwMode="auto">
          <a:xfrm>
            <a:off x="5219700" y="3573463"/>
            <a:ext cx="3732213" cy="3238500"/>
            <a:chOff x="0" y="0"/>
            <a:chExt cx="5878" cy="5102"/>
          </a:xfrm>
        </p:grpSpPr>
        <p:sp>
          <p:nvSpPr>
            <p:cNvPr id="24581" name="AutoShape 5"/>
            <p:cNvSpPr>
              <a:spLocks noChangeArrowheads="1"/>
            </p:cNvSpPr>
            <p:nvPr/>
          </p:nvSpPr>
          <p:spPr bwMode="auto">
            <a:xfrm>
              <a:off x="454" y="453"/>
              <a:ext cx="4082" cy="3742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24582" name="Group 6"/>
            <p:cNvGrpSpPr>
              <a:grpSpLocks/>
            </p:cNvGrpSpPr>
            <p:nvPr/>
          </p:nvGrpSpPr>
          <p:grpSpPr bwMode="auto">
            <a:xfrm>
              <a:off x="454" y="0"/>
              <a:ext cx="4990" cy="5102"/>
              <a:chOff x="0" y="0"/>
              <a:chExt cx="4990" cy="5102"/>
            </a:xfrm>
          </p:grpSpPr>
          <p:sp>
            <p:nvSpPr>
              <p:cNvPr id="24583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90" cy="5103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84" name="Line 8"/>
              <p:cNvSpPr>
                <a:spLocks noChangeShapeType="1"/>
              </p:cNvSpPr>
              <p:nvPr/>
            </p:nvSpPr>
            <p:spPr bwMode="auto">
              <a:xfrm>
                <a:off x="0" y="3289"/>
                <a:ext cx="4990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85" name="Line 9"/>
              <p:cNvSpPr>
                <a:spLocks noChangeShapeType="1"/>
              </p:cNvSpPr>
              <p:nvPr/>
            </p:nvSpPr>
            <p:spPr bwMode="auto">
              <a:xfrm flipH="1">
                <a:off x="1475" y="2495"/>
                <a:ext cx="1020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86" name="Line 10"/>
              <p:cNvSpPr>
                <a:spLocks noChangeShapeType="1"/>
              </p:cNvSpPr>
              <p:nvPr/>
            </p:nvSpPr>
            <p:spPr bwMode="auto">
              <a:xfrm>
                <a:off x="2495" y="2495"/>
                <a:ext cx="1021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87" name="Line 11"/>
              <p:cNvSpPr>
                <a:spLocks noChangeShapeType="1"/>
              </p:cNvSpPr>
              <p:nvPr/>
            </p:nvSpPr>
            <p:spPr bwMode="auto">
              <a:xfrm flipH="1">
                <a:off x="0" y="2495"/>
                <a:ext cx="2495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24588" name="Line 12"/>
              <p:cNvSpPr>
                <a:spLocks noChangeShapeType="1"/>
              </p:cNvSpPr>
              <p:nvPr/>
            </p:nvSpPr>
            <p:spPr bwMode="auto">
              <a:xfrm>
                <a:off x="2495" y="2495"/>
                <a:ext cx="2495" cy="7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4589" name="Text Box 13"/>
            <p:cNvSpPr txBox="1">
              <a:spLocks noChangeArrowheads="1"/>
            </p:cNvSpPr>
            <p:nvPr/>
          </p:nvSpPr>
          <p:spPr bwMode="auto">
            <a:xfrm>
              <a:off x="2608" y="1927"/>
              <a:ext cx="548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A</a:t>
              </a:r>
            </a:p>
          </p:txBody>
        </p:sp>
        <p:sp>
          <p:nvSpPr>
            <p:cNvPr id="24590" name="Text Box 14"/>
            <p:cNvSpPr txBox="1">
              <a:spLocks noChangeArrowheads="1"/>
            </p:cNvSpPr>
            <p:nvPr/>
          </p:nvSpPr>
          <p:spPr bwMode="auto">
            <a:xfrm>
              <a:off x="0" y="3061"/>
              <a:ext cx="700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B</a:t>
              </a:r>
            </a:p>
          </p:txBody>
        </p:sp>
        <p:sp>
          <p:nvSpPr>
            <p:cNvPr id="24591" name="Text Box 15"/>
            <p:cNvSpPr txBox="1">
              <a:spLocks noChangeArrowheads="1"/>
            </p:cNvSpPr>
            <p:nvPr/>
          </p:nvSpPr>
          <p:spPr bwMode="auto">
            <a:xfrm>
              <a:off x="1588" y="3401"/>
              <a:ext cx="528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E</a:t>
              </a:r>
            </a:p>
          </p:txBody>
        </p:sp>
        <p:sp>
          <p:nvSpPr>
            <p:cNvPr id="24592" name="Text Box 16"/>
            <p:cNvSpPr txBox="1">
              <a:spLocks noChangeArrowheads="1"/>
            </p:cNvSpPr>
            <p:nvPr/>
          </p:nvSpPr>
          <p:spPr bwMode="auto">
            <a:xfrm>
              <a:off x="3742" y="3401"/>
              <a:ext cx="548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D</a:t>
              </a:r>
            </a:p>
          </p:txBody>
        </p:sp>
        <p:sp>
          <p:nvSpPr>
            <p:cNvPr id="24593" name="Text Box 17"/>
            <p:cNvSpPr txBox="1">
              <a:spLocks noChangeArrowheads="1"/>
            </p:cNvSpPr>
            <p:nvPr/>
          </p:nvSpPr>
          <p:spPr bwMode="auto">
            <a:xfrm>
              <a:off x="5330" y="3175"/>
              <a:ext cx="548" cy="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>
                  <a:solidFill>
                    <a:srgbClr val="000000"/>
                  </a:solidFill>
                  <a:latin typeface="Times New Roman" pitchFamily="18" charset="0"/>
                  <a:sym typeface="Wingdings" pitchFamily="2" charset="2"/>
                </a:rPr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306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/>
          <a:lstStyle/>
          <a:p>
            <a:r>
              <a:rPr lang="zh-CN" altLang="en-US" dirty="0"/>
              <a:t>挑战自我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276872"/>
            <a:ext cx="8229600" cy="218884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dirty="0"/>
              <a:t>   如图2-42，在Rt△ABC中，∠C=90</a:t>
            </a:r>
            <a:r>
              <a:rPr lang="zh-CN" altLang="en-US" dirty="0">
                <a:sym typeface="Arial" pitchFamily="34" charset="0"/>
              </a:rPr>
              <a:t>º,把直角边BC沿过点B的某条直线折叠，使点C落到斜边AB上的一点D处，当∠A为多少度时，点D恰为AB的中点？说明你的结论</a:t>
            </a:r>
            <a:r>
              <a:rPr lang="zh-CN" altLang="en-US" dirty="0" smtClean="0">
                <a:sym typeface="Arial" pitchFamily="34" charset="0"/>
              </a:rPr>
              <a:t>。 </a:t>
            </a:r>
            <a:endParaRPr lang="zh-CN" altLang="en-US" dirty="0"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49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51520" y="3574757"/>
            <a:ext cx="2520280" cy="646331"/>
          </a:xfrm>
          <a:prstGeom prst="rect">
            <a:avLst/>
          </a:prstGeom>
          <a:noFill/>
          <a:ln w="57150" cmpd="thickThin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Times New Roman" pitchFamily="18" charset="0"/>
              </a:rPr>
              <a:t>等腰三角形</a:t>
            </a:r>
          </a:p>
        </p:txBody>
      </p:sp>
      <p:sp>
        <p:nvSpPr>
          <p:cNvPr id="26627" name="AutoShape 3"/>
          <p:cNvSpPr>
            <a:spLocks/>
          </p:cNvSpPr>
          <p:nvPr/>
        </p:nvSpPr>
        <p:spPr bwMode="auto">
          <a:xfrm>
            <a:off x="2843808" y="2427957"/>
            <a:ext cx="147638" cy="3001962"/>
          </a:xfrm>
          <a:prstGeom prst="leftBrace">
            <a:avLst>
              <a:gd name="adj1" fmla="val 169444"/>
              <a:gd name="adj2" fmla="val 50000"/>
            </a:avLst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059832" y="2343819"/>
            <a:ext cx="5410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、等腰三角形是轴对称图形，等腰三角形的对称轴是底边的垂直平分线。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3059832" y="3639219"/>
            <a:ext cx="56388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、等腰三角形的顶角平分线，底边上的高、底边上的中线重合（三线合一）</a:t>
            </a:r>
          </a:p>
        </p:txBody>
      </p:sp>
      <p:sp>
        <p:nvSpPr>
          <p:cNvPr id="26630" name="WordArt 6"/>
          <p:cNvSpPr>
            <a:spLocks noChangeArrowheads="1" noChangeShapeType="1"/>
          </p:cNvSpPr>
          <p:nvPr/>
        </p:nvSpPr>
        <p:spPr bwMode="auto">
          <a:xfrm>
            <a:off x="2769915" y="908720"/>
            <a:ext cx="2952750" cy="85092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课堂小结</a:t>
            </a: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3059832" y="4998119"/>
            <a:ext cx="53879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、等腰三角形的两个底角相等。</a:t>
            </a:r>
          </a:p>
        </p:txBody>
      </p:sp>
    </p:spTree>
    <p:extLst>
      <p:ext uri="{BB962C8B-B14F-4D97-AF65-F5344CB8AC3E}">
        <p14:creationId xmlns:p14="http://schemas.microsoft.com/office/powerpoint/2010/main" val="384184121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 autoUpdateAnimBg="0"/>
      <p:bldP spid="26627" grpId="0" animBg="1"/>
      <p:bldP spid="26628" grpId="0" autoUpdateAnimBg="0"/>
      <p:bldP spid="26629" grpId="0" autoUpdateAnimBg="0"/>
      <p:bldP spid="2663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4868863"/>
            <a:ext cx="554355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WordArt 3"/>
          <p:cNvSpPr>
            <a:spLocks noChangeArrowheads="1" noChangeShapeType="1"/>
          </p:cNvSpPr>
          <p:nvPr/>
        </p:nvSpPr>
        <p:spPr bwMode="auto">
          <a:xfrm>
            <a:off x="2987675" y="476250"/>
            <a:ext cx="29527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课堂练习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549275"/>
            <a:ext cx="9756775" cy="308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练习一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、下列图形中，不是轴对称图形的是（    ）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A. 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等腰三角形		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B. 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线段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C. 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钝角	　		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D. 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直角三角形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、等腰三角形的底角是顶角的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倍，则底角度数为（　）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	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A. 36°	B. 32°	C. 64°	D. 72°</a:t>
            </a:r>
          </a:p>
          <a:p>
            <a:pPr indent="333375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、等腰三角形的对称轴是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___________</a:t>
            </a:r>
            <a:r>
              <a:rPr lang="zh-CN" altLang="en-US" sz="2800" b="1" u="sng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　　　　　　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732588" y="981075"/>
            <a:ext cx="33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D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8591550" y="2260600"/>
            <a:ext cx="33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D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787900" y="3068638"/>
            <a:ext cx="33115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C2514"/>
                </a:solidFill>
                <a:latin typeface="华文新魏" pitchFamily="2" charset="-122"/>
                <a:ea typeface="华文新魏" pitchFamily="2" charset="-122"/>
              </a:rPr>
              <a:t>底边的垂直平分线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23850" y="3860800"/>
            <a:ext cx="871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4、分别找出如图所示中各个图形的对称轴。</a:t>
            </a:r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2627313" y="4076700"/>
            <a:ext cx="0" cy="2447925"/>
          </a:xfrm>
          <a:prstGeom prst="line">
            <a:avLst/>
          </a:prstGeom>
          <a:noFill/>
          <a:ln w="28575">
            <a:solidFill>
              <a:srgbClr val="FC251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682" name="Line 10"/>
          <p:cNvSpPr>
            <a:spLocks noChangeShapeType="1"/>
          </p:cNvSpPr>
          <p:nvPr/>
        </p:nvSpPr>
        <p:spPr bwMode="auto">
          <a:xfrm>
            <a:off x="4749800" y="4410075"/>
            <a:ext cx="0" cy="2447925"/>
          </a:xfrm>
          <a:prstGeom prst="line">
            <a:avLst/>
          </a:prstGeom>
          <a:noFill/>
          <a:ln w="28575">
            <a:solidFill>
              <a:srgbClr val="FC251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8683" name="Line 11"/>
          <p:cNvSpPr>
            <a:spLocks noChangeShapeType="1"/>
          </p:cNvSpPr>
          <p:nvPr/>
        </p:nvSpPr>
        <p:spPr bwMode="auto">
          <a:xfrm>
            <a:off x="6732588" y="4410075"/>
            <a:ext cx="0" cy="2447925"/>
          </a:xfrm>
          <a:prstGeom prst="line">
            <a:avLst/>
          </a:prstGeom>
          <a:noFill/>
          <a:ln w="28575">
            <a:solidFill>
              <a:srgbClr val="FC2514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207832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utoUpdateAnimBg="0"/>
      <p:bldP spid="28678" grpId="0" autoUpdateAnimBg="0"/>
      <p:bldP spid="28679" grpId="0" autoUpdateAnimBg="0"/>
      <p:bldP spid="28681" grpId="0" animBg="1"/>
      <p:bldP spid="28682" grpId="0" animBg="1"/>
      <p:bldP spid="286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641350"/>
            <a:ext cx="8934450" cy="393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练习二、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1、等腰三角形底边上的高与一腰所成的角等于（    ）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	A. 顶角			B. 顶角的一半	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	C. 顶角的两倍		D. 底角的一半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2、等腰三角形两边的长分别为2cm和5cm，则这个三角形的周长是（    ）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	A. 9cm 			B. 12cm	</a:t>
            </a:r>
          </a:p>
          <a:p>
            <a:pPr indent="266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	C. 9cm或12cm		D. 在9cm与12cm之间</a:t>
            </a:r>
          </a:p>
        </p:txBody>
      </p:sp>
      <p:sp>
        <p:nvSpPr>
          <p:cNvPr id="30723" name="WordArt 3"/>
          <p:cNvSpPr>
            <a:spLocks noChangeArrowheads="1" noChangeShapeType="1"/>
          </p:cNvSpPr>
          <p:nvPr/>
        </p:nvSpPr>
        <p:spPr bwMode="auto">
          <a:xfrm>
            <a:off x="2987675" y="476250"/>
            <a:ext cx="29527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课堂练习</a:t>
            </a: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80528" y="4365104"/>
            <a:ext cx="9144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、如图，等腰△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ABC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中，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AD⊥BC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于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D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，已知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DC=2cm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AB=3cm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，则△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ABC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的周长为</a:t>
            </a:r>
            <a:r>
              <a:rPr lang="en-US" altLang="zh-CN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___________</a:t>
            </a:r>
            <a:r>
              <a:rPr lang="zh-CN" altLang="en-US" sz="27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79512" y="5445125"/>
            <a:ext cx="6588125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、已知：等腰三角形的一个角是</a:t>
            </a:r>
            <a:r>
              <a:rPr lang="en-US" altLang="zh-CN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80°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，则它的另外两个角是</a:t>
            </a:r>
            <a:r>
              <a:rPr lang="zh-CN" altLang="en-US" sz="2800" b="1" u="sng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　　　　</a:t>
            </a:r>
            <a:r>
              <a:rPr lang="zh-CN" altLang="en-US" sz="2800" b="1" dirty="0">
                <a:solidFill>
                  <a:srgbClr val="29158F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0726" name="AutoShape 6"/>
          <p:cNvSpPr>
            <a:spLocks noChangeArrowheads="1"/>
          </p:cNvSpPr>
          <p:nvPr/>
        </p:nvSpPr>
        <p:spPr bwMode="auto">
          <a:xfrm>
            <a:off x="7091585" y="4515916"/>
            <a:ext cx="1295400" cy="1728788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C251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7" name="Line 7"/>
          <p:cNvSpPr>
            <a:spLocks noChangeShapeType="1"/>
          </p:cNvSpPr>
          <p:nvPr/>
        </p:nvSpPr>
        <p:spPr bwMode="auto">
          <a:xfrm>
            <a:off x="7740873" y="4515916"/>
            <a:ext cx="0" cy="1728788"/>
          </a:xfrm>
          <a:prstGeom prst="line">
            <a:avLst/>
          </a:prstGeom>
          <a:noFill/>
          <a:ln w="28575">
            <a:solidFill>
              <a:srgbClr val="FC251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7740873" y="6100241"/>
            <a:ext cx="90487" cy="133350"/>
          </a:xfrm>
          <a:prstGeom prst="rect">
            <a:avLst/>
          </a:prstGeom>
          <a:noFill/>
          <a:ln w="9525">
            <a:solidFill>
              <a:srgbClr val="FC251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7740873" y="4365104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>
                <a:solidFill>
                  <a:srgbClr val="FC2514"/>
                </a:solidFill>
              </a:rPr>
              <a:t>A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804248" y="5957366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>
                <a:solidFill>
                  <a:srgbClr val="FC2514"/>
                </a:solidFill>
              </a:rPr>
              <a:t>B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8315548" y="5957366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>
                <a:solidFill>
                  <a:srgbClr val="FC2514"/>
                </a:solidFill>
              </a:rPr>
              <a:t>C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7607523" y="6238354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b="1">
                <a:solidFill>
                  <a:srgbClr val="FC2514"/>
                </a:solidFill>
              </a:rPr>
              <a:t>D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7970837" y="1014413"/>
            <a:ext cx="4413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C2514"/>
                </a:solidFill>
              </a:rPr>
              <a:t>B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2618829" y="2852936"/>
            <a:ext cx="441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C2514"/>
                </a:solidFill>
              </a:rPr>
              <a:t>B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4925740" y="4797152"/>
            <a:ext cx="101441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800" b="1" dirty="0">
                <a:solidFill>
                  <a:srgbClr val="FC2514"/>
                </a:solidFill>
              </a:rPr>
              <a:t>10</a:t>
            </a:r>
            <a:r>
              <a:rPr lang="en-US" altLang="zh-CN" sz="2800" b="1" i="1" dirty="0">
                <a:solidFill>
                  <a:srgbClr val="FC2514"/>
                </a:solidFill>
                <a:latin typeface="Times New Roman" pitchFamily="18" charset="0"/>
              </a:rPr>
              <a:t>cm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473574" y="5900186"/>
            <a:ext cx="3132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FC2514"/>
                </a:solidFill>
              </a:rPr>
              <a:t>50°、50°或80°、20°</a:t>
            </a:r>
            <a:endParaRPr lang="zh-CN" altLang="en-US" sz="2000" b="1" i="1" dirty="0">
              <a:solidFill>
                <a:srgbClr val="FC2514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8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 autoUpdateAnimBg="0"/>
      <p:bldP spid="30734" grpId="0" autoUpdateAnimBg="0"/>
      <p:bldP spid="30735" grpId="0" autoUpdateAnimBg="0"/>
      <p:bldP spid="3073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24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19138" y="757883"/>
            <a:ext cx="7772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有两条边相等的三角形叫做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等腰三角形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2978150" y="1627188"/>
            <a:ext cx="2971800" cy="3429000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8196" name="Group 4"/>
          <p:cNvGrpSpPr>
            <a:grpSpLocks/>
          </p:cNvGrpSpPr>
          <p:nvPr/>
        </p:nvGrpSpPr>
        <p:grpSpPr bwMode="auto">
          <a:xfrm>
            <a:off x="2997200" y="1608138"/>
            <a:ext cx="2971800" cy="3429000"/>
            <a:chOff x="0" y="0"/>
            <a:chExt cx="1872" cy="2160"/>
          </a:xfrm>
        </p:grpSpPr>
        <p:sp>
          <p:nvSpPr>
            <p:cNvPr id="8197" name="Line 5"/>
            <p:cNvSpPr>
              <a:spLocks noChangeShapeType="1"/>
            </p:cNvSpPr>
            <p:nvPr/>
          </p:nvSpPr>
          <p:spPr bwMode="auto">
            <a:xfrm flipV="1">
              <a:off x="0" y="0"/>
              <a:ext cx="912" cy="216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198" name="Line 6"/>
            <p:cNvSpPr>
              <a:spLocks noChangeShapeType="1"/>
            </p:cNvSpPr>
            <p:nvPr/>
          </p:nvSpPr>
          <p:spPr bwMode="auto">
            <a:xfrm>
              <a:off x="912" y="0"/>
              <a:ext cx="960" cy="216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2901950" y="3151188"/>
            <a:ext cx="3182938" cy="625475"/>
            <a:chOff x="0" y="0"/>
            <a:chExt cx="2005" cy="394"/>
          </a:xfrm>
        </p:grpSpPr>
        <p:sp>
          <p:nvSpPr>
            <p:cNvPr id="8200" name="Rectangle 8"/>
            <p:cNvSpPr>
              <a:spLocks noChangeArrowheads="1"/>
            </p:cNvSpPr>
            <p:nvPr/>
          </p:nvSpPr>
          <p:spPr bwMode="auto">
            <a:xfrm>
              <a:off x="1632" y="29"/>
              <a:ext cx="37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865E2"/>
                  </a:solidFill>
                  <a:latin typeface="华文新魏" pitchFamily="2" charset="-122"/>
                  <a:ea typeface="华文新魏" pitchFamily="2" charset="-122"/>
                </a:rPr>
                <a:t>腰</a:t>
              </a:r>
            </a:p>
          </p:txBody>
        </p:sp>
        <p:sp>
          <p:nvSpPr>
            <p:cNvPr id="8201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373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4865E2"/>
                  </a:solidFill>
                  <a:latin typeface="华文新魏" pitchFamily="2" charset="-122"/>
                  <a:ea typeface="华文新魏" pitchFamily="2" charset="-122"/>
                </a:rPr>
                <a:t>腰</a:t>
              </a:r>
            </a:p>
          </p:txBody>
        </p:sp>
      </p:grp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4121150" y="2389188"/>
            <a:ext cx="4841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顶角</a:t>
            </a: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>
            <a:off x="2978150" y="5056188"/>
            <a:ext cx="2971800" cy="0"/>
          </a:xfrm>
          <a:prstGeom prst="line">
            <a:avLst/>
          </a:prstGeom>
          <a:noFill/>
          <a:ln w="5080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3968750" y="5010150"/>
            <a:ext cx="1219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>
                <a:solidFill>
                  <a:srgbClr val="333399"/>
                </a:solidFill>
                <a:latin typeface="华文新魏" pitchFamily="2" charset="-122"/>
                <a:ea typeface="华文新魏" pitchFamily="2" charset="-122"/>
              </a:rPr>
              <a:t>底边</a:t>
            </a:r>
          </a:p>
        </p:txBody>
      </p:sp>
      <p:grpSp>
        <p:nvGrpSpPr>
          <p:cNvPr id="8205" name="Group 13"/>
          <p:cNvGrpSpPr>
            <a:grpSpLocks/>
          </p:cNvGrpSpPr>
          <p:nvPr/>
        </p:nvGrpSpPr>
        <p:grpSpPr bwMode="auto">
          <a:xfrm>
            <a:off x="3282950" y="4294188"/>
            <a:ext cx="2292350" cy="579437"/>
            <a:chOff x="0" y="0"/>
            <a:chExt cx="1444" cy="365"/>
          </a:xfrm>
        </p:grpSpPr>
        <p:sp>
          <p:nvSpPr>
            <p:cNvPr id="8206" name="Rectangle 14"/>
            <p:cNvSpPr>
              <a:spLocks noChangeArrowheads="1"/>
            </p:cNvSpPr>
            <p:nvPr/>
          </p:nvSpPr>
          <p:spPr bwMode="auto">
            <a:xfrm>
              <a:off x="816" y="0"/>
              <a:ext cx="6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99CC00"/>
                  </a:solidFill>
                  <a:latin typeface="华文新魏" pitchFamily="2" charset="-122"/>
                  <a:ea typeface="华文新魏" pitchFamily="2" charset="-122"/>
                </a:rPr>
                <a:t>底角</a:t>
              </a:r>
            </a:p>
          </p:txBody>
        </p:sp>
        <p:sp>
          <p:nvSpPr>
            <p:cNvPr id="8207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6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200" b="1">
                  <a:solidFill>
                    <a:srgbClr val="99CC00"/>
                  </a:solidFill>
                  <a:latin typeface="华文新魏" pitchFamily="2" charset="-122"/>
                  <a:ea typeface="华文新魏" pitchFamily="2" charset="-122"/>
                </a:rPr>
                <a:t>底角</a:t>
              </a:r>
            </a:p>
          </p:txBody>
        </p:sp>
      </p:grpSp>
      <p:sp>
        <p:nvSpPr>
          <p:cNvPr id="8208" name="Text Box 16"/>
          <p:cNvSpPr txBox="1">
            <a:spLocks noChangeArrowheads="1"/>
          </p:cNvSpPr>
          <p:nvPr/>
        </p:nvSpPr>
        <p:spPr bwMode="auto">
          <a:xfrm rot="16554983">
            <a:off x="4037013" y="1676400"/>
            <a:ext cx="685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>
                <a:solidFill>
                  <a:srgbClr val="FF3300"/>
                </a:solidFill>
                <a:latin typeface="Times New Roman" pitchFamily="18" charset="0"/>
              </a:rPr>
              <a:t>(</a:t>
            </a:r>
          </a:p>
        </p:txBody>
      </p:sp>
      <p:grpSp>
        <p:nvGrpSpPr>
          <p:cNvPr id="8209" name="Group 17"/>
          <p:cNvGrpSpPr>
            <a:grpSpLocks/>
          </p:cNvGrpSpPr>
          <p:nvPr/>
        </p:nvGrpSpPr>
        <p:grpSpPr bwMode="auto">
          <a:xfrm>
            <a:off x="3073400" y="4433888"/>
            <a:ext cx="2705100" cy="717550"/>
            <a:chOff x="0" y="0"/>
            <a:chExt cx="1704" cy="452"/>
          </a:xfrm>
        </p:grpSpPr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 rot="20161287">
              <a:off x="0" y="0"/>
              <a:ext cx="33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3600">
                  <a:solidFill>
                    <a:srgbClr val="891B81"/>
                  </a:solidFill>
                  <a:latin typeface="Times New Roman" pitchFamily="18" charset="0"/>
                </a:rPr>
                <a:t>)</a:t>
              </a:r>
            </a:p>
          </p:txBody>
        </p: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 rot="12848241">
              <a:off x="1368" y="48"/>
              <a:ext cx="33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3600">
                  <a:solidFill>
                    <a:srgbClr val="891B81"/>
                  </a:solidFill>
                  <a:latin typeface="Times New Roman" pitchFamily="18" charset="0"/>
                </a:rPr>
                <a:t>)</a:t>
              </a:r>
            </a:p>
          </p:txBody>
        </p:sp>
      </p:grp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878027" y="5635625"/>
            <a:ext cx="777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有三条边都相等的三角形叫做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等边三角形</a:t>
            </a:r>
          </a:p>
        </p:txBody>
      </p:sp>
    </p:spTree>
    <p:extLst>
      <p:ext uri="{BB962C8B-B14F-4D97-AF65-F5344CB8AC3E}">
        <p14:creationId xmlns:p14="http://schemas.microsoft.com/office/powerpoint/2010/main" val="1199847171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nimBg="1"/>
      <p:bldP spid="8202" grpId="0" autoUpdateAnimBg="0"/>
      <p:bldP spid="8203" grpId="0" animBg="1"/>
      <p:bldP spid="8204" grpId="0" autoUpdateAnimBg="0"/>
      <p:bldP spid="8208" grpId="0" autoUpdateAnimBg="0"/>
      <p:bldP spid="82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2"/>
          <p:cNvSpPr>
            <a:spLocks noChangeArrowheads="1" noChangeShapeType="1"/>
          </p:cNvSpPr>
          <p:nvPr/>
        </p:nvSpPr>
        <p:spPr bwMode="auto">
          <a:xfrm>
            <a:off x="3186779" y="478477"/>
            <a:ext cx="28797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EBFA"/>
                    </a:gs>
                    <a:gs pos="30000">
                      <a:srgbClr val="C4D6EB"/>
                    </a:gs>
                    <a:gs pos="60001">
                      <a:srgbClr val="85C2FF"/>
                    </a:gs>
                    <a:gs pos="100000">
                      <a:srgbClr val="5E9EFF"/>
                    </a:gs>
                  </a:gsLst>
                  <a:lin ang="189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/>
                <a:ea typeface="华文行楷"/>
              </a:rPr>
              <a:t>实验与探究</a:t>
            </a: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5867400" y="620713"/>
            <a:ext cx="3530600" cy="3097212"/>
            <a:chOff x="0" y="0"/>
            <a:chExt cx="6295" cy="6634"/>
          </a:xfrm>
        </p:grpSpPr>
        <p:grpSp>
          <p:nvGrpSpPr>
            <p:cNvPr id="10244" name="Group 4"/>
            <p:cNvGrpSpPr>
              <a:grpSpLocks/>
            </p:cNvGrpSpPr>
            <p:nvPr/>
          </p:nvGrpSpPr>
          <p:grpSpPr bwMode="auto">
            <a:xfrm>
              <a:off x="642" y="325"/>
              <a:ext cx="4830" cy="6270"/>
              <a:chOff x="0" y="0"/>
              <a:chExt cx="1932" cy="2508"/>
            </a:xfrm>
          </p:grpSpPr>
          <p:sp>
            <p:nvSpPr>
              <p:cNvPr id="10245" name="AutoShape 5"/>
              <p:cNvSpPr>
                <a:spLocks noChangeArrowheads="1"/>
              </p:cNvSpPr>
              <p:nvPr/>
            </p:nvSpPr>
            <p:spPr bwMode="auto">
              <a:xfrm>
                <a:off x="48" y="12"/>
                <a:ext cx="1872" cy="216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0246" name="Group 6"/>
              <p:cNvGrpSpPr>
                <a:grpSpLocks/>
              </p:cNvGrpSpPr>
              <p:nvPr/>
            </p:nvGrpSpPr>
            <p:grpSpPr bwMode="auto">
              <a:xfrm>
                <a:off x="60" y="0"/>
                <a:ext cx="1872" cy="2160"/>
                <a:chOff x="0" y="0"/>
                <a:chExt cx="1872" cy="2160"/>
              </a:xfrm>
            </p:grpSpPr>
            <p:sp>
              <p:nvSpPr>
                <p:cNvPr id="10247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912" cy="2160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248" name="Line 8"/>
                <p:cNvSpPr>
                  <a:spLocks noChangeShapeType="1"/>
                </p:cNvSpPr>
                <p:nvPr/>
              </p:nvSpPr>
              <p:spPr bwMode="auto">
                <a:xfrm>
                  <a:off x="912" y="0"/>
                  <a:ext cx="960" cy="2160"/>
                </a:xfrm>
                <a:prstGeom prst="line">
                  <a:avLst/>
                </a:prstGeom>
                <a:noFill/>
                <a:ln w="5715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0249" name="Group 9"/>
              <p:cNvGrpSpPr>
                <a:grpSpLocks/>
              </p:cNvGrpSpPr>
              <p:nvPr/>
            </p:nvGrpSpPr>
            <p:grpSpPr bwMode="auto">
              <a:xfrm>
                <a:off x="0" y="972"/>
                <a:ext cx="1748" cy="394"/>
                <a:chOff x="0" y="0"/>
                <a:chExt cx="1748" cy="394"/>
              </a:xfrm>
            </p:grpSpPr>
            <p:sp>
              <p:nvSpPr>
                <p:cNvPr id="10250" name="Rectangle 10"/>
                <p:cNvSpPr>
                  <a:spLocks noChangeArrowheads="1"/>
                </p:cNvSpPr>
                <p:nvPr/>
              </p:nvSpPr>
              <p:spPr bwMode="auto">
                <a:xfrm>
                  <a:off x="1632" y="29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200" b="1">
                    <a:solidFill>
                      <a:srgbClr val="4865E2"/>
                    </a:solidFill>
                    <a:latin typeface="华文新魏" pitchFamily="2" charset="-122"/>
                    <a:ea typeface="华文新魏" pitchFamily="2" charset="-122"/>
                  </a:endParaRPr>
                </a:p>
              </p:txBody>
            </p:sp>
            <p:sp>
              <p:nvSpPr>
                <p:cNvPr id="10251" name="Rectangle 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200" b="1">
                    <a:solidFill>
                      <a:srgbClr val="4865E2"/>
                    </a:solidFill>
                    <a:latin typeface="华文新魏" pitchFamily="2" charset="-122"/>
                    <a:ea typeface="华文新魏" pitchFamily="2" charset="-122"/>
                  </a:endParaRPr>
                </a:p>
              </p:txBody>
            </p:sp>
          </p:grpSp>
          <p:sp>
            <p:nvSpPr>
              <p:cNvPr id="10252" name="Rectangle 12"/>
              <p:cNvSpPr>
                <a:spLocks noChangeArrowheads="1"/>
              </p:cNvSpPr>
              <p:nvPr/>
            </p:nvSpPr>
            <p:spPr bwMode="auto">
              <a:xfrm>
                <a:off x="768" y="492"/>
                <a:ext cx="305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3200" b="1">
                  <a:solidFill>
                    <a:srgbClr val="FF33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sp>
            <p:nvSpPr>
              <p:cNvPr id="10253" name="Line 13"/>
              <p:cNvSpPr>
                <a:spLocks noChangeShapeType="1"/>
              </p:cNvSpPr>
              <p:nvPr/>
            </p:nvSpPr>
            <p:spPr bwMode="auto">
              <a:xfrm>
                <a:off x="48" y="2172"/>
                <a:ext cx="1872" cy="0"/>
              </a:xfrm>
              <a:prstGeom prst="line">
                <a:avLst/>
              </a:prstGeom>
              <a:noFill/>
              <a:ln w="50800">
                <a:solidFill>
                  <a:srgbClr val="FFCC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54" name="Rectangle 14"/>
              <p:cNvSpPr>
                <a:spLocks noChangeArrowheads="1"/>
              </p:cNvSpPr>
              <p:nvPr/>
            </p:nvSpPr>
            <p:spPr bwMode="auto">
              <a:xfrm>
                <a:off x="672" y="2143"/>
                <a:ext cx="768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3200" b="1">
                  <a:solidFill>
                    <a:srgbClr val="333399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grpSp>
            <p:nvGrpSpPr>
              <p:cNvPr id="10255" name="Group 15"/>
              <p:cNvGrpSpPr>
                <a:grpSpLocks/>
              </p:cNvGrpSpPr>
              <p:nvPr/>
            </p:nvGrpSpPr>
            <p:grpSpPr bwMode="auto">
              <a:xfrm>
                <a:off x="240" y="1692"/>
                <a:ext cx="932" cy="365"/>
                <a:chOff x="0" y="0"/>
                <a:chExt cx="932" cy="365"/>
              </a:xfrm>
            </p:grpSpPr>
            <p:sp>
              <p:nvSpPr>
                <p:cNvPr id="10256" name="Rectangle 16"/>
                <p:cNvSpPr>
                  <a:spLocks noChangeArrowheads="1"/>
                </p:cNvSpPr>
                <p:nvPr/>
              </p:nvSpPr>
              <p:spPr bwMode="auto">
                <a:xfrm>
                  <a:off x="816" y="0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200" b="1">
                    <a:solidFill>
                      <a:srgbClr val="99CC00"/>
                    </a:solidFill>
                    <a:latin typeface="华文新魏" pitchFamily="2" charset="-122"/>
                    <a:ea typeface="华文新魏" pitchFamily="2" charset="-122"/>
                  </a:endParaRPr>
                </a:p>
              </p:txBody>
            </p:sp>
            <p:sp>
              <p:nvSpPr>
                <p:cNvPr id="10257" name="Rectangle 1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" cy="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200" b="1">
                    <a:solidFill>
                      <a:srgbClr val="99CC00"/>
                    </a:solidFill>
                    <a:latin typeface="华文新魏" pitchFamily="2" charset="-122"/>
                    <a:ea typeface="华文新魏" pitchFamily="2" charset="-122"/>
                  </a:endParaRPr>
                </a:p>
              </p:txBody>
            </p:sp>
          </p:grpSp>
          <p:sp>
            <p:nvSpPr>
              <p:cNvPr id="10258" name="Text Box 18"/>
              <p:cNvSpPr txBox="1">
                <a:spLocks noChangeArrowheads="1"/>
              </p:cNvSpPr>
              <p:nvPr/>
            </p:nvSpPr>
            <p:spPr bwMode="auto">
              <a:xfrm rot="16554983">
                <a:off x="715" y="43"/>
                <a:ext cx="432" cy="44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z="4000">
                  <a:solidFill>
                    <a:srgbClr val="FF3300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259" name="Group 19"/>
              <p:cNvGrpSpPr>
                <a:grpSpLocks/>
              </p:cNvGrpSpPr>
              <p:nvPr/>
            </p:nvGrpSpPr>
            <p:grpSpPr bwMode="auto">
              <a:xfrm>
                <a:off x="108" y="1780"/>
                <a:ext cx="1704" cy="452"/>
                <a:chOff x="0" y="0"/>
                <a:chExt cx="1704" cy="452"/>
              </a:xfrm>
            </p:grpSpPr>
            <p:sp>
              <p:nvSpPr>
                <p:cNvPr id="10260" name="Text Box 20"/>
                <p:cNvSpPr txBox="1">
                  <a:spLocks noChangeArrowheads="1"/>
                </p:cNvSpPr>
                <p:nvPr/>
              </p:nvSpPr>
              <p:spPr bwMode="auto">
                <a:xfrm rot="20161287">
                  <a:off x="0" y="0"/>
                  <a:ext cx="33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600">
                    <a:solidFill>
                      <a:srgbClr val="891B81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261" name="Text Box 21"/>
                <p:cNvSpPr txBox="1">
                  <a:spLocks noChangeArrowheads="1"/>
                </p:cNvSpPr>
                <p:nvPr/>
              </p:nvSpPr>
              <p:spPr bwMode="auto">
                <a:xfrm rot="12848241">
                  <a:off x="1368" y="48"/>
                  <a:ext cx="33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 typeface="Arial" pitchFamily="34" charset="0"/>
                    <a:buNone/>
                  </a:pPr>
                  <a:endParaRPr lang="zh-CN" altLang="en-US" sz="3600">
                    <a:solidFill>
                      <a:srgbClr val="891B81"/>
                    </a:solidFill>
                    <a:latin typeface="Times New Roman" pitchFamily="18" charset="0"/>
                  </a:endParaRPr>
                </a:p>
              </p:txBody>
            </p:sp>
          </p:grpSp>
        </p:grpSp>
        <p:sp>
          <p:nvSpPr>
            <p:cNvPr id="10262" name="Line 22"/>
            <p:cNvSpPr>
              <a:spLocks noChangeShapeType="1"/>
            </p:cNvSpPr>
            <p:nvPr/>
          </p:nvSpPr>
          <p:spPr bwMode="auto">
            <a:xfrm>
              <a:off x="3090" y="455"/>
              <a:ext cx="0" cy="53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263" name="Text Box 23"/>
            <p:cNvSpPr txBox="1">
              <a:spLocks noChangeArrowheads="1"/>
            </p:cNvSpPr>
            <p:nvPr/>
          </p:nvSpPr>
          <p:spPr bwMode="auto">
            <a:xfrm>
              <a:off x="2182" y="0"/>
              <a:ext cx="710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0264" name="Text Box 24"/>
            <p:cNvSpPr txBox="1">
              <a:spLocks noChangeArrowheads="1"/>
            </p:cNvSpPr>
            <p:nvPr/>
          </p:nvSpPr>
          <p:spPr bwMode="auto">
            <a:xfrm>
              <a:off x="0" y="5385"/>
              <a:ext cx="710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0265" name="Text Box 25"/>
            <p:cNvSpPr txBox="1">
              <a:spLocks noChangeArrowheads="1"/>
            </p:cNvSpPr>
            <p:nvPr/>
          </p:nvSpPr>
          <p:spPr bwMode="auto">
            <a:xfrm>
              <a:off x="5585" y="5443"/>
              <a:ext cx="710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10266" name="Text Box 26"/>
            <p:cNvSpPr txBox="1">
              <a:spLocks noChangeArrowheads="1"/>
            </p:cNvSpPr>
            <p:nvPr/>
          </p:nvSpPr>
          <p:spPr bwMode="auto">
            <a:xfrm>
              <a:off x="2835" y="6010"/>
              <a:ext cx="710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000" b="1">
                  <a:solidFill>
                    <a:srgbClr val="000000"/>
                  </a:solidFill>
                </a:rPr>
                <a:t>D</a:t>
              </a:r>
            </a:p>
          </p:txBody>
        </p:sp>
      </p:grp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384756" y="1387336"/>
            <a:ext cx="7148111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（1）已知等腰三角形的底边与一腰，你能用尺规作出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这个等腰三角形ABC吗？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（2）如图2-38，将你做的等腰三角形ABC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剪下来。然后将它对折，使两腰AB与AC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所在的射线重合，记折痕与底边BC的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交点为D，你发现等腰三角形ABC是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轴对称图形吗？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（3）在图2-38中，根据轴对称的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基本性质，对称轴AD与底边BC有什么关系？根据角的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轴对称性，∠BAD和∠CAD有什么关系？由此你发现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等腰三角形ABC底边BC上的高、中线和顶角的平分线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sym typeface="Wingdings" pitchFamily="2" charset="2"/>
              </a:rPr>
              <a:t>有什么关系？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dirty="0">
                <a:solidFill>
                  <a:srgbClr val="000000"/>
                </a:solidFill>
              </a:rPr>
              <a:t>（4）</a:t>
            </a:r>
            <a:r>
              <a:rPr lang="zh-CN" altLang="en-US" sz="2000" b="1" dirty="0">
                <a:solidFill>
                  <a:srgbClr val="000000"/>
                </a:solidFill>
              </a:rPr>
              <a:t>利用等腰三角形的轴对称性，你发现∠B和∠C相等吗？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</a:rPr>
              <a:t>由此你能得到关于等腰三角形底角的什么性质？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</a:rPr>
              <a:t>（5）你能总结一下等腰三角形的性质吗</a:t>
            </a:r>
            <a:r>
              <a:rPr lang="zh-CN" altLang="en-US" sz="2000" b="1" dirty="0">
                <a:solidFill>
                  <a:srgbClr val="000000"/>
                </a:solidFill>
              </a:rPr>
              <a:t>？</a:t>
            </a:r>
            <a:endParaRPr lang="zh-CN" altLang="en-US" sz="20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9867"/>
      </p:ext>
    </p:extLst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48126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31" name="矩形 30"/>
          <p:cNvSpPr/>
          <p:nvPr/>
        </p:nvSpPr>
        <p:spPr>
          <a:xfrm>
            <a:off x="2269487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www.1ppt.com/tubiao/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www.1ppt.com/powerpoint/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www.1ppt.com/fanwen/     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www.1ppt.com/jiaoan/         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www.1ppt.com/kejian/shuxue/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www.1ppt.com/kejian/meishu/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www.1ppt.com/kejian/wuli/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www.1ppt.com/kejian/shengwu/ </a:t>
            </a: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www.1ppt.com/kejian/lishi/        </a:t>
            </a:r>
          </a:p>
        </p:txBody>
      </p:sp>
      <p:sp>
        <p:nvSpPr>
          <p:cNvPr id="12291" name="Text Box 3">
            <a:hlinkClick r:id="rId4" action="ppaction://program"/>
          </p:cNvPr>
          <p:cNvSpPr txBox="1">
            <a:spLocks noChangeArrowheads="1"/>
          </p:cNvSpPr>
          <p:nvPr/>
        </p:nvSpPr>
        <p:spPr bwMode="auto">
          <a:xfrm>
            <a:off x="683568" y="1412776"/>
            <a:ext cx="811688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dirty="0">
                <a:solidFill>
                  <a:srgbClr val="000000"/>
                </a:solidFill>
              </a:rPr>
              <a:t>　　   </a:t>
            </a:r>
            <a:r>
              <a:rPr lang="zh-CN" altLang="en-US" sz="3200" b="1" dirty="0">
                <a:solidFill>
                  <a:srgbClr val="000000"/>
                </a:solidFill>
                <a:ea typeface="华文新魏" pitchFamily="2" charset="-122"/>
              </a:rPr>
              <a:t>把剪出的等腰三角形</a:t>
            </a:r>
            <a:r>
              <a:rPr lang="en-US" altLang="zh-CN" sz="3200" b="1" dirty="0">
                <a:solidFill>
                  <a:srgbClr val="000000"/>
                </a:solidFill>
                <a:ea typeface="华文新魏" pitchFamily="2" charset="-122"/>
              </a:rPr>
              <a:t>ABC</a:t>
            </a:r>
            <a:r>
              <a:rPr lang="zh-CN" altLang="en-US" sz="3200" b="1" dirty="0">
                <a:solidFill>
                  <a:srgbClr val="000000"/>
                </a:solidFill>
                <a:ea typeface="华文新魏" pitchFamily="2" charset="-122"/>
              </a:rPr>
              <a:t>沿折痕对折， 找出其中重合的线段和角，填写表格。</a:t>
            </a:r>
          </a:p>
        </p:txBody>
      </p:sp>
      <p:sp>
        <p:nvSpPr>
          <p:cNvPr id="12292" name="WordArt 4"/>
          <p:cNvSpPr>
            <a:spLocks noChangeArrowheads="1" noChangeShapeType="1"/>
          </p:cNvSpPr>
          <p:nvPr/>
        </p:nvSpPr>
        <p:spPr bwMode="auto">
          <a:xfrm>
            <a:off x="683568" y="260648"/>
            <a:ext cx="1730375" cy="10223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33528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ln w="9525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latin typeface="隶书"/>
                <a:ea typeface="隶书"/>
              </a:rPr>
              <a:t>找一找</a:t>
            </a:r>
          </a:p>
        </p:txBody>
      </p:sp>
      <p:graphicFrame>
        <p:nvGraphicFramePr>
          <p:cNvPr id="12293" name="Group 5"/>
          <p:cNvGraphicFramePr>
            <a:graphicFrameLocks noGrp="1"/>
          </p:cNvGraphicFramePr>
          <p:nvPr/>
        </p:nvGraphicFramePr>
        <p:xfrm>
          <a:off x="685800" y="2743200"/>
          <a:ext cx="6219825" cy="3409950"/>
        </p:xfrm>
        <a:graphic>
          <a:graphicData uri="http://schemas.openxmlformats.org/drawingml/2006/table">
            <a:tbl>
              <a:tblPr/>
              <a:tblGrid>
                <a:gridCol w="3109913"/>
                <a:gridCol w="3109912"/>
              </a:tblGrid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重合的线段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重合的角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143000" y="3733800"/>
            <a:ext cx="1863725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>
                <a:solidFill>
                  <a:srgbClr val="FF3300"/>
                </a:solidFill>
              </a:rPr>
              <a:t> </a:t>
            </a:r>
            <a:r>
              <a:rPr lang="en-US" altLang="zh-CN" sz="2800" b="1" i="1">
                <a:solidFill>
                  <a:srgbClr val="FF3300"/>
                </a:solidFill>
              </a:rPr>
              <a:t>AB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en-US" altLang="zh-CN" sz="2800" b="1">
                <a:solidFill>
                  <a:srgbClr val="FF3300"/>
                </a:solidFill>
              </a:rPr>
              <a:t>A</a:t>
            </a:r>
            <a:r>
              <a:rPr lang="en-US" altLang="zh-CN" sz="2800" b="1" i="1">
                <a:solidFill>
                  <a:srgbClr val="FF3300"/>
                </a:solidFill>
              </a:rPr>
              <a:t>C</a:t>
            </a: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1066800" y="4495800"/>
            <a:ext cx="2044700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>
                <a:solidFill>
                  <a:srgbClr val="FF3300"/>
                </a:solidFill>
              </a:rPr>
              <a:t> </a:t>
            </a:r>
            <a:r>
              <a:rPr lang="en-US" altLang="zh-CN" sz="2800" b="1" i="1">
                <a:solidFill>
                  <a:srgbClr val="FF3300"/>
                </a:solidFill>
              </a:rPr>
              <a:t>BD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en-US" altLang="zh-CN" sz="2800" b="1" i="1">
                <a:solidFill>
                  <a:srgbClr val="FF3300"/>
                </a:solidFill>
              </a:rPr>
              <a:t>CD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/>
        </p:nvSpPr>
        <p:spPr bwMode="auto">
          <a:xfrm>
            <a:off x="4267200" y="3733800"/>
            <a:ext cx="223043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>
                <a:solidFill>
                  <a:srgbClr val="FF3300"/>
                </a:solidFill>
              </a:rPr>
              <a:t> ∠</a:t>
            </a:r>
            <a:r>
              <a:rPr lang="en-US" altLang="zh-CN" sz="2800" b="1" i="1">
                <a:solidFill>
                  <a:srgbClr val="FF3300"/>
                </a:solidFill>
              </a:rPr>
              <a:t>B </a:t>
            </a:r>
            <a:r>
              <a:rPr lang="zh-CN" altLang="en-US" sz="2800" b="1" i="1">
                <a:solidFill>
                  <a:srgbClr val="FF3300"/>
                </a:solidFill>
              </a:rPr>
              <a:t>＝</a:t>
            </a:r>
            <a:r>
              <a:rPr lang="zh-CN" altLang="en-US">
                <a:solidFill>
                  <a:srgbClr val="000000"/>
                </a:solidFill>
              </a:rPr>
              <a:t> </a:t>
            </a:r>
            <a:r>
              <a:rPr lang="zh-CN" altLang="en-US" sz="2800" b="1" i="1">
                <a:solidFill>
                  <a:srgbClr val="FF3300"/>
                </a:solidFill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</a:rPr>
              <a:t>C</a:t>
            </a:r>
            <a:r>
              <a:rPr lang="en-US" altLang="zh-CN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2313" name="Rectangle 25"/>
          <p:cNvSpPr>
            <a:spLocks noChangeArrowheads="1"/>
          </p:cNvSpPr>
          <p:nvPr/>
        </p:nvSpPr>
        <p:spPr bwMode="auto">
          <a:xfrm>
            <a:off x="3713163" y="4543425"/>
            <a:ext cx="3063875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</a:rPr>
              <a:t>BAD </a:t>
            </a:r>
            <a:r>
              <a:rPr lang="zh-CN" altLang="en-US" sz="2800" b="1" i="1">
                <a:solidFill>
                  <a:srgbClr val="FF3300"/>
                </a:solidFill>
              </a:rPr>
              <a:t>＝ </a:t>
            </a:r>
            <a:r>
              <a:rPr lang="zh-CN" altLang="en-US" sz="2800" b="1">
                <a:solidFill>
                  <a:srgbClr val="FF3300"/>
                </a:solidFill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</a:rPr>
              <a:t>CAD</a:t>
            </a:r>
          </a:p>
        </p:txBody>
      </p:sp>
      <p:sp>
        <p:nvSpPr>
          <p:cNvPr id="12314" name="Rectangle 26"/>
          <p:cNvSpPr>
            <a:spLocks noChangeArrowheads="1"/>
          </p:cNvSpPr>
          <p:nvPr/>
        </p:nvSpPr>
        <p:spPr bwMode="auto">
          <a:xfrm>
            <a:off x="3713163" y="5384800"/>
            <a:ext cx="3284537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FF3300"/>
                </a:solidFill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</a:rPr>
              <a:t>ADB 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zh-CN" altLang="en-US" sz="2800" b="1" i="1">
                <a:solidFill>
                  <a:srgbClr val="FF3300"/>
                </a:solidFill>
              </a:rPr>
              <a:t> </a:t>
            </a:r>
            <a:r>
              <a:rPr lang="zh-CN" altLang="en-US" sz="2800" b="1">
                <a:solidFill>
                  <a:srgbClr val="FF3300"/>
                </a:solidFill>
              </a:rPr>
              <a:t>∠</a:t>
            </a:r>
            <a:r>
              <a:rPr lang="en-US" altLang="zh-CN" sz="2800" b="1" i="1">
                <a:solidFill>
                  <a:srgbClr val="FF3300"/>
                </a:solidFill>
              </a:rPr>
              <a:t>ADC</a:t>
            </a:r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990600" y="5562600"/>
            <a:ext cx="222567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</a:t>
            </a:r>
            <a:r>
              <a:rPr lang="en-US" altLang="zh-CN" sz="2800" b="1">
                <a:solidFill>
                  <a:srgbClr val="FF3300"/>
                </a:solidFill>
              </a:rPr>
              <a:t>AD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en-US" altLang="zh-CN" sz="2800" b="1">
                <a:solidFill>
                  <a:srgbClr val="FF3300"/>
                </a:solidFill>
              </a:rPr>
              <a:t>AD</a:t>
            </a:r>
          </a:p>
        </p:txBody>
      </p:sp>
    </p:spTree>
    <p:extLst>
      <p:ext uri="{BB962C8B-B14F-4D97-AF65-F5344CB8AC3E}">
        <p14:creationId xmlns:p14="http://schemas.microsoft.com/office/powerpoint/2010/main" val="415192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10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10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nimBg="1"/>
      <p:bldP spid="12310" grpId="0" autoUpdateAnimBg="0"/>
      <p:bldP spid="12311" grpId="0" autoUpdateAnimBg="0"/>
      <p:bldP spid="12313" grpId="0" autoUpdateAnimBg="0"/>
      <p:bldP spid="12314" grpId="0" autoUpdateAnimBg="0"/>
      <p:bldP spid="1231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95287" y="548680"/>
            <a:ext cx="35337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dirty="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猜想与论证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627784" y="1556792"/>
            <a:ext cx="5121275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等腰三角形的两个底角相等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。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简称“等边对等角”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52700" y="2963863"/>
            <a:ext cx="4267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已知：△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sym typeface="Wingdings 3" pitchFamily="18" charset="2"/>
              </a:rPr>
              <a:t>ABC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  <a:sym typeface="Wingdings 3" pitchFamily="18" charset="2"/>
              </a:rPr>
              <a:t>中，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sym typeface="Wingdings 3" pitchFamily="18" charset="2"/>
              </a:rPr>
              <a:t>AB=AC</a:t>
            </a:r>
            <a:endParaRPr lang="en-US" altLang="zh-CN" sz="2800" dirty="0">
              <a:solidFill>
                <a:srgbClr val="00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552700" y="3573463"/>
            <a:ext cx="3657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求证：∠</a:t>
            </a:r>
            <a:r>
              <a:rPr lang="en-US" altLang="zh-CN" sz="2800" dirty="0">
                <a:solidFill>
                  <a:srgbClr val="000000"/>
                </a:solidFill>
                <a:latin typeface="Times New Roman" pitchFamily="18" charset="0"/>
                <a:ea typeface="华文行楷" pitchFamily="2" charset="-122"/>
                <a:sym typeface="Symbol" pitchFamily="18" charset="2"/>
              </a:rPr>
              <a:t>B=C</a:t>
            </a:r>
            <a:endParaRPr lang="en-US" altLang="zh-CN" sz="2800" dirty="0">
              <a:solidFill>
                <a:srgbClr val="00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528638" y="3284538"/>
            <a:ext cx="1811337" cy="2365375"/>
            <a:chOff x="0" y="0"/>
            <a:chExt cx="1141" cy="1490"/>
          </a:xfrm>
        </p:grpSpPr>
        <p:sp>
          <p:nvSpPr>
            <p:cNvPr id="13320" name="Rectangle 8"/>
            <p:cNvSpPr>
              <a:spLocks noChangeArrowheads="1"/>
            </p:cNvSpPr>
            <p:nvPr/>
          </p:nvSpPr>
          <p:spPr bwMode="auto">
            <a:xfrm>
              <a:off x="499" y="0"/>
              <a:ext cx="145" cy="22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200" b="1">
                  <a:solidFill>
                    <a:srgbClr val="000000"/>
                  </a:solidFill>
                </a:rPr>
                <a:t>A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  <p:sp>
          <p:nvSpPr>
            <p:cNvPr id="13321" name="Rectangle 9"/>
            <p:cNvSpPr>
              <a:spLocks noChangeArrowheads="1"/>
            </p:cNvSpPr>
            <p:nvPr/>
          </p:nvSpPr>
          <p:spPr bwMode="auto">
            <a:xfrm>
              <a:off x="0" y="1240"/>
              <a:ext cx="145" cy="22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200" b="1">
                  <a:solidFill>
                    <a:srgbClr val="000000"/>
                  </a:solidFill>
                </a:rPr>
                <a:t>B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  <p:sp>
          <p:nvSpPr>
            <p:cNvPr id="13322" name="Rectangle 10"/>
            <p:cNvSpPr>
              <a:spLocks noChangeArrowheads="1"/>
            </p:cNvSpPr>
            <p:nvPr/>
          </p:nvSpPr>
          <p:spPr bwMode="auto">
            <a:xfrm>
              <a:off x="996" y="1261"/>
              <a:ext cx="145" cy="229"/>
            </a:xfrm>
            <a:prstGeom prst="rect">
              <a:avLst/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2200" b="1">
                  <a:solidFill>
                    <a:srgbClr val="000000"/>
                  </a:solidFill>
                </a:rPr>
                <a:t>C</a:t>
              </a:r>
              <a:endParaRPr lang="en-US" altLang="zh-CN">
                <a:solidFill>
                  <a:srgbClr val="000000"/>
                </a:solidFill>
              </a:endParaRPr>
            </a:p>
          </p:txBody>
        </p:sp>
        <p:sp>
          <p:nvSpPr>
            <p:cNvPr id="13323" name="AutoShape 11"/>
            <p:cNvSpPr>
              <a:spLocks noChangeArrowheads="1"/>
            </p:cNvSpPr>
            <p:nvPr/>
          </p:nvSpPr>
          <p:spPr bwMode="auto">
            <a:xfrm>
              <a:off x="145" y="182"/>
              <a:ext cx="884" cy="117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FF33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3324" name="Arc 12"/>
          <p:cNvSpPr>
            <a:spLocks/>
          </p:cNvSpPr>
          <p:nvPr/>
        </p:nvSpPr>
        <p:spPr bwMode="auto">
          <a:xfrm>
            <a:off x="914400" y="5181600"/>
            <a:ext cx="76200" cy="228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325" name="Group 13"/>
          <p:cNvGrpSpPr>
            <a:grpSpLocks/>
          </p:cNvGrpSpPr>
          <p:nvPr/>
        </p:nvGrpSpPr>
        <p:grpSpPr bwMode="auto">
          <a:xfrm>
            <a:off x="533400" y="3276600"/>
            <a:ext cx="1811338" cy="2584450"/>
            <a:chOff x="0" y="0"/>
            <a:chExt cx="1141" cy="1628"/>
          </a:xfrm>
        </p:grpSpPr>
        <p:grpSp>
          <p:nvGrpSpPr>
            <p:cNvPr id="13326" name="Group 14"/>
            <p:cNvGrpSpPr>
              <a:grpSpLocks/>
            </p:cNvGrpSpPr>
            <p:nvPr/>
          </p:nvGrpSpPr>
          <p:grpSpPr bwMode="auto">
            <a:xfrm>
              <a:off x="485" y="187"/>
              <a:ext cx="133" cy="1441"/>
              <a:chOff x="0" y="0"/>
              <a:chExt cx="133" cy="1441"/>
            </a:xfrm>
          </p:grpSpPr>
          <p:sp>
            <p:nvSpPr>
              <p:cNvPr id="13327" name="Rectangle 15"/>
              <p:cNvSpPr>
                <a:spLocks noChangeArrowheads="1"/>
              </p:cNvSpPr>
              <p:nvPr/>
            </p:nvSpPr>
            <p:spPr bwMode="auto">
              <a:xfrm>
                <a:off x="0" y="1224"/>
                <a:ext cx="133" cy="217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en-US" altLang="zh-CN" sz="2200" b="1">
                    <a:solidFill>
                      <a:srgbClr val="000000"/>
                    </a:solidFill>
                  </a:rPr>
                  <a:t>D</a:t>
                </a:r>
                <a:endParaRPr lang="en-US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13328" name="Line 16"/>
              <p:cNvSpPr>
                <a:spLocks noChangeShapeType="1"/>
              </p:cNvSpPr>
              <p:nvPr/>
            </p:nvSpPr>
            <p:spPr bwMode="auto">
              <a:xfrm>
                <a:off x="94" y="0"/>
                <a:ext cx="0" cy="1179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329" name="Group 17"/>
            <p:cNvGrpSpPr>
              <a:grpSpLocks/>
            </p:cNvGrpSpPr>
            <p:nvPr/>
          </p:nvGrpSpPr>
          <p:grpSpPr bwMode="auto">
            <a:xfrm>
              <a:off x="0" y="0"/>
              <a:ext cx="1141" cy="1490"/>
              <a:chOff x="0" y="0"/>
              <a:chExt cx="1141" cy="1490"/>
            </a:xfrm>
          </p:grpSpPr>
          <p:sp>
            <p:nvSpPr>
              <p:cNvPr id="13330" name="Arc 18"/>
              <p:cNvSpPr>
                <a:spLocks/>
              </p:cNvSpPr>
              <p:nvPr/>
            </p:nvSpPr>
            <p:spPr bwMode="auto">
              <a:xfrm flipH="1">
                <a:off x="864" y="1152"/>
                <a:ext cx="96" cy="1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33CC33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331" name="Group 19"/>
              <p:cNvGrpSpPr>
                <a:grpSpLocks/>
              </p:cNvGrpSpPr>
              <p:nvPr/>
            </p:nvGrpSpPr>
            <p:grpSpPr bwMode="auto">
              <a:xfrm>
                <a:off x="0" y="0"/>
                <a:ext cx="1141" cy="1490"/>
                <a:chOff x="0" y="0"/>
                <a:chExt cx="1141" cy="1490"/>
              </a:xfrm>
            </p:grpSpPr>
            <p:grpSp>
              <p:nvGrpSpPr>
                <p:cNvPr id="13332" name="Group 2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141" cy="1490"/>
                  <a:chOff x="0" y="0"/>
                  <a:chExt cx="1141" cy="1490"/>
                </a:xfrm>
              </p:grpSpPr>
              <p:sp>
                <p:nvSpPr>
                  <p:cNvPr id="13333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499" y="0"/>
                    <a:ext cx="145" cy="229"/>
                  </a:xfrm>
                  <a:prstGeom prst="rect">
                    <a:avLst/>
                  </a:prstGeom>
                  <a:noFill/>
                  <a:ln w="28575">
                    <a:solidFill>
                      <a:srgbClr val="FF33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200" b="1">
                        <a:solidFill>
                          <a:srgbClr val="000000"/>
                        </a:solidFill>
                      </a:rPr>
                      <a:t>A</a:t>
                    </a:r>
                    <a:endParaRPr lang="en-US" altLang="zh-CN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33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240"/>
                    <a:ext cx="145" cy="229"/>
                  </a:xfrm>
                  <a:prstGeom prst="rect">
                    <a:avLst/>
                  </a:prstGeom>
                  <a:noFill/>
                  <a:ln w="28575">
                    <a:solidFill>
                      <a:srgbClr val="FF33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200" b="1">
                        <a:solidFill>
                          <a:srgbClr val="000000"/>
                        </a:solidFill>
                      </a:rPr>
                      <a:t>B</a:t>
                    </a:r>
                    <a:endParaRPr lang="en-US" altLang="zh-CN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3335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996" y="1261"/>
                    <a:ext cx="145" cy="229"/>
                  </a:xfrm>
                  <a:prstGeom prst="rect">
                    <a:avLst/>
                  </a:prstGeom>
                  <a:noFill/>
                  <a:ln w="28575">
                    <a:solidFill>
                      <a:srgbClr val="FF33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lIns="0" tIns="0" rIns="0" bIns="0">
                    <a:spAutoFit/>
                  </a:bodyPr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200" b="1">
                        <a:solidFill>
                          <a:srgbClr val="000000"/>
                        </a:solidFill>
                      </a:rPr>
                      <a:t>C</a:t>
                    </a:r>
                    <a:endParaRPr lang="en-US" altLang="zh-CN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3336" name="Auto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145" y="182"/>
                    <a:ext cx="884" cy="1179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28575">
                    <a:solidFill>
                      <a:srgbClr val="FF3300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13337" name="Arc 25"/>
                <p:cNvSpPr>
                  <a:spLocks/>
                </p:cNvSpPr>
                <p:nvPr/>
              </p:nvSpPr>
              <p:spPr bwMode="auto">
                <a:xfrm>
                  <a:off x="243" y="1195"/>
                  <a:ext cx="48" cy="144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rgbClr val="33CC33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49059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utoUpdateAnimBg="0"/>
      <p:bldP spid="1331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3"/>
          <p:cNvSpPr>
            <a:spLocks noChangeShapeType="1"/>
          </p:cNvSpPr>
          <p:nvPr/>
        </p:nvSpPr>
        <p:spPr bwMode="auto">
          <a:xfrm>
            <a:off x="7380288" y="981075"/>
            <a:ext cx="0" cy="2806700"/>
          </a:xfrm>
          <a:prstGeom prst="line">
            <a:avLst/>
          </a:prstGeom>
          <a:noFill/>
          <a:ln w="34925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331913" y="3384550"/>
            <a:ext cx="7667625" cy="371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4000" b="1">
              <a:solidFill>
                <a:srgbClr val="000000"/>
              </a:solidFill>
            </a:endParaRP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5676900" y="298450"/>
            <a:ext cx="3503613" cy="4138613"/>
            <a:chOff x="0" y="0"/>
            <a:chExt cx="2207" cy="2607"/>
          </a:xfrm>
        </p:grpSpPr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273" y="397"/>
              <a:ext cx="1588" cy="1814"/>
            </a:xfrm>
            <a:prstGeom prst="flowChartExtract">
              <a:avLst/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4000" b="1">
                <a:solidFill>
                  <a:srgbClr val="FFFFFF"/>
                </a:solidFill>
              </a:endParaRPr>
            </a:p>
          </p:txBody>
        </p:sp>
        <p:sp>
          <p:nvSpPr>
            <p:cNvPr id="14343" name="Text Box 7"/>
            <p:cNvSpPr txBox="1">
              <a:spLocks noChangeArrowheads="1"/>
            </p:cNvSpPr>
            <p:nvPr/>
          </p:nvSpPr>
          <p:spPr bwMode="auto">
            <a:xfrm>
              <a:off x="908" y="0"/>
              <a:ext cx="34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0" y="2165"/>
              <a:ext cx="34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14345" name="Text Box 9"/>
            <p:cNvSpPr txBox="1">
              <a:spLocks noChangeArrowheads="1"/>
            </p:cNvSpPr>
            <p:nvPr/>
          </p:nvSpPr>
          <p:spPr bwMode="auto">
            <a:xfrm>
              <a:off x="1860" y="2108"/>
              <a:ext cx="347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</a:rPr>
                <a:t>C</a:t>
              </a:r>
            </a:p>
          </p:txBody>
        </p:sp>
      </p:grpSp>
      <p:sp>
        <p:nvSpPr>
          <p:cNvPr id="14346" name="AutoShape 10"/>
          <p:cNvSpPr>
            <a:spLocks/>
          </p:cNvSpPr>
          <p:nvPr/>
        </p:nvSpPr>
        <p:spPr bwMode="auto">
          <a:xfrm>
            <a:off x="755576" y="3644900"/>
            <a:ext cx="217487" cy="1223963"/>
          </a:xfrm>
          <a:prstGeom prst="leftBrace">
            <a:avLst>
              <a:gd name="adj1" fmla="val 46898"/>
              <a:gd name="adj2" fmla="val 50000"/>
            </a:avLst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468313" y="1844675"/>
            <a:ext cx="4608512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则有∠</a:t>
            </a: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＝∠</a:t>
            </a: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7116763" y="3735388"/>
            <a:ext cx="5508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D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6948488" y="1574800"/>
            <a:ext cx="466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7380288" y="1574800"/>
            <a:ext cx="466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4351" name="Rectangle 15"/>
          <p:cNvSpPr>
            <a:spLocks noChangeArrowheads="1"/>
          </p:cNvSpPr>
          <p:nvPr/>
        </p:nvSpPr>
        <p:spPr bwMode="auto">
          <a:xfrm>
            <a:off x="539552" y="2589213"/>
            <a:ext cx="5113337" cy="79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在△</a:t>
            </a:r>
            <a:r>
              <a:rPr lang="en-US" altLang="zh-CN" sz="3600" b="1" dirty="0">
                <a:solidFill>
                  <a:srgbClr val="000000"/>
                </a:solidFill>
              </a:rPr>
              <a:t>ABD</a:t>
            </a:r>
            <a:r>
              <a:rPr lang="zh-CN" altLang="en-US" sz="3600" b="1" dirty="0">
                <a:solidFill>
                  <a:srgbClr val="000000"/>
                </a:solidFill>
              </a:rPr>
              <a:t>和△</a:t>
            </a:r>
            <a:r>
              <a:rPr lang="en-US" altLang="zh-CN" sz="3600" b="1" dirty="0">
                <a:solidFill>
                  <a:srgbClr val="000000"/>
                </a:solidFill>
              </a:rPr>
              <a:t>ACD</a:t>
            </a:r>
            <a:r>
              <a:rPr lang="zh-CN" altLang="en-US" sz="4000" b="1" dirty="0">
                <a:solidFill>
                  <a:srgbClr val="000000"/>
                </a:solidFill>
              </a:rPr>
              <a:t>中</a:t>
            </a:r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182563" y="1051622"/>
            <a:ext cx="59277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证明</a:t>
            </a:r>
            <a:r>
              <a:rPr lang="en-US" altLang="zh-CN" sz="2800" dirty="0">
                <a:solidFill>
                  <a:srgbClr val="000000"/>
                </a:solidFill>
              </a:rPr>
              <a:t>:</a:t>
            </a:r>
            <a:r>
              <a:rPr lang="en-US" altLang="zh-CN" sz="4000" b="1" dirty="0">
                <a:solidFill>
                  <a:srgbClr val="000000"/>
                </a:solidFill>
              </a:rPr>
              <a:t> </a:t>
            </a:r>
            <a:r>
              <a:rPr lang="zh-CN" altLang="en-US" sz="4000" b="1" dirty="0">
                <a:solidFill>
                  <a:srgbClr val="000000"/>
                </a:solidFill>
              </a:rPr>
              <a:t>作顶角的平分线</a:t>
            </a:r>
            <a:r>
              <a:rPr lang="en-US" altLang="zh-CN" sz="4000" b="1" dirty="0">
                <a:solidFill>
                  <a:srgbClr val="000000"/>
                </a:solidFill>
              </a:rPr>
              <a:t>AD</a:t>
            </a:r>
            <a:r>
              <a:rPr lang="zh-CN" altLang="en-US" sz="4000" b="1" dirty="0">
                <a:solidFill>
                  <a:srgbClr val="000000"/>
                </a:solidFill>
              </a:rPr>
              <a:t>，</a:t>
            </a:r>
          </a:p>
        </p:txBody>
      </p:sp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4479925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4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54" name="Rectangle 18"/>
          <p:cNvSpPr>
            <a:spLocks noChangeArrowheads="1"/>
          </p:cNvSpPr>
          <p:nvPr/>
        </p:nvSpPr>
        <p:spPr bwMode="auto">
          <a:xfrm>
            <a:off x="1011163" y="3294063"/>
            <a:ext cx="228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AB</a:t>
            </a:r>
            <a:r>
              <a:rPr lang="zh-CN" altLang="en-US" sz="3600" b="1" dirty="0">
                <a:solidFill>
                  <a:srgbClr val="000000"/>
                </a:solidFill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</a:rPr>
              <a:t>AC</a:t>
            </a:r>
            <a:r>
              <a:rPr lang="en-US" altLang="zh-CN" sz="4000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4355" name="Rectangle 19"/>
          <p:cNvSpPr>
            <a:spLocks noChangeArrowheads="1"/>
          </p:cNvSpPr>
          <p:nvPr/>
        </p:nvSpPr>
        <p:spPr bwMode="auto">
          <a:xfrm>
            <a:off x="896863" y="3935413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＝∠</a:t>
            </a: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en-US" altLang="zh-CN" sz="1100" dirty="0">
                <a:solidFill>
                  <a:srgbClr val="000000"/>
                </a:solidFill>
              </a:rPr>
              <a:t> 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1011163" y="4548188"/>
            <a:ext cx="2286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AD</a:t>
            </a:r>
            <a:r>
              <a:rPr lang="zh-CN" altLang="en-US" sz="3600" b="1" dirty="0">
                <a:solidFill>
                  <a:srgbClr val="000000"/>
                </a:solidFill>
              </a:rPr>
              <a:t>＝</a:t>
            </a:r>
            <a:r>
              <a:rPr lang="en-US" altLang="zh-CN" sz="3600" b="1" dirty="0">
                <a:solidFill>
                  <a:srgbClr val="000000"/>
                </a:solidFill>
              </a:rPr>
              <a:t>AD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4357" name="Rectangle 21"/>
          <p:cNvSpPr>
            <a:spLocks noChangeArrowheads="1"/>
          </p:cNvSpPr>
          <p:nvPr/>
        </p:nvSpPr>
        <p:spPr bwMode="auto">
          <a:xfrm>
            <a:off x="3059832" y="4525963"/>
            <a:ext cx="3806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（公共边）</a:t>
            </a:r>
            <a:r>
              <a:rPr lang="zh-CN" altLang="en-US" sz="1100" dirty="0">
                <a:solidFill>
                  <a:srgbClr val="000000"/>
                </a:solidFill>
                <a:latin typeface="Tahoma" pitchFamily="34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611560" y="5189538"/>
            <a:ext cx="441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∴</a:t>
            </a:r>
            <a:r>
              <a:rPr lang="zh-CN" altLang="en-US" sz="3600" b="1" dirty="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△</a:t>
            </a:r>
            <a:r>
              <a:rPr lang="en-US" altLang="zh-CN" sz="3600" b="1" dirty="0">
                <a:solidFill>
                  <a:srgbClr val="000000"/>
                </a:solidFill>
              </a:rPr>
              <a:t>ABD</a:t>
            </a:r>
            <a:r>
              <a:rPr lang="en-US" altLang="zh-CN" sz="3600" b="1" dirty="0">
                <a:solidFill>
                  <a:srgbClr val="000000"/>
                </a:solidFill>
                <a:latin typeface="宋体" pitchFamily="2" charset="-122"/>
              </a:rPr>
              <a:t>≌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宋体" pitchFamily="2" charset="-122"/>
              </a:rPr>
              <a:t>△</a:t>
            </a:r>
            <a:r>
              <a:rPr lang="en-US" altLang="zh-CN" sz="3600" b="1" dirty="0">
                <a:solidFill>
                  <a:srgbClr val="000000"/>
                </a:solidFill>
              </a:rPr>
              <a:t>ACD</a:t>
            </a:r>
            <a:r>
              <a:rPr lang="en-US" altLang="zh-CN" sz="11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endParaRPr lang="en-US" altLang="zh-CN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4954960" y="5189538"/>
            <a:ext cx="3581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  <a:latin typeface="Tahoma" pitchFamily="34" charset="0"/>
              </a:rPr>
              <a:t>SAS</a:t>
            </a: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）</a:t>
            </a:r>
            <a:r>
              <a:rPr lang="zh-CN" altLang="en-US" sz="1100" dirty="0">
                <a:solidFill>
                  <a:srgbClr val="000000"/>
                </a:solidFill>
                <a:latin typeface="Tahoma" pitchFamily="34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611560" y="5830888"/>
            <a:ext cx="3505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∴</a:t>
            </a:r>
            <a:r>
              <a:rPr lang="zh-CN" altLang="en-US" sz="3600" b="1" dirty="0">
                <a:solidFill>
                  <a:srgbClr val="000000"/>
                </a:solidFill>
                <a:latin typeface="Tahoma" pitchFamily="34" charset="0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∠</a:t>
            </a:r>
            <a:r>
              <a:rPr lang="en-US" altLang="zh-CN" sz="3600" b="1" dirty="0">
                <a:solidFill>
                  <a:srgbClr val="000000"/>
                </a:solidFill>
              </a:rPr>
              <a:t>B</a:t>
            </a: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＝∠</a:t>
            </a:r>
            <a:r>
              <a:rPr lang="en-US" altLang="zh-CN" sz="3600" b="1" dirty="0">
                <a:solidFill>
                  <a:srgbClr val="000000"/>
                </a:solidFill>
              </a:rPr>
              <a:t>C</a:t>
            </a:r>
            <a:r>
              <a:rPr lang="en-US" altLang="zh-CN" sz="1100" dirty="0">
                <a:solidFill>
                  <a:srgbClr val="000000"/>
                </a:solidFill>
              </a:rPr>
              <a:t> </a:t>
            </a:r>
            <a:endParaRPr lang="en-US" altLang="zh-CN" sz="2400" dirty="0">
              <a:solidFill>
                <a:srgbClr val="000000"/>
              </a:solidFill>
            </a:endParaRPr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3131840" y="5830888"/>
            <a:ext cx="594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itchFamily="2" charset="-122"/>
              </a:rPr>
              <a:t>（全等三角形对应角相等）</a:t>
            </a:r>
            <a:r>
              <a:rPr lang="zh-CN" altLang="en-US" sz="1100" dirty="0">
                <a:solidFill>
                  <a:srgbClr val="000000"/>
                </a:solidFill>
                <a:latin typeface="Tahoma" pitchFamily="34" charset="0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4362" name="Arc 26"/>
          <p:cNvSpPr>
            <a:spLocks/>
          </p:cNvSpPr>
          <p:nvPr/>
        </p:nvSpPr>
        <p:spPr bwMode="auto">
          <a:xfrm rot="21226179">
            <a:off x="7140575" y="995363"/>
            <a:ext cx="239713" cy="401637"/>
          </a:xfrm>
          <a:custGeom>
            <a:avLst/>
            <a:gdLst>
              <a:gd name="G0" fmla="+- 4519 0 0"/>
              <a:gd name="G1" fmla="+- 0 0 0"/>
              <a:gd name="G2" fmla="+- 21600 0 0"/>
              <a:gd name="T0" fmla="*/ 12694 w 12694"/>
              <a:gd name="T1" fmla="*/ 19993 h 21600"/>
              <a:gd name="T2" fmla="*/ 0 w 12694"/>
              <a:gd name="T3" fmla="*/ 21122 h 21600"/>
              <a:gd name="T4" fmla="*/ 4519 w 12694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694" h="21600" fill="none" extrusionOk="0">
                <a:moveTo>
                  <a:pt x="12694" y="19993"/>
                </a:moveTo>
                <a:cubicBezTo>
                  <a:pt x="10099" y="21054"/>
                  <a:pt x="7322" y="21599"/>
                  <a:pt x="4519" y="21600"/>
                </a:cubicBezTo>
                <a:cubicBezTo>
                  <a:pt x="3000" y="21600"/>
                  <a:pt x="1485" y="21439"/>
                  <a:pt x="0" y="21121"/>
                </a:cubicBezTo>
              </a:path>
              <a:path w="12694" h="21600" stroke="0" extrusionOk="0">
                <a:moveTo>
                  <a:pt x="12694" y="19993"/>
                </a:moveTo>
                <a:cubicBezTo>
                  <a:pt x="10099" y="21054"/>
                  <a:pt x="7322" y="21599"/>
                  <a:pt x="4519" y="21600"/>
                </a:cubicBezTo>
                <a:cubicBezTo>
                  <a:pt x="3000" y="21600"/>
                  <a:pt x="1485" y="21439"/>
                  <a:pt x="0" y="21121"/>
                </a:cubicBezTo>
                <a:lnTo>
                  <a:pt x="4519" y="0"/>
                </a:lnTo>
                <a:close/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63" name="Arc 27"/>
          <p:cNvSpPr>
            <a:spLocks/>
          </p:cNvSpPr>
          <p:nvPr/>
        </p:nvSpPr>
        <p:spPr bwMode="auto">
          <a:xfrm rot="21226179">
            <a:off x="7380288" y="1001713"/>
            <a:ext cx="180975" cy="401637"/>
          </a:xfrm>
          <a:custGeom>
            <a:avLst/>
            <a:gdLst>
              <a:gd name="G0" fmla="+- 8175 0 0"/>
              <a:gd name="G1" fmla="+- 0 0 0"/>
              <a:gd name="G2" fmla="+- 21600 0 0"/>
              <a:gd name="T0" fmla="*/ 9622 w 9622"/>
              <a:gd name="T1" fmla="*/ 21551 h 21600"/>
              <a:gd name="T2" fmla="*/ 0 w 9622"/>
              <a:gd name="T3" fmla="*/ 19993 h 21600"/>
              <a:gd name="T4" fmla="*/ 8175 w 9622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22" h="21600" fill="none" extrusionOk="0">
                <a:moveTo>
                  <a:pt x="9622" y="21551"/>
                </a:moveTo>
                <a:cubicBezTo>
                  <a:pt x="9140" y="21583"/>
                  <a:pt x="8657" y="21599"/>
                  <a:pt x="8175" y="21600"/>
                </a:cubicBezTo>
                <a:cubicBezTo>
                  <a:pt x="5371" y="21600"/>
                  <a:pt x="2594" y="21054"/>
                  <a:pt x="-1" y="19993"/>
                </a:cubicBezTo>
              </a:path>
              <a:path w="9622" h="21600" stroke="0" extrusionOk="0">
                <a:moveTo>
                  <a:pt x="9622" y="21551"/>
                </a:moveTo>
                <a:cubicBezTo>
                  <a:pt x="9140" y="21583"/>
                  <a:pt x="8657" y="21599"/>
                  <a:pt x="8175" y="21600"/>
                </a:cubicBezTo>
                <a:cubicBezTo>
                  <a:pt x="5371" y="21600"/>
                  <a:pt x="2594" y="21054"/>
                  <a:pt x="-1" y="19993"/>
                </a:cubicBezTo>
                <a:lnTo>
                  <a:pt x="8175" y="0"/>
                </a:lnTo>
                <a:close/>
              </a:path>
            </a:pathLst>
          </a:cu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6103938" y="908050"/>
            <a:ext cx="2520950" cy="2879725"/>
            <a:chOff x="0" y="0"/>
            <a:chExt cx="1588" cy="1814"/>
          </a:xfrm>
        </p:grpSpPr>
        <p:sp>
          <p:nvSpPr>
            <p:cNvPr id="14365" name="Line 29"/>
            <p:cNvSpPr>
              <a:spLocks noChangeShapeType="1"/>
            </p:cNvSpPr>
            <p:nvPr/>
          </p:nvSpPr>
          <p:spPr bwMode="auto">
            <a:xfrm flipH="1">
              <a:off x="0" y="0"/>
              <a:ext cx="794" cy="181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66" name="Line 30"/>
            <p:cNvSpPr>
              <a:spLocks noChangeShapeType="1"/>
            </p:cNvSpPr>
            <p:nvPr/>
          </p:nvSpPr>
          <p:spPr bwMode="auto">
            <a:xfrm>
              <a:off x="794" y="0"/>
              <a:ext cx="794" cy="181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451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1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14347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6" grpId="0" animBg="1"/>
      <p:bldP spid="14347" grpId="0" autoUpdateAnimBg="0"/>
      <p:bldP spid="14348" grpId="0" autoUpdateAnimBg="0"/>
      <p:bldP spid="14349" grpId="0" autoUpdateAnimBg="0"/>
      <p:bldP spid="14350" grpId="0" autoUpdateAnimBg="0"/>
      <p:bldP spid="14351" grpId="0" autoUpdateAnimBg="0"/>
      <p:bldP spid="14352" grpId="0" autoUpdateAnimBg="0"/>
      <p:bldP spid="14354" grpId="0" autoUpdateAnimBg="0"/>
      <p:bldP spid="14355" grpId="0" autoUpdateAnimBg="0"/>
      <p:bldP spid="14356" grpId="0" autoUpdateAnimBg="0"/>
      <p:bldP spid="14357" grpId="0" autoUpdateAnimBg="0"/>
      <p:bldP spid="14358" grpId="0" autoUpdateAnimBg="0"/>
      <p:bldP spid="14359" grpId="0" autoUpdateAnimBg="0"/>
      <p:bldP spid="14360" grpId="0" autoUpdateAnimBg="0"/>
      <p:bldP spid="14361" grpId="0" autoUpdateAnimBg="0"/>
      <p:bldP spid="14362" grpId="0" animBg="1"/>
      <p:bldP spid="143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22168" y="476672"/>
            <a:ext cx="35337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000" dirty="0">
                <a:solidFill>
                  <a:srgbClr val="FF0066"/>
                </a:solidFill>
                <a:latin typeface="Times New Roman" pitchFamily="18" charset="0"/>
                <a:ea typeface="华文行楷" pitchFamily="2" charset="-122"/>
              </a:rPr>
              <a:t>归纳结论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30450" y="1412776"/>
            <a:ext cx="51212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等腰三角形的两个底角相等</a:t>
            </a:r>
            <a:r>
              <a:rPr lang="zh-CN" altLang="en-US" sz="2800" b="1" dirty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。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55650" y="1341438"/>
            <a:ext cx="14398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性质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2700759" y="2045792"/>
            <a:ext cx="35274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(简称：等边对等角)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2700338" y="2765871"/>
            <a:ext cx="38163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25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用符号语言表示为：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51866" y="3573016"/>
            <a:ext cx="7056438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        在△</a:t>
            </a:r>
            <a:r>
              <a:rPr lang="en-US" altLang="zh-CN" sz="2800" b="1" dirty="0">
                <a:solidFill>
                  <a:srgbClr val="0000FF"/>
                </a:solidFill>
              </a:rPr>
              <a:t>ABC</a:t>
            </a:r>
            <a:r>
              <a:rPr lang="zh-CN" altLang="en-US" sz="2800" b="1" dirty="0">
                <a:solidFill>
                  <a:srgbClr val="0000FF"/>
                </a:solidFill>
              </a:rPr>
              <a:t>中，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              ∵ </a:t>
            </a:r>
            <a:r>
              <a:rPr lang="en-US" altLang="zh-CN" sz="2800" b="1" dirty="0">
                <a:solidFill>
                  <a:srgbClr val="0000FF"/>
                </a:solidFill>
              </a:rPr>
              <a:t>AC=AB</a:t>
            </a:r>
            <a:r>
              <a:rPr lang="zh-CN" altLang="en-US" sz="2800" b="1" dirty="0">
                <a:solidFill>
                  <a:srgbClr val="0000FF"/>
                </a:solidFill>
              </a:rPr>
              <a:t>（已知）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</a:rPr>
              <a:t>                           ∴ ∠</a:t>
            </a:r>
            <a:r>
              <a:rPr lang="en-US" altLang="zh-CN" sz="2800" b="1" dirty="0">
                <a:solidFill>
                  <a:srgbClr val="0000FF"/>
                </a:solidFill>
              </a:rPr>
              <a:t>B=∠C</a:t>
            </a:r>
            <a:r>
              <a:rPr lang="en-US" altLang="zh-CN" sz="2800" b="1" dirty="0">
                <a:solidFill>
                  <a:srgbClr val="333399"/>
                </a:solidFill>
              </a:rPr>
              <a:t> </a:t>
            </a:r>
            <a:r>
              <a:rPr lang="zh-CN" altLang="en-US" sz="2800" b="1" dirty="0">
                <a:solidFill>
                  <a:srgbClr val="333399"/>
                </a:solidFill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</a:rPr>
              <a:t>等边对等角）</a:t>
            </a:r>
          </a:p>
        </p:txBody>
      </p:sp>
      <p:grpSp>
        <p:nvGrpSpPr>
          <p:cNvPr id="15369" name="Group 9"/>
          <p:cNvGrpSpPr>
            <a:grpSpLocks/>
          </p:cNvGrpSpPr>
          <p:nvPr/>
        </p:nvGrpSpPr>
        <p:grpSpPr bwMode="auto">
          <a:xfrm>
            <a:off x="523806" y="4115594"/>
            <a:ext cx="1782763" cy="2336800"/>
            <a:chOff x="0" y="0"/>
            <a:chExt cx="1123" cy="1472"/>
          </a:xfrm>
        </p:grpSpPr>
        <p:grpSp>
          <p:nvGrpSpPr>
            <p:cNvPr id="15370" name="Group 10"/>
            <p:cNvGrpSpPr>
              <a:grpSpLocks/>
            </p:cNvGrpSpPr>
            <p:nvPr/>
          </p:nvGrpSpPr>
          <p:grpSpPr bwMode="auto">
            <a:xfrm>
              <a:off x="0" y="0"/>
              <a:ext cx="1123" cy="1472"/>
              <a:chOff x="0" y="0"/>
              <a:chExt cx="1123" cy="1472"/>
            </a:xfrm>
          </p:grpSpPr>
          <p:sp>
            <p:nvSpPr>
              <p:cNvPr id="15371" name="Rectangle 11"/>
              <p:cNvSpPr>
                <a:spLocks noChangeArrowheads="1"/>
              </p:cNvSpPr>
              <p:nvPr/>
            </p:nvSpPr>
            <p:spPr bwMode="auto">
              <a:xfrm>
                <a:off x="499" y="0"/>
                <a:ext cx="127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en-US" altLang="zh-CN" sz="2200" b="1">
                    <a:solidFill>
                      <a:srgbClr val="000000"/>
                    </a:solidFill>
                  </a:rPr>
                  <a:t>A</a:t>
                </a:r>
                <a:endParaRPr lang="en-US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2" name="Rectangle 12"/>
              <p:cNvSpPr>
                <a:spLocks noChangeArrowheads="1"/>
              </p:cNvSpPr>
              <p:nvPr/>
            </p:nvSpPr>
            <p:spPr bwMode="auto">
              <a:xfrm>
                <a:off x="0" y="1240"/>
                <a:ext cx="127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en-US" altLang="zh-CN" sz="2200" b="1">
                    <a:solidFill>
                      <a:srgbClr val="000000"/>
                    </a:solidFill>
                  </a:rPr>
                  <a:t>B</a:t>
                </a:r>
                <a:endParaRPr lang="en-US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3" name="Rectangle 13"/>
              <p:cNvSpPr>
                <a:spLocks noChangeArrowheads="1"/>
              </p:cNvSpPr>
              <p:nvPr/>
            </p:nvSpPr>
            <p:spPr bwMode="auto">
              <a:xfrm>
                <a:off x="996" y="1261"/>
                <a:ext cx="127" cy="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en-US" altLang="zh-CN" sz="2200" b="1">
                    <a:solidFill>
                      <a:srgbClr val="000000"/>
                    </a:solidFill>
                  </a:rPr>
                  <a:t>C</a:t>
                </a:r>
                <a:endParaRPr lang="en-US" altLang="zh-CN">
                  <a:solidFill>
                    <a:srgbClr val="000000"/>
                  </a:solidFill>
                </a:endParaRPr>
              </a:p>
            </p:txBody>
          </p:sp>
          <p:sp>
            <p:nvSpPr>
              <p:cNvPr id="15374" name="AutoShape 14"/>
              <p:cNvSpPr>
                <a:spLocks noChangeArrowheads="1"/>
              </p:cNvSpPr>
              <p:nvPr/>
            </p:nvSpPr>
            <p:spPr bwMode="auto">
              <a:xfrm>
                <a:off x="136" y="182"/>
                <a:ext cx="884" cy="1179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rgbClr val="FF33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375" name="Arc 15"/>
            <p:cNvSpPr>
              <a:spLocks/>
            </p:cNvSpPr>
            <p:nvPr/>
          </p:nvSpPr>
          <p:spPr bwMode="auto">
            <a:xfrm>
              <a:off x="179" y="1225"/>
              <a:ext cx="91" cy="1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6" name="Arc 16"/>
            <p:cNvSpPr>
              <a:spLocks/>
            </p:cNvSpPr>
            <p:nvPr/>
          </p:nvSpPr>
          <p:spPr bwMode="auto">
            <a:xfrm flipH="1">
              <a:off x="860" y="1225"/>
              <a:ext cx="90" cy="1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36646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64" grpId="0" autoUpdateAnimBg="0"/>
      <p:bldP spid="15366" grpId="0" autoUpdateAnimBg="0"/>
      <p:bldP spid="15367" grpId="0" autoUpdateAnimBg="0"/>
      <p:bldP spid="1536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 descr="PE03255_"/>
          <p:cNvSpPr txBox="1">
            <a:spLocks noChangeArrowheads="1"/>
          </p:cNvSpPr>
          <p:nvPr/>
        </p:nvSpPr>
        <p:spPr bwMode="auto">
          <a:xfrm>
            <a:off x="403176" y="476672"/>
            <a:ext cx="2955925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想一想</a:t>
            </a:r>
            <a:r>
              <a:rPr lang="en-US" altLang="zh-CN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舒体" pitchFamily="2" charset="-122"/>
                <a:ea typeface="方正舒体" pitchFamily="2" charset="-122"/>
              </a:rPr>
              <a:t>:</a:t>
            </a:r>
            <a:r>
              <a:rPr lang="en-US" altLang="zh-CN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舒体" pitchFamily="2" charset="-122"/>
                <a:ea typeface="方正舒体" pitchFamily="2" charset="-122"/>
              </a:rPr>
              <a:t> 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87127" y="1484784"/>
            <a:ext cx="8797925" cy="576064"/>
          </a:xfr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</a:rPr>
              <a:t>刚</a:t>
            </a:r>
            <a:r>
              <a:rPr lang="zh-CN" altLang="en-US" sz="2800" b="1" dirty="0">
                <a:solidFill>
                  <a:srgbClr val="000000"/>
                </a:solidFill>
              </a:rPr>
              <a:t>才的证明除了能得到</a:t>
            </a:r>
            <a:r>
              <a:rPr lang="zh-CN" altLang="en-US" sz="2800" b="1" dirty="0">
                <a:solidFill>
                  <a:srgbClr val="FF3300"/>
                </a:solidFill>
              </a:rPr>
              <a:t>∠</a:t>
            </a:r>
            <a:r>
              <a:rPr lang="en-US" altLang="zh-CN" sz="2800" b="1" dirty="0">
                <a:solidFill>
                  <a:srgbClr val="FF3300"/>
                </a:solidFill>
              </a:rPr>
              <a:t>B</a:t>
            </a:r>
            <a:r>
              <a:rPr lang="zh-CN" altLang="en-US" sz="2800" b="1" dirty="0">
                <a:solidFill>
                  <a:srgbClr val="FF3300"/>
                </a:solidFill>
              </a:rPr>
              <a:t>＝∠</a:t>
            </a:r>
            <a:r>
              <a:rPr lang="en-US" altLang="zh-CN" sz="2800" b="1" dirty="0">
                <a:solidFill>
                  <a:srgbClr val="FF3300"/>
                </a:solidFill>
              </a:rPr>
              <a:t>C   </a:t>
            </a:r>
            <a:r>
              <a:rPr lang="zh-CN" altLang="en-US" sz="2800" b="1" dirty="0">
                <a:solidFill>
                  <a:srgbClr val="000000"/>
                </a:solidFill>
              </a:rPr>
              <a:t>你还能发现什么</a:t>
            </a:r>
            <a:r>
              <a:rPr lang="en-US" altLang="zh-CN" sz="2800" b="1" dirty="0" smtClean="0">
                <a:solidFill>
                  <a:srgbClr val="000000"/>
                </a:solidFill>
              </a:rPr>
              <a:t>?</a:t>
            </a:r>
            <a:endParaRPr lang="en-US" altLang="zh-CN" sz="2800" b="1" dirty="0">
              <a:solidFill>
                <a:srgbClr val="000000"/>
              </a:solidFill>
            </a:endParaRPr>
          </a:p>
        </p:txBody>
      </p:sp>
      <p:graphicFrame>
        <p:nvGraphicFramePr>
          <p:cNvPr id="16389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142185"/>
              </p:ext>
            </p:extLst>
          </p:nvPr>
        </p:nvGraphicFramePr>
        <p:xfrm>
          <a:off x="276627" y="2419350"/>
          <a:ext cx="5591517" cy="3505200"/>
        </p:xfrm>
        <a:graphic>
          <a:graphicData uri="http://schemas.openxmlformats.org/drawingml/2006/table">
            <a:tbl>
              <a:tblPr/>
              <a:tblGrid>
                <a:gridCol w="2067242"/>
                <a:gridCol w="3524275"/>
              </a:tblGrid>
              <a:tr h="876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重合的线段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重合的角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　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06" name="AutoShape 22"/>
          <p:cNvSpPr>
            <a:spLocks noChangeArrowheads="1"/>
          </p:cNvSpPr>
          <p:nvPr/>
        </p:nvSpPr>
        <p:spPr bwMode="auto">
          <a:xfrm>
            <a:off x="6232376" y="2819400"/>
            <a:ext cx="2362200" cy="225901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7175351" y="2455863"/>
            <a:ext cx="7953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   </a:t>
            </a:r>
            <a:r>
              <a:rPr lang="en-US" altLang="zh-CN" b="1">
                <a:solidFill>
                  <a:srgbClr val="000000"/>
                </a:solidFill>
              </a:rPr>
              <a:t>A</a:t>
            </a: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6156176" y="5105400"/>
            <a:ext cx="7953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   </a:t>
            </a:r>
            <a:r>
              <a:rPr lang="en-US" altLang="zh-CN" b="1">
                <a:solidFill>
                  <a:srgbClr val="000000"/>
                </a:solidFill>
              </a:rPr>
              <a:t>B</a:t>
            </a:r>
          </a:p>
        </p:txBody>
      </p:sp>
      <p:sp>
        <p:nvSpPr>
          <p:cNvPr id="16409" name="Text Box 25"/>
          <p:cNvSpPr txBox="1">
            <a:spLocks noChangeArrowheads="1"/>
          </p:cNvSpPr>
          <p:nvPr/>
        </p:nvSpPr>
        <p:spPr bwMode="auto">
          <a:xfrm>
            <a:off x="7146776" y="5181600"/>
            <a:ext cx="7953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   </a:t>
            </a:r>
            <a:r>
              <a:rPr lang="en-US" altLang="zh-CN" b="1">
                <a:solidFill>
                  <a:srgbClr val="000000"/>
                </a:solidFill>
              </a:rPr>
              <a:t>D</a:t>
            </a:r>
          </a:p>
        </p:txBody>
      </p:sp>
      <p:sp>
        <p:nvSpPr>
          <p:cNvPr id="16410" name="Text Box 26"/>
          <p:cNvSpPr txBox="1">
            <a:spLocks noChangeArrowheads="1"/>
          </p:cNvSpPr>
          <p:nvPr/>
        </p:nvSpPr>
        <p:spPr bwMode="auto">
          <a:xfrm>
            <a:off x="8172301" y="5081588"/>
            <a:ext cx="7953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b="1">
                <a:solidFill>
                  <a:srgbClr val="000000"/>
                </a:solidFill>
              </a:rPr>
              <a:t>   </a:t>
            </a:r>
            <a:r>
              <a:rPr lang="en-US" altLang="zh-CN" b="1">
                <a:solidFill>
                  <a:srgbClr val="000000"/>
                </a:solidFill>
              </a:rPr>
              <a:t>C</a:t>
            </a:r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 rot="5400000">
            <a:off x="6322069" y="3948907"/>
            <a:ext cx="2259013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12" name="Text Box 28"/>
          <p:cNvSpPr txBox="1">
            <a:spLocks noChangeArrowheads="1"/>
          </p:cNvSpPr>
          <p:nvPr/>
        </p:nvSpPr>
        <p:spPr bwMode="auto">
          <a:xfrm>
            <a:off x="395536" y="3501009"/>
            <a:ext cx="1863725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 dirty="0">
                <a:solidFill>
                  <a:srgbClr val="FF3300"/>
                </a:solidFill>
              </a:rPr>
              <a:t> </a:t>
            </a:r>
            <a:r>
              <a:rPr lang="en-US" altLang="zh-CN" sz="2800" b="1" i="1" dirty="0">
                <a:solidFill>
                  <a:srgbClr val="FF3300"/>
                </a:solidFill>
              </a:rPr>
              <a:t>AB</a:t>
            </a:r>
            <a:r>
              <a:rPr lang="zh-CN" altLang="en-US" sz="2800" b="1" dirty="0">
                <a:solidFill>
                  <a:srgbClr val="FF3300"/>
                </a:solidFill>
              </a:rPr>
              <a:t>＝</a:t>
            </a:r>
            <a:r>
              <a:rPr lang="en-US" altLang="zh-CN" sz="2800" b="1" dirty="0">
                <a:solidFill>
                  <a:srgbClr val="FF3300"/>
                </a:solidFill>
              </a:rPr>
              <a:t>A</a:t>
            </a:r>
            <a:r>
              <a:rPr lang="en-US" altLang="zh-CN" sz="2800" b="1" i="1" dirty="0">
                <a:solidFill>
                  <a:srgbClr val="FF3300"/>
                </a:solidFill>
              </a:rPr>
              <a:t>C</a:t>
            </a:r>
          </a:p>
        </p:txBody>
      </p: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331912" y="4339208"/>
            <a:ext cx="2044700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>
                <a:solidFill>
                  <a:srgbClr val="FF3300"/>
                </a:solidFill>
              </a:rPr>
              <a:t> </a:t>
            </a:r>
            <a:r>
              <a:rPr lang="en-US" altLang="zh-CN" sz="2800" b="1" i="1">
                <a:solidFill>
                  <a:srgbClr val="FF3300"/>
                </a:solidFill>
              </a:rPr>
              <a:t>BD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en-US" altLang="zh-CN" sz="2800" b="1" i="1">
                <a:solidFill>
                  <a:srgbClr val="FF3300"/>
                </a:solidFill>
              </a:rPr>
              <a:t>CD</a:t>
            </a:r>
          </a:p>
        </p:txBody>
      </p:sp>
      <p:sp>
        <p:nvSpPr>
          <p:cNvPr id="16414" name="Rectangle 30"/>
          <p:cNvSpPr>
            <a:spLocks noChangeArrowheads="1"/>
          </p:cNvSpPr>
          <p:nvPr/>
        </p:nvSpPr>
        <p:spPr bwMode="auto">
          <a:xfrm>
            <a:off x="179512" y="5177408"/>
            <a:ext cx="2225675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</a:rPr>
              <a:t>   </a:t>
            </a:r>
            <a:r>
              <a:rPr lang="en-US" altLang="zh-CN" sz="2800" b="1">
                <a:solidFill>
                  <a:srgbClr val="FF3300"/>
                </a:solidFill>
              </a:rPr>
              <a:t>AD</a:t>
            </a:r>
            <a:r>
              <a:rPr lang="zh-CN" altLang="en-US" sz="2800" b="1">
                <a:solidFill>
                  <a:srgbClr val="FF3300"/>
                </a:solidFill>
              </a:rPr>
              <a:t>＝</a:t>
            </a:r>
            <a:r>
              <a:rPr lang="en-US" altLang="zh-CN" sz="2800" b="1">
                <a:solidFill>
                  <a:srgbClr val="FF3300"/>
                </a:solidFill>
              </a:rPr>
              <a:t>AD</a:t>
            </a:r>
          </a:p>
        </p:txBody>
      </p:sp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2900486" y="3421063"/>
            <a:ext cx="2230438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i="1" dirty="0">
                <a:solidFill>
                  <a:srgbClr val="FF3300"/>
                </a:solidFill>
              </a:rPr>
              <a:t> ∠</a:t>
            </a:r>
            <a:r>
              <a:rPr lang="en-US" altLang="zh-CN" sz="2800" b="1" i="1" dirty="0">
                <a:solidFill>
                  <a:srgbClr val="FF3300"/>
                </a:solidFill>
              </a:rPr>
              <a:t>B </a:t>
            </a:r>
            <a:r>
              <a:rPr lang="zh-CN" altLang="en-US" sz="2800" b="1" i="1" dirty="0">
                <a:solidFill>
                  <a:srgbClr val="FF3300"/>
                </a:solidFill>
              </a:rPr>
              <a:t>＝</a:t>
            </a: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zh-CN" altLang="en-US" sz="2800" b="1" i="1" dirty="0">
                <a:solidFill>
                  <a:srgbClr val="FF3300"/>
                </a:solidFill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</a:rPr>
              <a:t>C</a:t>
            </a:r>
            <a:r>
              <a:rPr lang="en-US" altLang="zh-CN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16416" name="Rectangle 32"/>
          <p:cNvSpPr>
            <a:spLocks noChangeArrowheads="1"/>
          </p:cNvSpPr>
          <p:nvPr/>
        </p:nvSpPr>
        <p:spPr bwMode="auto">
          <a:xfrm>
            <a:off x="2483768" y="4313237"/>
            <a:ext cx="3063875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</a:rPr>
              <a:t>BAD </a:t>
            </a:r>
            <a:r>
              <a:rPr lang="zh-CN" altLang="en-US" sz="2800" b="1" i="1" dirty="0">
                <a:solidFill>
                  <a:srgbClr val="FF3300"/>
                </a:solidFill>
              </a:rPr>
              <a:t>＝ </a:t>
            </a:r>
            <a:r>
              <a:rPr lang="zh-CN" altLang="en-US" sz="2800" b="1" dirty="0">
                <a:solidFill>
                  <a:srgbClr val="FF3300"/>
                </a:solidFill>
              </a:rPr>
              <a:t>∠</a:t>
            </a:r>
            <a:r>
              <a:rPr lang="en-US" altLang="zh-CN" sz="2800" b="1" i="1" dirty="0">
                <a:solidFill>
                  <a:srgbClr val="FF3300"/>
                </a:solidFill>
              </a:rPr>
              <a:t>CAD</a:t>
            </a:r>
          </a:p>
        </p:txBody>
      </p:sp>
      <p:sp>
        <p:nvSpPr>
          <p:cNvPr id="16417" name="Rectangle 33"/>
          <p:cNvSpPr>
            <a:spLocks noChangeArrowheads="1"/>
          </p:cNvSpPr>
          <p:nvPr/>
        </p:nvSpPr>
        <p:spPr bwMode="auto">
          <a:xfrm>
            <a:off x="2395387" y="5171281"/>
            <a:ext cx="3760789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3300"/>
                </a:solidFill>
              </a:rPr>
              <a:t>∠</a:t>
            </a:r>
            <a:r>
              <a:rPr lang="en-US" altLang="zh-CN" sz="2400" b="1" i="1" dirty="0">
                <a:solidFill>
                  <a:srgbClr val="FF3300"/>
                </a:solidFill>
              </a:rPr>
              <a:t>ADB </a:t>
            </a:r>
            <a:r>
              <a:rPr lang="zh-CN" altLang="en-US" sz="2400" b="1" dirty="0">
                <a:solidFill>
                  <a:srgbClr val="FF3300"/>
                </a:solidFill>
              </a:rPr>
              <a:t>＝∠</a:t>
            </a:r>
            <a:r>
              <a:rPr lang="en-US" altLang="zh-CN" sz="2400" b="1" i="1" dirty="0">
                <a:solidFill>
                  <a:srgbClr val="FF3300"/>
                </a:solidFill>
              </a:rPr>
              <a:t>ADC</a:t>
            </a:r>
            <a:r>
              <a:rPr lang="zh-CN" altLang="en-US" sz="2400" b="1" i="1" dirty="0">
                <a:solidFill>
                  <a:srgbClr val="FF3300"/>
                </a:solidFill>
              </a:rPr>
              <a:t>＝ </a:t>
            </a:r>
            <a:r>
              <a:rPr lang="en-US" altLang="zh-CN" sz="2400" b="1" i="1" dirty="0">
                <a:solidFill>
                  <a:srgbClr val="FF3300"/>
                </a:solidFill>
              </a:rPr>
              <a:t>90°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6640513" y="537845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6419" name="Group 35"/>
          <p:cNvGrpSpPr>
            <a:grpSpLocks/>
          </p:cNvGrpSpPr>
          <p:nvPr/>
        </p:nvGrpSpPr>
        <p:grpSpPr bwMode="auto">
          <a:xfrm>
            <a:off x="7527776" y="4724400"/>
            <a:ext cx="381000" cy="381000"/>
            <a:chOff x="0" y="0"/>
            <a:chExt cx="409" cy="317"/>
          </a:xfrm>
        </p:grpSpPr>
        <p:sp>
          <p:nvSpPr>
            <p:cNvPr id="16420" name="Line 36"/>
            <p:cNvSpPr>
              <a:spLocks noChangeShapeType="1"/>
            </p:cNvSpPr>
            <p:nvPr/>
          </p:nvSpPr>
          <p:spPr bwMode="auto">
            <a:xfrm>
              <a:off x="0" y="0"/>
              <a:ext cx="409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1" name="Line 37"/>
            <p:cNvSpPr>
              <a:spLocks noChangeShapeType="1"/>
            </p:cNvSpPr>
            <p:nvPr/>
          </p:nvSpPr>
          <p:spPr bwMode="auto">
            <a:xfrm flipV="1">
              <a:off x="409" y="0"/>
              <a:ext cx="0" cy="317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6422" name="Arc 38"/>
          <p:cNvSpPr>
            <a:spLocks/>
          </p:cNvSpPr>
          <p:nvPr/>
        </p:nvSpPr>
        <p:spPr bwMode="auto">
          <a:xfrm flipV="1">
            <a:off x="7299176" y="3200400"/>
            <a:ext cx="228600" cy="76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23" name="Arc 39"/>
          <p:cNvSpPr>
            <a:spLocks/>
          </p:cNvSpPr>
          <p:nvPr/>
        </p:nvSpPr>
        <p:spPr bwMode="auto">
          <a:xfrm flipH="1" flipV="1">
            <a:off x="7527776" y="3200400"/>
            <a:ext cx="152400" cy="76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7169001" y="3421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25" name="Text Box 41"/>
          <p:cNvSpPr txBox="1">
            <a:spLocks noChangeArrowheads="1"/>
          </p:cNvSpPr>
          <p:nvPr/>
        </p:nvSpPr>
        <p:spPr bwMode="auto">
          <a:xfrm>
            <a:off x="7207101" y="3313113"/>
            <a:ext cx="7016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>
                <a:solidFill>
                  <a:srgbClr val="000000"/>
                </a:solidFill>
              </a:rPr>
              <a:t>1   2</a:t>
            </a:r>
          </a:p>
        </p:txBody>
      </p:sp>
    </p:spTree>
    <p:extLst>
      <p:ext uri="{BB962C8B-B14F-4D97-AF65-F5344CB8AC3E}">
        <p14:creationId xmlns:p14="http://schemas.microsoft.com/office/powerpoint/2010/main" val="30530119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1" grpId="0" animBg="1"/>
      <p:bldP spid="16412" grpId="0" autoUpdateAnimBg="0"/>
      <p:bldP spid="16412" grpId="1" autoUpdateAnimBg="0"/>
      <p:bldP spid="16413" grpId="0" autoUpdateAnimBg="0"/>
      <p:bldP spid="16414" grpId="0" autoUpdateAnimBg="0"/>
      <p:bldP spid="16414" grpId="1" autoUpdateAnimBg="0"/>
      <p:bldP spid="16415" grpId="0" autoUpdateAnimBg="0"/>
      <p:bldP spid="16415" grpId="1" autoUpdateAnimBg="0"/>
      <p:bldP spid="16416" grpId="0" autoUpdateAnimBg="0"/>
      <p:bldP spid="1641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67544" y="3504654"/>
            <a:ext cx="6119813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在△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ABC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中，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AB =AC,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点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D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在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BC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1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、∵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AD ⊥ BC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      ∴∠</a:t>
            </a:r>
            <a:r>
              <a:rPr lang="en-US" altLang="zh-CN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= ∠</a:t>
            </a:r>
            <a:r>
              <a:rPr lang="en-US" altLang="zh-CN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，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____=</a:t>
            </a:r>
            <a:r>
              <a:rPr lang="en-US" altLang="zh-CN" sz="2400" b="1" u="sng" dirty="0">
                <a:solidFill>
                  <a:srgbClr val="010004"/>
                </a:solidFill>
                <a:latin typeface="Times New Roman" pitchFamily="18" charset="0"/>
              </a:rPr>
              <a:t> 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。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2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、∵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AD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是角平分线，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       ∴ 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⊥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 ，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=</a:t>
            </a:r>
            <a:r>
              <a:rPr lang="en-US" altLang="zh-CN" sz="2400" b="1" u="sng" dirty="0">
                <a:solidFill>
                  <a:srgbClr val="010004"/>
                </a:solidFill>
                <a:latin typeface="Times New Roman" pitchFamily="18" charset="0"/>
              </a:rPr>
              <a:t> 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3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、∵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AD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是中线，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       ∴ 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⊥ 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 ， </a:t>
            </a:r>
            <a:r>
              <a:rPr lang="zh-CN" altLang="en-US" b="1" dirty="0">
                <a:solidFill>
                  <a:srgbClr val="010004"/>
                </a:solidFill>
              </a:rPr>
              <a:t>∠ </a:t>
            </a:r>
            <a:r>
              <a:rPr lang="zh-CN" altLang="en-US" sz="2400" b="1" u="sng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= </a:t>
            </a:r>
            <a:r>
              <a:rPr lang="en-US" altLang="zh-CN" b="1" dirty="0">
                <a:solidFill>
                  <a:srgbClr val="010004"/>
                </a:solidFill>
              </a:rPr>
              <a:t>∠      </a:t>
            </a:r>
            <a:r>
              <a:rPr lang="en-US" altLang="zh-CN" sz="2400" b="1" dirty="0">
                <a:solidFill>
                  <a:srgbClr val="010004"/>
                </a:solidFill>
                <a:latin typeface="Times New Roman" pitchFamily="18" charset="0"/>
              </a:rPr>
              <a:t>      </a:t>
            </a:r>
            <a:r>
              <a:rPr lang="zh-CN" altLang="en-US" sz="2400" b="1" dirty="0">
                <a:solidFill>
                  <a:srgbClr val="010004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6899275" y="3789363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42307" y="4266654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677344" y="4266654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3542532" y="4266654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BD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4334694" y="4266654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DC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1310507" y="5708104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AD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245544" y="5708104"/>
            <a:ext cx="609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BC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3542532" y="5708104"/>
            <a:ext cx="30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4622032" y="5708104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2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1381944" y="4987379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AD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174107" y="4987379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BC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2818632" y="4987379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BD  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3733032" y="4987379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</a:rPr>
              <a:t>DC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467544" y="2693863"/>
            <a:ext cx="4679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fontAlgn="base">
              <a:spcBef>
                <a:spcPct val="25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用符号语言表示为：</a:t>
            </a:r>
          </a:p>
        </p:txBody>
      </p:sp>
      <p:grpSp>
        <p:nvGrpSpPr>
          <p:cNvPr id="17426" name="Group 18"/>
          <p:cNvGrpSpPr>
            <a:grpSpLocks/>
          </p:cNvGrpSpPr>
          <p:nvPr/>
        </p:nvGrpSpPr>
        <p:grpSpPr bwMode="auto">
          <a:xfrm>
            <a:off x="6172200" y="1371600"/>
            <a:ext cx="2895600" cy="3276600"/>
            <a:chOff x="0" y="0"/>
            <a:chExt cx="1824" cy="2064"/>
          </a:xfrm>
        </p:grpSpPr>
        <p:grpSp>
          <p:nvGrpSpPr>
            <p:cNvPr id="17427" name="Group 19"/>
            <p:cNvGrpSpPr>
              <a:grpSpLocks/>
            </p:cNvGrpSpPr>
            <p:nvPr/>
          </p:nvGrpSpPr>
          <p:grpSpPr bwMode="auto">
            <a:xfrm>
              <a:off x="0" y="0"/>
              <a:ext cx="1824" cy="2064"/>
              <a:chOff x="0" y="0"/>
              <a:chExt cx="1824" cy="2064"/>
            </a:xfrm>
          </p:grpSpPr>
          <p:grpSp>
            <p:nvGrpSpPr>
              <p:cNvPr id="17428" name="Group 20"/>
              <p:cNvGrpSpPr>
                <a:grpSpLocks/>
              </p:cNvGrpSpPr>
              <p:nvPr/>
            </p:nvGrpSpPr>
            <p:grpSpPr bwMode="auto">
              <a:xfrm>
                <a:off x="0" y="0"/>
                <a:ext cx="1824" cy="2064"/>
                <a:chOff x="0" y="0"/>
                <a:chExt cx="1824" cy="2064"/>
              </a:xfrm>
            </p:grpSpPr>
            <p:grpSp>
              <p:nvGrpSpPr>
                <p:cNvPr id="17429" name="Group 2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824" cy="2064"/>
                  <a:chOff x="0" y="0"/>
                  <a:chExt cx="1824" cy="2064"/>
                </a:xfrm>
              </p:grpSpPr>
              <p:sp>
                <p:nvSpPr>
                  <p:cNvPr id="17430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0" y="0"/>
                    <a:ext cx="677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800" b="1">
                        <a:solidFill>
                          <a:srgbClr val="FF3300"/>
                        </a:solidFill>
                        <a:latin typeface="Times New Roman" pitchFamily="18" charset="0"/>
                      </a:rPr>
                      <a:t>A</a:t>
                    </a:r>
                  </a:p>
                </p:txBody>
              </p:sp>
              <p:sp>
                <p:nvSpPr>
                  <p:cNvPr id="17431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303"/>
                    <a:ext cx="469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800" b="1">
                        <a:solidFill>
                          <a:srgbClr val="FF3300"/>
                        </a:solidFill>
                        <a:latin typeface="Times New Roman" pitchFamily="18" charset="0"/>
                      </a:rPr>
                      <a:t>B</a:t>
                    </a:r>
                  </a:p>
                </p:txBody>
              </p:sp>
              <p:sp>
                <p:nvSpPr>
                  <p:cNvPr id="17432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07" y="1273"/>
                    <a:ext cx="417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800" b="1">
                        <a:solidFill>
                          <a:srgbClr val="FF3300"/>
                        </a:solidFill>
                        <a:latin typeface="Times New Roman" pitchFamily="18" charset="0"/>
                      </a:rPr>
                      <a:t>C</a:t>
                    </a:r>
                  </a:p>
                </p:txBody>
              </p:sp>
              <p:sp>
                <p:nvSpPr>
                  <p:cNvPr id="17433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0" y="1481"/>
                    <a:ext cx="417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r>
                      <a:rPr lang="en-US" altLang="zh-CN" sz="2800" b="1">
                        <a:solidFill>
                          <a:srgbClr val="FF3300"/>
                        </a:solidFill>
                        <a:latin typeface="Times New Roman" pitchFamily="18" charset="0"/>
                      </a:rPr>
                      <a:t>D</a:t>
                    </a:r>
                  </a:p>
                </p:txBody>
              </p:sp>
              <p:grpSp>
                <p:nvGrpSpPr>
                  <p:cNvPr id="17434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469" y="724"/>
                    <a:ext cx="782" cy="419"/>
                    <a:chOff x="0" y="0"/>
                    <a:chExt cx="720" cy="386"/>
                  </a:xfrm>
                </p:grpSpPr>
                <p:sp>
                  <p:nvSpPr>
                    <p:cNvPr id="17435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 rot="10831464">
                      <a:off x="0" y="0"/>
                      <a:ext cx="434" cy="2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 fontAlgn="base">
                        <a:spcBef>
                          <a:spcPct val="5000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Times New Roman" pitchFamily="18" charset="0"/>
                        </a:rPr>
                        <a:t>⌒</a:t>
                      </a:r>
                    </a:p>
                  </p:txBody>
                </p:sp>
                <p:grpSp>
                  <p:nvGrpSpPr>
                    <p:cNvPr id="17436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43" y="0"/>
                      <a:ext cx="577" cy="386"/>
                      <a:chOff x="0" y="0"/>
                      <a:chExt cx="577" cy="386"/>
                    </a:xfrm>
                  </p:grpSpPr>
                  <p:sp>
                    <p:nvSpPr>
                      <p:cNvPr id="17437" name="Text Box 2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 rot="10837822">
                        <a:off x="0" y="0"/>
                        <a:ext cx="481" cy="2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>
                        <a:spAutoFit/>
                      </a:bodyPr>
                      <a:lstStyle/>
                      <a:p>
                        <a:pPr fontAlgn="base">
                          <a:spcBef>
                            <a:spcPct val="50000"/>
                          </a:spcBef>
                          <a:spcAft>
                            <a:spcPct val="0"/>
                          </a:spcAft>
                          <a:buFont typeface="Arial" pitchFamily="34" charset="0"/>
                          <a:buNone/>
                        </a:pPr>
                        <a:r>
                          <a:rPr lang="zh-CN" altLang="en-US" sz="2400" b="1">
                            <a:solidFill>
                              <a:srgbClr val="000000"/>
                            </a:solidFill>
                            <a:latin typeface="Times New Roman" pitchFamily="18" charset="0"/>
                          </a:rPr>
                          <a:t>⌒</a:t>
                        </a:r>
                      </a:p>
                    </p:txBody>
                  </p:sp>
                  <p:grpSp>
                    <p:nvGrpSpPr>
                      <p:cNvPr id="17438" name="Group 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" y="121"/>
                        <a:ext cx="576" cy="265"/>
                        <a:chOff x="0" y="0"/>
                        <a:chExt cx="576" cy="265"/>
                      </a:xfrm>
                    </p:grpSpPr>
                    <p:sp>
                      <p:nvSpPr>
                        <p:cNvPr id="17439" name="Text Box 31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0" y="0"/>
                          <a:ext cx="192" cy="2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/>
                        <a:p>
                          <a:pPr fontAlgn="base">
                            <a:spcBef>
                              <a:spcPct val="5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None/>
                          </a:pPr>
                          <a:r>
                            <a:rPr lang="en-US" altLang="zh-CN" sz="2400" b="1">
                              <a:solidFill>
                                <a:srgbClr val="808080"/>
                              </a:solidFill>
                              <a:latin typeface="Times New Roman" pitchFamily="18" charset="0"/>
                            </a:rPr>
                            <a:t>1</a:t>
                          </a:r>
                        </a:p>
                      </p:txBody>
                    </p:sp>
                    <p:sp>
                      <p:nvSpPr>
                        <p:cNvPr id="17440" name="Text Box 32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88" y="0"/>
                          <a:ext cx="288" cy="2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  <p:txBody>
                        <a:bodyPr>
                          <a:spAutoFit/>
                        </a:bodyPr>
                        <a:lstStyle/>
                        <a:p>
                          <a:pPr fontAlgn="base">
                            <a:spcBef>
                              <a:spcPct val="50000"/>
                            </a:spcBef>
                            <a:spcAft>
                              <a:spcPct val="0"/>
                            </a:spcAft>
                            <a:buFont typeface="Arial" pitchFamily="34" charset="0"/>
                            <a:buNone/>
                          </a:pPr>
                          <a:r>
                            <a:rPr lang="en-US" altLang="zh-CN" sz="2400" b="1">
                              <a:solidFill>
                                <a:srgbClr val="808080"/>
                              </a:solidFill>
                              <a:latin typeface="Times New Roman" pitchFamily="18" charset="0"/>
                            </a:rPr>
                            <a:t>2</a:t>
                          </a:r>
                        </a:p>
                      </p:txBody>
                    </p:sp>
                  </p:grpSp>
                </p:grpSp>
              </p:grpSp>
              <p:sp>
                <p:nvSpPr>
                  <p:cNvPr id="17441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68" y="1776"/>
                    <a:ext cx="576" cy="28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 fontAlgn="base">
                      <a:spcBef>
                        <a:spcPct val="50000"/>
                      </a:spcBef>
                      <a:spcAft>
                        <a:spcPct val="0"/>
                      </a:spcAft>
                      <a:buFont typeface="Arial" pitchFamily="34" charset="0"/>
                      <a:buNone/>
                    </a:pPr>
                    <a:endParaRPr lang="zh-CN" altLang="en-US" sz="2400" b="1">
                      <a:solidFill>
                        <a:srgbClr val="808080"/>
                      </a:solidFill>
                      <a:latin typeface="Times New Roman" pitchFamily="18" charset="0"/>
                    </a:endParaRPr>
                  </a:p>
                </p:txBody>
              </p:sp>
            </p:grpSp>
            <p:grpSp>
              <p:nvGrpSpPr>
                <p:cNvPr id="17442" name="Group 34"/>
                <p:cNvGrpSpPr>
                  <a:grpSpLocks/>
                </p:cNvGrpSpPr>
                <p:nvPr/>
              </p:nvGrpSpPr>
              <p:grpSpPr bwMode="auto">
                <a:xfrm>
                  <a:off x="313" y="387"/>
                  <a:ext cx="1146" cy="1198"/>
                  <a:chOff x="0" y="0"/>
                  <a:chExt cx="1146" cy="1198"/>
                </a:xfrm>
              </p:grpSpPr>
              <p:sp>
                <p:nvSpPr>
                  <p:cNvPr id="17443" name="Auto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146" cy="1146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CC00"/>
                  </a:solidFill>
                  <a:ln w="57150" cmpd="thickThin">
                    <a:solidFill>
                      <a:srgbClr val="FF0000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7444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573" y="52"/>
                    <a:ext cx="0" cy="1146"/>
                  </a:xfrm>
                  <a:prstGeom prst="line">
                    <a:avLst/>
                  </a:prstGeom>
                  <a:noFill/>
                  <a:ln w="50800" cap="rnd">
                    <a:solidFill>
                      <a:srgbClr val="0033CC"/>
                    </a:solidFill>
                    <a:prstDash val="sysDot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7445" name="Group 37"/>
              <p:cNvGrpSpPr>
                <a:grpSpLocks/>
              </p:cNvGrpSpPr>
              <p:nvPr/>
            </p:nvGrpSpPr>
            <p:grpSpPr bwMode="auto">
              <a:xfrm>
                <a:off x="726" y="703"/>
                <a:ext cx="336" cy="144"/>
                <a:chOff x="0" y="0"/>
                <a:chExt cx="336" cy="144"/>
              </a:xfrm>
            </p:grpSpPr>
            <p:sp>
              <p:nvSpPr>
                <p:cNvPr id="17446" name="Arc 38"/>
                <p:cNvSpPr>
                  <a:spLocks/>
                </p:cNvSpPr>
                <p:nvPr/>
              </p:nvSpPr>
              <p:spPr bwMode="auto">
                <a:xfrm flipV="1">
                  <a:off x="144" y="48"/>
                  <a:ext cx="192" cy="9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47" name="Arc 39"/>
                <p:cNvSpPr>
                  <a:spLocks/>
                </p:cNvSpPr>
                <p:nvPr/>
              </p:nvSpPr>
              <p:spPr bwMode="auto">
                <a:xfrm flipV="1">
                  <a:off x="0" y="0"/>
                  <a:ext cx="192" cy="96"/>
                </a:xfrm>
                <a:custGeom>
                  <a:avLst/>
                  <a:gdLst>
                    <a:gd name="G0" fmla="+- 21550 0 0"/>
                    <a:gd name="G1" fmla="+- 20885 0 0"/>
                    <a:gd name="G2" fmla="+- 21600 0 0"/>
                    <a:gd name="T0" fmla="*/ 0 w 21550"/>
                    <a:gd name="T1" fmla="*/ 19412 h 20885"/>
                    <a:gd name="T2" fmla="*/ 16038 w 21550"/>
                    <a:gd name="T3" fmla="*/ 0 h 20885"/>
                    <a:gd name="T4" fmla="*/ 21550 w 21550"/>
                    <a:gd name="T5" fmla="*/ 20885 h 208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50" h="20885" fill="none" extrusionOk="0">
                      <a:moveTo>
                        <a:pt x="0" y="19412"/>
                      </a:moveTo>
                      <a:cubicBezTo>
                        <a:pt x="631" y="10172"/>
                        <a:pt x="7083" y="2363"/>
                        <a:pt x="16038" y="0"/>
                      </a:cubicBezTo>
                    </a:path>
                    <a:path w="21550" h="20885" stroke="0" extrusionOk="0">
                      <a:moveTo>
                        <a:pt x="0" y="19412"/>
                      </a:moveTo>
                      <a:cubicBezTo>
                        <a:pt x="631" y="10172"/>
                        <a:pt x="7083" y="2363"/>
                        <a:pt x="16038" y="0"/>
                      </a:cubicBezTo>
                      <a:lnTo>
                        <a:pt x="21550" y="20885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0033CC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17448" name="Text Box 40"/>
            <p:cNvSpPr txBox="1">
              <a:spLocks noChangeArrowheads="1"/>
            </p:cNvSpPr>
            <p:nvPr/>
          </p:nvSpPr>
          <p:spPr bwMode="auto">
            <a:xfrm>
              <a:off x="622" y="817"/>
              <a:ext cx="28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009999"/>
                </a:buClr>
                <a:buSzPct val="70000"/>
                <a:buFont typeface="Wingdings" pitchFamily="2" charset="2"/>
                <a:buNone/>
              </a:pPr>
              <a:r>
                <a:rPr lang="en-US" altLang="zh-CN" sz="2800">
                  <a:solidFill>
                    <a:srgbClr val="000000"/>
                  </a:solidFill>
                </a:rPr>
                <a:t>1</a:t>
              </a:r>
            </a:p>
          </p:txBody>
        </p:sp>
        <p:sp>
          <p:nvSpPr>
            <p:cNvPr id="17449" name="Text Box 41"/>
            <p:cNvSpPr txBox="1">
              <a:spLocks noChangeArrowheads="1"/>
            </p:cNvSpPr>
            <p:nvPr/>
          </p:nvSpPr>
          <p:spPr bwMode="auto">
            <a:xfrm>
              <a:off x="940" y="862"/>
              <a:ext cx="13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Clr>
                  <a:srgbClr val="009999"/>
                </a:buClr>
                <a:buSzPct val="70000"/>
                <a:buFont typeface="Wingdings" pitchFamily="2" charset="2"/>
                <a:buNone/>
              </a:pPr>
              <a:r>
                <a:rPr lang="en-US" altLang="zh-CN" sz="2800">
                  <a:solidFill>
                    <a:srgbClr val="000000"/>
                  </a:solidFill>
                </a:rPr>
                <a:t>2</a:t>
              </a:r>
            </a:p>
          </p:txBody>
        </p:sp>
      </p:grpSp>
      <p:sp>
        <p:nvSpPr>
          <p:cNvPr id="17450" name="Line 42"/>
          <p:cNvSpPr>
            <a:spLocks noChangeShapeType="1"/>
          </p:cNvSpPr>
          <p:nvPr/>
        </p:nvSpPr>
        <p:spPr bwMode="auto">
          <a:xfrm>
            <a:off x="4622032" y="6139904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395536" y="1265312"/>
            <a:ext cx="6200725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华文新魏" pitchFamily="2" charset="-122"/>
              </a:rPr>
              <a:t>等腰三角形的顶角的平分线，底边上的中线，底边上的高互相重合。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华文新魏" pitchFamily="2" charset="-122"/>
              </a:rPr>
              <a:t>也称“三线合一”。</a:t>
            </a:r>
          </a:p>
        </p:txBody>
      </p:sp>
      <p:grpSp>
        <p:nvGrpSpPr>
          <p:cNvPr id="17452" name="Group 44"/>
          <p:cNvGrpSpPr>
            <a:grpSpLocks/>
          </p:cNvGrpSpPr>
          <p:nvPr/>
        </p:nvGrpSpPr>
        <p:grpSpPr bwMode="auto">
          <a:xfrm>
            <a:off x="7620000" y="3505200"/>
            <a:ext cx="287338" cy="288925"/>
            <a:chOff x="0" y="0"/>
            <a:chExt cx="409" cy="317"/>
          </a:xfrm>
        </p:grpSpPr>
        <p:sp>
          <p:nvSpPr>
            <p:cNvPr id="17453" name="Line 45"/>
            <p:cNvSpPr>
              <a:spLocks noChangeShapeType="1"/>
            </p:cNvSpPr>
            <p:nvPr/>
          </p:nvSpPr>
          <p:spPr bwMode="auto">
            <a:xfrm>
              <a:off x="0" y="0"/>
              <a:ext cx="409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54" name="Line 46"/>
            <p:cNvSpPr>
              <a:spLocks noChangeShapeType="1"/>
            </p:cNvSpPr>
            <p:nvPr/>
          </p:nvSpPr>
          <p:spPr bwMode="auto">
            <a:xfrm flipV="1">
              <a:off x="409" y="0"/>
              <a:ext cx="0" cy="317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55" name="Text Box 47"/>
          <p:cNvSpPr txBox="1">
            <a:spLocks noChangeArrowheads="1"/>
          </p:cNvSpPr>
          <p:nvPr/>
        </p:nvSpPr>
        <p:spPr bwMode="auto">
          <a:xfrm>
            <a:off x="2143125" y="450850"/>
            <a:ext cx="143986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性质</a:t>
            </a:r>
            <a:r>
              <a:rPr lang="en-US" altLang="zh-CN" sz="3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9340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utoUpdateAnimBg="0"/>
      <p:bldP spid="17413" grpId="0" autoUpdateAnimBg="0"/>
      <p:bldP spid="17414" grpId="0" autoUpdateAnimBg="0"/>
      <p:bldP spid="17415" grpId="0" autoUpdateAnimBg="0"/>
      <p:bldP spid="17416" grpId="0" autoUpdateAnimBg="0"/>
      <p:bldP spid="17418" grpId="0" autoUpdateAnimBg="0"/>
      <p:bldP spid="17419" grpId="0" autoUpdateAnimBg="0"/>
      <p:bldP spid="17420" grpId="0" autoUpdateAnimBg="0"/>
      <p:bldP spid="17421" grpId="0" autoUpdateAnimBg="0"/>
      <p:bldP spid="17422" grpId="0" autoUpdateAnimBg="0"/>
      <p:bldP spid="17423" grpId="0" autoUpdateAnimBg="0"/>
      <p:bldP spid="17424" grpId="0" autoUpdateAnimBg="0"/>
      <p:bldP spid="17425" grpId="0" autoUpdateAnimBg="0"/>
      <p:bldP spid="17451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1930</Words>
  <Application>Microsoft Office PowerPoint</Application>
  <PresentationFormat>全屏显示(4:3)</PresentationFormat>
  <Paragraphs>245</Paragraphs>
  <Slides>16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达标检测</vt:lpstr>
      <vt:lpstr>挑战自我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2017-08-21T09:27:36Z</dcterms:created>
  <dcterms:modified xsi:type="dcterms:W3CDTF">2017-08-21T09:28:13Z</dcterms:modified>
</cp:coreProperties>
</file>