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87E1A-C30F-4D5B-9153-E527E0B6962B}" type="datetimeFigureOut">
              <a:rPr lang="zh-CN" altLang="en-US" smtClean="0"/>
              <a:t>2017/8/18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49E9B9-AC8B-4807-9957-44D3439BC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21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0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2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3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4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5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6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jiaoan/" TargetMode="External"/><Relationship Id="rId18" Type="http://schemas.openxmlformats.org/officeDocument/2006/relationships/hyperlink" Target="http://www.1ppt.com/kejian/yingyu/" TargetMode="External"/><Relationship Id="rId3" Type="http://schemas.openxmlformats.org/officeDocument/2006/relationships/slide" Target="../slides/slide5.xml"/><Relationship Id="rId21" Type="http://schemas.openxmlformats.org/officeDocument/2006/relationships/hyperlink" Target="http://www.1ppt.com/kejian/wuli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shiti/" TargetMode="External"/><Relationship Id="rId17" Type="http://schemas.openxmlformats.org/officeDocument/2006/relationships/hyperlink" Target="http://www.1ppt.com/kejian/shuxue/" TargetMode="External"/><Relationship Id="rId25" Type="http://schemas.openxmlformats.org/officeDocument/2006/relationships/hyperlink" Target="http://www.1ppt.com/kejian/lishi/" TargetMode="External"/><Relationship Id="rId2" Type="http://schemas.openxmlformats.org/officeDocument/2006/relationships/notesMaster" Target="../notesMasters/notesMaster1.xml"/><Relationship Id="rId16" Type="http://schemas.openxmlformats.org/officeDocument/2006/relationships/hyperlink" Target="http://www.1ppt.com/kejian/yuwen/" TargetMode="External"/><Relationship Id="rId20" Type="http://schemas.openxmlformats.org/officeDocument/2006/relationships/hyperlink" Target="http://www.1ppt.com/kejian/kexue/" TargetMode="External"/><Relationship Id="rId1" Type="http://schemas.openxmlformats.org/officeDocument/2006/relationships/themeOverride" Target="../theme/themeOverride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fanwen/" TargetMode="External"/><Relationship Id="rId24" Type="http://schemas.openxmlformats.org/officeDocument/2006/relationships/hyperlink" Target="http://www.1ppt.com/kejian/dili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kejian/" TargetMode="External"/><Relationship Id="rId23" Type="http://schemas.openxmlformats.org/officeDocument/2006/relationships/hyperlink" Target="http://www.1ppt.com/kejian/shengwu/" TargetMode="External"/><Relationship Id="rId10" Type="http://schemas.openxmlformats.org/officeDocument/2006/relationships/hyperlink" Target="http://www.1ppt.com/ziliao/" TargetMode="External"/><Relationship Id="rId19" Type="http://schemas.openxmlformats.org/officeDocument/2006/relationships/hyperlink" Target="http://www.1ppt.com/kejian/meishu/" TargetMode="External"/><Relationship Id="rId4" Type="http://schemas.openxmlformats.org/officeDocument/2006/relationships/hyperlink" Target="http://www.1ppt.com/moban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n/" TargetMode="External"/><Relationship Id="rId22" Type="http://schemas.openxmlformats.org/officeDocument/2006/relationships/hyperlink" Target="http://www.1ppt.com/kejian/huaxue/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427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5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734B5-E204-4212-A3A6-19B257D428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208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87E903-421E-47C2-95EC-2735ADBEFAA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9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0ABE6-FA50-4042-8CC5-2BF03AF96D1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226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809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093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995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637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565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770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446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823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FD1CE-6101-4661-9040-C107E23935D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536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2672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53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82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644AB-A056-412F-AAB5-BA6DAE4A146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509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FA4FD-4D5D-4259-843A-C25CE88F9EC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962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BC8B4-334D-4640-B692-A2D863B5BD4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59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21F2AF-C4F1-40FB-A44E-B6EA3576C58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824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EB938F-EB43-4253-9179-95B534FFFA5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56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CAE06E-C7B1-40A5-A712-B8F15EB9048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543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898EE-5424-4ACD-9A23-2FC3944AE78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623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4E983F-772D-40B0-AA21-C589F64A3C3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52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0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8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27088" y="1720999"/>
            <a:ext cx="788511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长美黑简" pitchFamily="49" charset="-122"/>
                <a:ea typeface="汉仪长美黑简" pitchFamily="49" charset="-122"/>
                <a:sym typeface="Wingdings" pitchFamily="2" charset="2"/>
              </a:rPr>
              <a:t>8.2 </a:t>
            </a:r>
            <a:r>
              <a:rPr lang="zh-CN" altLang="en-US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长美黑简" pitchFamily="49" charset="-122"/>
                <a:ea typeface="汉仪长美黑简" pitchFamily="49" charset="-122"/>
                <a:sym typeface="Wingdings" pitchFamily="2" charset="2"/>
              </a:rPr>
              <a:t>角的</a:t>
            </a:r>
            <a:r>
              <a:rPr lang="zh-CN" altLang="en-US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长美黑简" pitchFamily="49" charset="-122"/>
                <a:ea typeface="汉仪长美黑简" pitchFamily="49" charset="-122"/>
                <a:sym typeface="Wingdings" pitchFamily="2" charset="2"/>
              </a:rPr>
              <a:t>比较</a:t>
            </a:r>
          </a:p>
        </p:txBody>
      </p:sp>
      <p:sp>
        <p:nvSpPr>
          <p:cNvPr id="5" name="矩形 4"/>
          <p:cNvSpPr/>
          <p:nvPr/>
        </p:nvSpPr>
        <p:spPr>
          <a:xfrm>
            <a:off x="1967434" y="5373216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26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50825" y="1196975"/>
            <a:ext cx="75612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如图</a:t>
            </a:r>
            <a:r>
              <a:rPr lang="en-US" altLang="zh-CN" sz="3200" b="1" i="1" dirty="0">
                <a:solidFill>
                  <a:srgbClr val="0000FF"/>
                </a:solidFill>
                <a:latin typeface="Times New Roman" pitchFamily="18" charset="0"/>
              </a:rPr>
              <a:t>OC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、</a:t>
            </a:r>
            <a:r>
              <a:rPr lang="en-US" altLang="zh-CN" sz="3200" b="1" i="1" dirty="0">
                <a:solidFill>
                  <a:srgbClr val="0000FF"/>
                </a:solidFill>
                <a:latin typeface="Times New Roman" pitchFamily="18" charset="0"/>
              </a:rPr>
              <a:t>OD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分别是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BOD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和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 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AOB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的角平分线，那么</a:t>
            </a: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2565400"/>
            <a:ext cx="2881313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348038" y="2636838"/>
            <a:ext cx="5616575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itchFamily="18" charset="0"/>
              </a:rPr>
              <a:t>BOC 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=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∠</a:t>
            </a: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</a:rPr>
              <a:t> ____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=</a:t>
            </a: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</a:rPr>
              <a:t>___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itchFamily="18" charset="0"/>
              </a:rPr>
              <a:t>BOD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3200" b="1" dirty="0">
              <a:solidFill>
                <a:srgbClr val="FF33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=</a:t>
            </a: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</a:rPr>
              <a:t>_____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itchFamily="18" charset="0"/>
              </a:rPr>
              <a:t>AOC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=</a:t>
            </a: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</a:rPr>
              <a:t>____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 ∠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itchFamily="18" charset="0"/>
              </a:rPr>
              <a:t>AOB</a:t>
            </a:r>
          </a:p>
        </p:txBody>
      </p:sp>
      <p:sp>
        <p:nvSpPr>
          <p:cNvPr id="19463" name="WordArt 7"/>
          <p:cNvSpPr>
            <a:spLocks noChangeArrowheads="1" noChangeShapeType="1"/>
          </p:cNvSpPr>
          <p:nvPr/>
        </p:nvSpPr>
        <p:spPr bwMode="auto">
          <a:xfrm>
            <a:off x="395288" y="188913"/>
            <a:ext cx="1554162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/>
                <a:ea typeface="隶书"/>
              </a:rPr>
              <a:t>试一试</a:t>
            </a:r>
          </a:p>
        </p:txBody>
      </p:sp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2420938"/>
            <a:ext cx="4492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5435600" y="2636838"/>
            <a:ext cx="10429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COD</a:t>
            </a:r>
          </a:p>
        </p:txBody>
      </p:sp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0200" y="3429000"/>
            <a:ext cx="3429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3357563"/>
            <a:ext cx="258763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04135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2" grpId="0" autoUpdateAnimBg="0"/>
      <p:bldP spid="19463" grpId="0" animBg="1"/>
      <p:bldP spid="19463" grpId="1" animBg="1"/>
      <p:bldP spid="1946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50825" y="620688"/>
            <a:ext cx="864235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如图，在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AOC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的内部画射线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itchFamily="18" charset="0"/>
              </a:rPr>
              <a:t>OB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，在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 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AOC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的外部画射线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itchFamily="18" charset="0"/>
              </a:rPr>
              <a:t>OD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分别是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 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AOC</a:t>
            </a: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是哪两个角的和？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BOD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是哪两个角的和？当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 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AOB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= ∠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 COD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时，你能找出其它相等的角吗？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3213100"/>
            <a:ext cx="2255838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132138" y="2760663"/>
            <a:ext cx="3041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由图形可以看出，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203575" y="3381375"/>
            <a:ext cx="4992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∠ 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</a:rPr>
              <a:t>AOC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= ∠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</a:rPr>
              <a:t>AOB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+∠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</a:rPr>
              <a:t>BOC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；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843213" y="4173538"/>
            <a:ext cx="50371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zh-CN" altLang="en-US" sz="32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BOD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= ∠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BOC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+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COD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；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2771775" y="4821238"/>
            <a:ext cx="45450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当∠</a:t>
            </a:r>
            <a:r>
              <a:rPr lang="zh-CN" altLang="en-US" sz="32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FF"/>
                </a:solidFill>
                <a:latin typeface="Times New Roman" pitchFamily="18" charset="0"/>
              </a:rPr>
              <a:t>AOB</a:t>
            </a: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</a:rPr>
              <a:t>= ∠ </a:t>
            </a:r>
            <a:r>
              <a:rPr lang="en-US" altLang="zh-CN" sz="3200" b="1" i="1" dirty="0">
                <a:solidFill>
                  <a:srgbClr val="0000FF"/>
                </a:solidFill>
                <a:latin typeface="Times New Roman" pitchFamily="18" charset="0"/>
              </a:rPr>
              <a:t>COD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时，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2195513" y="27813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解：</a:t>
            </a: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3348038" y="5322888"/>
            <a:ext cx="3724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itchFamily="18" charset="0"/>
              </a:rPr>
              <a:t>AOC</a:t>
            </a: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</a:rPr>
              <a:t>= </a:t>
            </a: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FF3300"/>
                </a:solidFill>
                <a:latin typeface="Times New Roman" pitchFamily="18" charset="0"/>
              </a:rPr>
              <a:t>BOD</a:t>
            </a: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7593182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9" grpId="0" autoUpdateAnimBg="0"/>
      <p:bldP spid="21510" grpId="0" autoUpdateAnimBg="0"/>
      <p:bldP spid="21511" grpId="0" autoUpdateAnimBg="0"/>
      <p:bldP spid="21512" grpId="0" autoUpdateAnimBg="0"/>
      <p:bldP spid="21513" grpId="0" autoUpdateAnimBg="0"/>
      <p:bldP spid="2151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971550" y="620713"/>
            <a:ext cx="14398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练习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1117600" y="1268413"/>
            <a:ext cx="7199313" cy="2303462"/>
            <a:chOff x="0" y="0"/>
            <a:chExt cx="4535" cy="1451"/>
          </a:xfrm>
        </p:grpSpPr>
        <p:sp>
          <p:nvSpPr>
            <p:cNvPr id="23558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4535" cy="1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000000"/>
                  </a:solidFill>
                  <a:latin typeface="Times New Roman" pitchFamily="18" charset="0"/>
                </a:rPr>
                <a:t>如图：已知∠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itchFamily="18" charset="0"/>
                </a:rPr>
                <a:t>1=∠3</a:t>
              </a:r>
              <a:r>
                <a:rPr lang="zh-CN" altLang="en-US" sz="3200" b="1">
                  <a:solidFill>
                    <a:srgbClr val="000000"/>
                  </a:solidFill>
                  <a:latin typeface="Times New Roman" pitchFamily="18" charset="0"/>
                </a:rPr>
                <a:t>，那么（    ）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itchFamily="18" charset="0"/>
                </a:rPr>
                <a:t>.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itchFamily="18" charset="0"/>
                </a:rPr>
                <a:t>A.∠1=∠2                 B. ∠2=∠3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itchFamily="18" charset="0"/>
                </a:rPr>
                <a:t>  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itchFamily="18" charset="0"/>
                </a:rPr>
                <a:t>C.∠</a:t>
              </a:r>
              <a:r>
                <a:rPr lang="en-US" altLang="zh-CN" sz="3200" b="1" i="1">
                  <a:solidFill>
                    <a:srgbClr val="000000"/>
                  </a:solidFill>
                  <a:latin typeface="Times New Roman" pitchFamily="18" charset="0"/>
                </a:rPr>
                <a:t>AOC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itchFamily="18" charset="0"/>
                </a:rPr>
                <a:t>=∠</a:t>
              </a:r>
              <a:r>
                <a:rPr lang="en-US" altLang="zh-CN" sz="3200" b="1" i="1">
                  <a:solidFill>
                    <a:srgbClr val="000000"/>
                  </a:solidFill>
                  <a:latin typeface="Times New Roman" pitchFamily="18" charset="0"/>
                </a:rPr>
                <a:t>BOD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itchFamily="18" charset="0"/>
                </a:rPr>
                <a:t>     D. ∠1=</a:t>
              </a:r>
            </a:p>
          </p:txBody>
        </p:sp>
        <p:pic>
          <p:nvPicPr>
            <p:cNvPr id="23559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1" y="726"/>
              <a:ext cx="862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0" name="Group 8"/>
          <p:cNvGrpSpPr>
            <a:grpSpLocks/>
          </p:cNvGrpSpPr>
          <p:nvPr/>
        </p:nvGrpSpPr>
        <p:grpSpPr bwMode="auto">
          <a:xfrm>
            <a:off x="1042988" y="3789363"/>
            <a:ext cx="4249737" cy="3068637"/>
            <a:chOff x="0" y="0"/>
            <a:chExt cx="2205" cy="1716"/>
          </a:xfrm>
        </p:grpSpPr>
        <p:pic>
          <p:nvPicPr>
            <p:cNvPr id="23561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05" cy="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2" name="Text Box 10"/>
            <p:cNvSpPr txBox="1">
              <a:spLocks noChangeArrowheads="1"/>
            </p:cNvSpPr>
            <p:nvPr/>
          </p:nvSpPr>
          <p:spPr bwMode="auto">
            <a:xfrm>
              <a:off x="525" y="1248"/>
              <a:ext cx="1365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6372225" y="1196975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396875" y="1196975"/>
            <a:ext cx="935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355457935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3" r="4877"/>
          <a:stretch>
            <a:fillRect/>
          </a:stretch>
        </p:blipFill>
        <p:spPr bwMode="auto">
          <a:xfrm>
            <a:off x="539750" y="188913"/>
            <a:ext cx="86042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8280400" y="404813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0" y="0"/>
            <a:ext cx="935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</a:rPr>
              <a:t>2.</a:t>
            </a:r>
          </a:p>
        </p:txBody>
      </p:sp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2565400"/>
            <a:ext cx="853281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0" y="2420938"/>
            <a:ext cx="935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</a:rPr>
              <a:t>3.</a:t>
            </a:r>
          </a:p>
        </p:txBody>
      </p:sp>
      <p:pic>
        <p:nvPicPr>
          <p:cNvPr id="53255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9" r="5278" b="21786"/>
          <a:stretch>
            <a:fillRect/>
          </a:stretch>
        </p:blipFill>
        <p:spPr bwMode="auto">
          <a:xfrm>
            <a:off x="2484438" y="4216400"/>
            <a:ext cx="36703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5076825" y="2781300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794957466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utoUpdateAnimBg="0"/>
      <p:bldP spid="5325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50825" y="908050"/>
            <a:ext cx="935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4.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116013" y="896938"/>
            <a:ext cx="6910387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如图，∠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BOC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en-US" sz="36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042988" y="2841625"/>
            <a:ext cx="67341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DOC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；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en-US" sz="3600" b="1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125"/>
          <a:stretch>
            <a:fillRect/>
          </a:stretch>
        </p:blipFill>
        <p:spPr bwMode="auto">
          <a:xfrm>
            <a:off x="1692275" y="4413250"/>
            <a:ext cx="4535488" cy="254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4156075" y="911225"/>
            <a:ext cx="1428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6011863" y="911225"/>
            <a:ext cx="1428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BOC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5940425" y="1992313"/>
            <a:ext cx="1450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4356100" y="1992313"/>
            <a:ext cx="1428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4427538" y="2855913"/>
            <a:ext cx="1428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AOC</a:t>
            </a:r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2700338" y="3932238"/>
            <a:ext cx="1428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4356100" y="3937000"/>
            <a:ext cx="1428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BOC</a:t>
            </a: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5867400" y="3932238"/>
            <a:ext cx="1450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</a:p>
        </p:txBody>
      </p:sp>
    </p:spTree>
    <p:extLst>
      <p:ext uri="{BB962C8B-B14F-4D97-AF65-F5344CB8AC3E}">
        <p14:creationId xmlns:p14="http://schemas.microsoft.com/office/powerpoint/2010/main" val="3721618782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utoUpdateAnimBg="0"/>
      <p:bldP spid="27656" grpId="0" autoUpdateAnimBg="0"/>
      <p:bldP spid="27657" grpId="0" autoUpdateAnimBg="0"/>
      <p:bldP spid="27658" grpId="0" autoUpdateAnimBg="0"/>
      <p:bldP spid="27659" grpId="0" autoUpdateAnimBg="0"/>
      <p:bldP spid="27660" grpId="0" autoUpdateAnimBg="0"/>
      <p:bldP spid="27661" grpId="0" autoUpdateAnimBg="0"/>
      <p:bldP spid="2766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835150" y="1844824"/>
            <a:ext cx="5616575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9966FF"/>
                </a:solidFill>
              </a:rPr>
              <a:t>学习本节课后，你有什么收获，同桌两位同学相互</a:t>
            </a:r>
            <a:r>
              <a:rPr lang="zh-CN" altLang="en-US" sz="44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说一说</a:t>
            </a:r>
            <a:r>
              <a:rPr lang="en-US" altLang="zh-CN" sz="44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3822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778250" cy="792163"/>
          </a:xfrm>
          <a:solidFill>
            <a:srgbClr val="CCFFFF">
              <a:alpha val="34999"/>
            </a:srgbClr>
          </a:solidFill>
          <a:ln/>
          <a:extLs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当堂检测：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908050"/>
            <a:ext cx="611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1.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95288" y="908050"/>
            <a:ext cx="8748712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已知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，用放大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倍的放大镜看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，通过放大镜观察到的角为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，则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α</a:t>
            </a:r>
            <a:r>
              <a:rPr lang="en-US" altLang="zh-CN" sz="3200" b="1" u="sng" dirty="0">
                <a:solidFill>
                  <a:srgbClr val="000000"/>
                </a:solidFill>
                <a:latin typeface="Times New Roman" pitchFamily="18" charset="0"/>
              </a:rPr>
              <a:t>______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</a:rPr>
              <a:t>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（填“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&gt;”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、“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&lt;”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或“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=”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0" y="2420938"/>
            <a:ext cx="611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2.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2960688"/>
            <a:ext cx="86883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670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如图，①若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itchFamily="18" charset="0"/>
              </a:rPr>
              <a:t>AC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平分∠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itchFamily="18" charset="0"/>
              </a:rPr>
              <a:t>BAD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那么∠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itchFamily="18" charset="0"/>
              </a:rPr>
              <a:t>_____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=∠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itchFamily="18" charset="0"/>
              </a:rPr>
              <a:t>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；</a:t>
            </a:r>
          </a:p>
          <a:p>
            <a:pPr indent="26670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②若∠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itchFamily="18" charset="0"/>
              </a:rPr>
              <a:t>BCA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=∠DCA,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那么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是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itchFamily="18" charset="0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的平分线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grpSp>
        <p:nvGrpSpPr>
          <p:cNvPr id="31752" name="Group 8"/>
          <p:cNvGrpSpPr>
            <a:grpSpLocks/>
          </p:cNvGrpSpPr>
          <p:nvPr/>
        </p:nvGrpSpPr>
        <p:grpSpPr bwMode="auto">
          <a:xfrm>
            <a:off x="2843213" y="4221163"/>
            <a:ext cx="2768600" cy="2879725"/>
            <a:chOff x="0" y="0"/>
            <a:chExt cx="1800" cy="1872"/>
          </a:xfrm>
        </p:grpSpPr>
        <p:pic>
          <p:nvPicPr>
            <p:cNvPr id="31753" name="Picture 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00" cy="1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4" name="Text Box 10"/>
            <p:cNvSpPr txBox="1">
              <a:spLocks noChangeArrowheads="1"/>
            </p:cNvSpPr>
            <p:nvPr/>
          </p:nvSpPr>
          <p:spPr bwMode="auto">
            <a:xfrm>
              <a:off x="105" y="1404"/>
              <a:ext cx="147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7092950" y="1341438"/>
            <a:ext cx="5032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</a:rPr>
              <a:t>=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5580063" y="2924175"/>
            <a:ext cx="12176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CAB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7092950" y="2852738"/>
            <a:ext cx="15113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CAD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4356100" y="3284538"/>
            <a:ext cx="936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CA</a:t>
            </a: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5508625" y="3357563"/>
            <a:ext cx="12715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BCD</a:t>
            </a:r>
          </a:p>
        </p:txBody>
      </p:sp>
    </p:spTree>
    <p:extLst>
      <p:ext uri="{BB962C8B-B14F-4D97-AF65-F5344CB8AC3E}">
        <p14:creationId xmlns:p14="http://schemas.microsoft.com/office/powerpoint/2010/main" val="2698118714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5" grpId="0" autoUpdateAnimBg="0"/>
      <p:bldP spid="31756" grpId="0" autoUpdateAnimBg="0"/>
      <p:bldP spid="31757" grpId="0" autoUpdateAnimBg="0"/>
      <p:bldP spid="31758" grpId="0" autoUpdateAnimBg="0"/>
      <p:bldP spid="3175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50825" y="1628775"/>
            <a:ext cx="6111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3.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755650" y="1557338"/>
            <a:ext cx="6480175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133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如图，①∠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</a:p>
          <a:p>
            <a:pPr indent="133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en-US" sz="36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indent="133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en-US" sz="36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indent="133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②如果∠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BOD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</a:p>
          <a:p>
            <a:pPr indent="133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那么∠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443038" y="3243263"/>
            <a:ext cx="3746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zh-CN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3860800"/>
            <a:ext cx="3708400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1116013" y="4602163"/>
            <a:ext cx="37353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（填“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&gt;”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、“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&lt;”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或“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=”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）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708400" y="3792538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=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427538" y="1560513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&lt;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2843213" y="2136775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&lt;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2771775" y="2711450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29838499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utoUpdateAnimBg="0"/>
      <p:bldP spid="33801" grpId="0" autoUpdateAnimBg="0"/>
      <p:bldP spid="33802" grpId="0" autoUpdateAnimBg="0"/>
      <p:bldP spid="3380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763688" y="1052736"/>
            <a:ext cx="1728192" cy="451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11500" b="1" dirty="0">
                <a:solidFill>
                  <a:srgbClr val="FF00FF"/>
                </a:solidFill>
                <a:ea typeface="隶书" pitchFamily="49" charset="-122"/>
              </a:rPr>
              <a:t>再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11500" b="1" dirty="0">
                <a:solidFill>
                  <a:srgbClr val="FF00FF"/>
                </a:solidFill>
                <a:ea typeface="隶书" pitchFamily="49" charset="-122"/>
              </a:rPr>
              <a:t>见</a:t>
            </a:r>
          </a:p>
        </p:txBody>
      </p:sp>
    </p:spTree>
    <p:extLst>
      <p:ext uri="{BB962C8B-B14F-4D97-AF65-F5344CB8AC3E}">
        <p14:creationId xmlns:p14="http://schemas.microsoft.com/office/powerpoint/2010/main" val="1455240582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107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492896"/>
            <a:ext cx="8229600" cy="2952750"/>
          </a:xfrm>
          <a:noFill/>
          <a:ln/>
        </p:spPr>
        <p:txBody>
          <a:bodyPr/>
          <a:lstStyle/>
          <a:p>
            <a:pPr marL="609600" indent="-609600">
              <a:buFontTx/>
              <a:buNone/>
            </a:pPr>
            <a:r>
              <a:rPr lang="en-US" altLang="zh-CN" sz="3600" b="1" dirty="0">
                <a:solidFill>
                  <a:srgbClr val="3333FF"/>
                </a:solidFill>
              </a:rPr>
              <a:t>1.</a:t>
            </a:r>
            <a:r>
              <a:rPr lang="zh-CN" altLang="en-US" sz="3600" b="1" dirty="0">
                <a:solidFill>
                  <a:srgbClr val="3333FF"/>
                </a:solidFill>
              </a:rPr>
              <a:t>学会用“叠合法”比较角的大小</a:t>
            </a:r>
            <a:r>
              <a:rPr lang="en-US" altLang="zh-CN" sz="3600" b="1" dirty="0">
                <a:solidFill>
                  <a:srgbClr val="3333FF"/>
                </a:solidFill>
              </a:rPr>
              <a:t>.</a:t>
            </a:r>
          </a:p>
          <a:p>
            <a:pPr marL="609600" indent="-609600">
              <a:buFontTx/>
              <a:buNone/>
            </a:pPr>
            <a:r>
              <a:rPr lang="en-US" altLang="zh-CN" sz="3600" b="1" dirty="0">
                <a:solidFill>
                  <a:srgbClr val="3333FF"/>
                </a:solidFill>
              </a:rPr>
              <a:t>2.</a:t>
            </a:r>
            <a:r>
              <a:rPr lang="zh-CN" altLang="en-US" sz="3600" b="1" dirty="0">
                <a:solidFill>
                  <a:srgbClr val="3333FF"/>
                </a:solidFill>
              </a:rPr>
              <a:t>知道角的和、差、倍、分的关系，会</a:t>
            </a:r>
          </a:p>
          <a:p>
            <a:pPr marL="609600" indent="-609600">
              <a:buFontTx/>
              <a:buNone/>
            </a:pPr>
            <a:r>
              <a:rPr lang="zh-CN" altLang="en-US" sz="3600" b="1" dirty="0">
                <a:solidFill>
                  <a:srgbClr val="3333FF"/>
                </a:solidFill>
              </a:rPr>
              <a:t>   用几何语言表述</a:t>
            </a:r>
            <a:r>
              <a:rPr lang="en-US" altLang="zh-CN" sz="3600" b="1" dirty="0">
                <a:solidFill>
                  <a:srgbClr val="3333FF"/>
                </a:solidFill>
              </a:rPr>
              <a:t>.</a:t>
            </a:r>
          </a:p>
          <a:p>
            <a:pPr marL="609600" indent="-609600">
              <a:buFontTx/>
              <a:buNone/>
            </a:pPr>
            <a:r>
              <a:rPr lang="en-US" altLang="zh-CN" sz="3600" b="1" dirty="0">
                <a:solidFill>
                  <a:srgbClr val="3333FF"/>
                </a:solidFill>
              </a:rPr>
              <a:t>3.</a:t>
            </a:r>
            <a:r>
              <a:rPr lang="zh-CN" altLang="en-US" sz="3600" b="1" dirty="0">
                <a:solidFill>
                  <a:srgbClr val="3333FF"/>
                </a:solidFill>
              </a:rPr>
              <a:t>知道角的平分线的定义，并会用几何</a:t>
            </a:r>
          </a:p>
          <a:p>
            <a:pPr marL="609600" indent="-609600">
              <a:buFontTx/>
              <a:buNone/>
            </a:pPr>
            <a:r>
              <a:rPr lang="zh-CN" altLang="en-US" sz="3600" b="1" dirty="0">
                <a:solidFill>
                  <a:srgbClr val="3333FF"/>
                </a:solidFill>
              </a:rPr>
              <a:t>   语言表述</a:t>
            </a:r>
            <a:r>
              <a:rPr lang="en-US" altLang="zh-CN" sz="3600" b="1" dirty="0">
                <a:solidFill>
                  <a:srgbClr val="3333FF"/>
                </a:solidFill>
              </a:rPr>
              <a:t>.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123728" y="836712"/>
            <a:ext cx="48958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FF3300"/>
                </a:solidFill>
                <a:ea typeface="华文新魏" pitchFamily="2" charset="-122"/>
              </a:rPr>
              <a:t>学习目标：</a:t>
            </a:r>
          </a:p>
        </p:txBody>
      </p:sp>
    </p:spTree>
    <p:extLst>
      <p:ext uri="{BB962C8B-B14F-4D97-AF65-F5344CB8AC3E}">
        <p14:creationId xmlns:p14="http://schemas.microsoft.com/office/powerpoint/2010/main" val="4122015529"/>
      </p:ext>
    </p:ext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50825" y="620713"/>
            <a:ext cx="69119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FF3300"/>
                </a:solidFill>
                <a:latin typeface="Times New Roman" pitchFamily="18" charset="0"/>
              </a:rPr>
              <a:t>一、你还记得吗？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23850" y="1628775"/>
            <a:ext cx="6553200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怎样比较两条线段的大小：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_________;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</a:rPr>
              <a:t>_________.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835150" y="2276475"/>
            <a:ext cx="18716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3333FF"/>
                </a:solidFill>
                <a:latin typeface="Times New Roman" pitchFamily="18" charset="0"/>
              </a:rPr>
              <a:t>叠合法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835150" y="2997200"/>
            <a:ext cx="18716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3333FF"/>
                </a:solidFill>
                <a:latin typeface="Times New Roman" pitchFamily="18" charset="0"/>
              </a:rPr>
              <a:t>度量法</a:t>
            </a:r>
          </a:p>
        </p:txBody>
      </p:sp>
      <p:grpSp>
        <p:nvGrpSpPr>
          <p:cNvPr id="7175" name="Group 7"/>
          <p:cNvGrpSpPr>
            <a:grpSpLocks/>
          </p:cNvGrpSpPr>
          <p:nvPr/>
        </p:nvGrpSpPr>
        <p:grpSpPr bwMode="auto">
          <a:xfrm>
            <a:off x="4213225" y="5589588"/>
            <a:ext cx="1858963" cy="368300"/>
            <a:chOff x="0" y="0"/>
            <a:chExt cx="1171" cy="232"/>
          </a:xfrm>
        </p:grpSpPr>
        <p:sp>
          <p:nvSpPr>
            <p:cNvPr id="7176" name="Line 8"/>
            <p:cNvSpPr>
              <a:spLocks noChangeShapeType="1"/>
            </p:cNvSpPr>
            <p:nvPr/>
          </p:nvSpPr>
          <p:spPr bwMode="auto">
            <a:xfrm>
              <a:off x="136" y="0"/>
              <a:ext cx="907" cy="0"/>
            </a:xfrm>
            <a:prstGeom prst="line">
              <a:avLst/>
            </a:prstGeom>
            <a:noFill/>
            <a:ln w="57150">
              <a:solidFill>
                <a:srgbClr val="3333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77" name="Text Box 9"/>
            <p:cNvSpPr txBox="1">
              <a:spLocks noChangeArrowheads="1"/>
            </p:cNvSpPr>
            <p:nvPr/>
          </p:nvSpPr>
          <p:spPr bwMode="auto">
            <a:xfrm>
              <a:off x="0" y="1"/>
              <a:ext cx="2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959" y="1"/>
              <a:ext cx="2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</a:p>
          </p:txBody>
        </p:sp>
      </p:grpSp>
      <p:grpSp>
        <p:nvGrpSpPr>
          <p:cNvPr id="7179" name="Group 11"/>
          <p:cNvGrpSpPr>
            <a:grpSpLocks/>
          </p:cNvGrpSpPr>
          <p:nvPr/>
        </p:nvGrpSpPr>
        <p:grpSpPr bwMode="auto">
          <a:xfrm>
            <a:off x="4284663" y="4005263"/>
            <a:ext cx="2436812" cy="431800"/>
            <a:chOff x="0" y="0"/>
            <a:chExt cx="1535" cy="272"/>
          </a:xfrm>
        </p:grpSpPr>
        <p:sp>
          <p:nvSpPr>
            <p:cNvPr id="7180" name="Line 12"/>
            <p:cNvSpPr>
              <a:spLocks noChangeShapeType="1"/>
            </p:cNvSpPr>
            <p:nvPr/>
          </p:nvSpPr>
          <p:spPr bwMode="auto">
            <a:xfrm>
              <a:off x="90" y="272"/>
              <a:ext cx="1406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81" name="Text Box 13"/>
            <p:cNvSpPr txBox="1">
              <a:spLocks noChangeArrowheads="1"/>
            </p:cNvSpPr>
            <p:nvPr/>
          </p:nvSpPr>
          <p:spPr bwMode="auto">
            <a:xfrm>
              <a:off x="0" y="1"/>
              <a:ext cx="2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FF3300"/>
                  </a:solidFill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7182" name="Text Box 14"/>
            <p:cNvSpPr txBox="1">
              <a:spLocks noChangeArrowheads="1"/>
            </p:cNvSpPr>
            <p:nvPr/>
          </p:nvSpPr>
          <p:spPr bwMode="auto">
            <a:xfrm>
              <a:off x="1315" y="0"/>
              <a:ext cx="22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FF3300"/>
                  </a:solidFill>
                  <a:latin typeface="Times New Roman" pitchFamily="18" charset="0"/>
                </a:rPr>
                <a:t>D</a:t>
              </a:r>
            </a:p>
          </p:txBody>
        </p:sp>
      </p:grpSp>
      <p:grpSp>
        <p:nvGrpSpPr>
          <p:cNvPr id="7183" name="Group 15"/>
          <p:cNvGrpSpPr>
            <a:grpSpLocks/>
          </p:cNvGrpSpPr>
          <p:nvPr/>
        </p:nvGrpSpPr>
        <p:grpSpPr bwMode="auto">
          <a:xfrm>
            <a:off x="4211638" y="4437063"/>
            <a:ext cx="1858962" cy="368300"/>
            <a:chOff x="0" y="0"/>
            <a:chExt cx="1171" cy="232"/>
          </a:xfrm>
        </p:grpSpPr>
        <p:sp>
          <p:nvSpPr>
            <p:cNvPr id="7184" name="Line 16"/>
            <p:cNvSpPr>
              <a:spLocks noChangeShapeType="1"/>
            </p:cNvSpPr>
            <p:nvPr/>
          </p:nvSpPr>
          <p:spPr bwMode="auto">
            <a:xfrm>
              <a:off x="136" y="0"/>
              <a:ext cx="907" cy="0"/>
            </a:xfrm>
            <a:prstGeom prst="line">
              <a:avLst/>
            </a:prstGeom>
            <a:noFill/>
            <a:ln w="57150">
              <a:solidFill>
                <a:srgbClr val="3333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85" name="Text Box 17"/>
            <p:cNvSpPr txBox="1">
              <a:spLocks noChangeArrowheads="1"/>
            </p:cNvSpPr>
            <p:nvPr/>
          </p:nvSpPr>
          <p:spPr bwMode="auto">
            <a:xfrm>
              <a:off x="0" y="1"/>
              <a:ext cx="2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7186" name="Text Box 18"/>
            <p:cNvSpPr txBox="1">
              <a:spLocks noChangeArrowheads="1"/>
            </p:cNvSpPr>
            <p:nvPr/>
          </p:nvSpPr>
          <p:spPr bwMode="auto">
            <a:xfrm>
              <a:off x="959" y="1"/>
              <a:ext cx="2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</a:p>
          </p:txBody>
        </p:sp>
      </p:grpSp>
      <p:sp>
        <p:nvSpPr>
          <p:cNvPr id="7187" name="AutoShape 19"/>
          <p:cNvSpPr>
            <a:spLocks noChangeArrowheads="1"/>
          </p:cNvSpPr>
          <p:nvPr/>
        </p:nvSpPr>
        <p:spPr bwMode="auto">
          <a:xfrm>
            <a:off x="3563938" y="4652963"/>
            <a:ext cx="433387" cy="360362"/>
          </a:xfrm>
          <a:prstGeom prst="leftArrow">
            <a:avLst>
              <a:gd name="adj1" fmla="val 50000"/>
              <a:gd name="adj2" fmla="val 300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2124075" y="4581525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i="1">
                <a:solidFill>
                  <a:srgbClr val="000000"/>
                </a:solidFill>
                <a:latin typeface="Times New Roman" pitchFamily="18" charset="0"/>
              </a:rPr>
              <a:t>AB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</a:rPr>
              <a:t>&lt;</a:t>
            </a:r>
            <a:r>
              <a:rPr lang="en-US" altLang="zh-CN" sz="2800" b="1" i="1">
                <a:solidFill>
                  <a:srgbClr val="000000"/>
                </a:solidFill>
                <a:latin typeface="Times New Roman" pitchFamily="18" charset="0"/>
              </a:rPr>
              <a:t>CD</a:t>
            </a:r>
          </a:p>
        </p:txBody>
      </p:sp>
      <p:pic>
        <p:nvPicPr>
          <p:cNvPr id="7189" name="Picture 2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95" t="7092" b="7092"/>
          <a:stretch>
            <a:fillRect/>
          </a:stretch>
        </p:blipFill>
        <p:spPr bwMode="auto">
          <a:xfrm>
            <a:off x="7308850" y="2492375"/>
            <a:ext cx="1692275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88" y="4437063"/>
            <a:ext cx="15113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1" name="Picture 2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620713"/>
            <a:ext cx="1800225" cy="172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011646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utoUpdateAnimBg="0"/>
      <p:bldP spid="7174" grpId="0" autoUpdateAnimBg="0"/>
      <p:bldP spid="7187" grpId="0" animBg="1"/>
      <p:bldP spid="718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WordArt 3"/>
          <p:cNvSpPr>
            <a:spLocks noChangeArrowheads="1" noChangeShapeType="1"/>
          </p:cNvSpPr>
          <p:nvPr/>
        </p:nvSpPr>
        <p:spPr bwMode="auto">
          <a:xfrm>
            <a:off x="2124075" y="549275"/>
            <a:ext cx="2628900" cy="6905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kern="10" normalizeH="1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实验与探究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68313" y="1484313"/>
            <a:ext cx="7920037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3333FF"/>
                </a:solidFill>
              </a:rPr>
              <a:t>  </a:t>
            </a:r>
            <a:r>
              <a:rPr lang="en-US" altLang="zh-CN" sz="3600" b="1" dirty="0">
                <a:solidFill>
                  <a:srgbClr val="3333FF"/>
                </a:solidFill>
              </a:rPr>
              <a:t>1.</a:t>
            </a:r>
            <a:r>
              <a:rPr lang="zh-CN" altLang="en-US" sz="3600" b="1" dirty="0">
                <a:solidFill>
                  <a:srgbClr val="3333FF"/>
                </a:solidFill>
              </a:rPr>
              <a:t>请每位同学在纸上任意画两个角</a:t>
            </a:r>
            <a:r>
              <a:rPr lang="zh-CN" altLang="en-US" sz="3600" b="1" dirty="0">
                <a:solidFill>
                  <a:srgbClr val="FF3300"/>
                </a:solidFill>
              </a:rPr>
              <a:t>∠</a:t>
            </a:r>
            <a:r>
              <a:rPr lang="en-US" altLang="zh-CN" sz="3600" b="1" i="1" dirty="0">
                <a:solidFill>
                  <a:srgbClr val="FF3300"/>
                </a:solidFill>
              </a:rPr>
              <a:t>α</a:t>
            </a:r>
            <a:r>
              <a:rPr lang="zh-CN" altLang="en-US" sz="3600" b="1" dirty="0">
                <a:solidFill>
                  <a:srgbClr val="FF3300"/>
                </a:solidFill>
              </a:rPr>
              <a:t>、 ∠</a:t>
            </a:r>
            <a:r>
              <a:rPr lang="en-US" altLang="zh-CN" sz="3600" b="1" i="1" dirty="0">
                <a:solidFill>
                  <a:srgbClr val="FF3300"/>
                </a:solidFill>
              </a:rPr>
              <a:t>β</a:t>
            </a:r>
            <a:r>
              <a:rPr lang="zh-CN" altLang="en-US" sz="3600" b="1" dirty="0">
                <a:solidFill>
                  <a:srgbClr val="3333FF"/>
                </a:solidFill>
              </a:rPr>
              <a:t>，然后把它们剪下来，你能比较它们的大小吗？</a:t>
            </a:r>
            <a:endParaRPr lang="zh-CN" altLang="en-US" sz="3600" b="1" i="1" dirty="0">
              <a:solidFill>
                <a:srgbClr val="3333FF"/>
              </a:solidFill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00113" y="476250"/>
            <a:ext cx="1439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3300"/>
                </a:solidFill>
                <a:ea typeface="楷体_GB2312" pitchFamily="49" charset="-122"/>
              </a:rPr>
              <a:t>二、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331913" y="3789363"/>
            <a:ext cx="68405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3300"/>
                </a:solidFill>
              </a:rPr>
              <a:t>★</a:t>
            </a:r>
            <a:r>
              <a:rPr lang="zh-CN" altLang="en-US" sz="4000" b="1" dirty="0">
                <a:solidFill>
                  <a:srgbClr val="000000"/>
                </a:solidFill>
                <a:ea typeface="华文新魏" pitchFamily="2" charset="-122"/>
              </a:rPr>
              <a:t>先自己试一试，然后小组讨    论得出方法。</a:t>
            </a:r>
          </a:p>
        </p:txBody>
      </p:sp>
    </p:spTree>
    <p:extLst>
      <p:ext uri="{BB962C8B-B14F-4D97-AF65-F5344CB8AC3E}">
        <p14:creationId xmlns:p14="http://schemas.microsoft.com/office/powerpoint/2010/main" val="3261885263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820869" y="16288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www.1ppt.com/sucai/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www.1ppt.com/tubiao/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www.1ppt.com/powerpoint/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www.1ppt.com/fanwen/       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www.1ppt.com/jiaoan/         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www.1ppt.com/kejian/shuxue/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www.1ppt.com/kejian/meishu/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www.1ppt.com/kejian/wuli/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www.1ppt.com/kejian/shengwu/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www.1ppt.com/kejian/lishi/        </a:t>
            </a:r>
          </a:p>
        </p:txBody>
      </p:sp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306387" y="620688"/>
            <a:ext cx="842486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000000"/>
                </a:solidFill>
                <a:latin typeface="Times New Roman" pitchFamily="18" charset="0"/>
              </a:rPr>
              <a:t>当两个角的顶点和它们的两边都能分别重合时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lang="zh-CN" altLang="en-US" sz="4400" b="1" dirty="0">
                <a:solidFill>
                  <a:srgbClr val="000000"/>
                </a:solidFill>
                <a:latin typeface="Times New Roman" pitchFamily="18" charset="0"/>
              </a:rPr>
              <a:t>就说这两个角相等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250825" y="4899025"/>
            <a:ext cx="7178675" cy="823913"/>
            <a:chOff x="158" y="3086"/>
            <a:chExt cx="4522" cy="519"/>
          </a:xfrm>
        </p:grpSpPr>
        <p:sp>
          <p:nvSpPr>
            <p:cNvPr id="50180" name="Text Box 4"/>
            <p:cNvSpPr txBox="1">
              <a:spLocks noChangeArrowheads="1"/>
            </p:cNvSpPr>
            <p:nvPr/>
          </p:nvSpPr>
          <p:spPr bwMode="auto">
            <a:xfrm>
              <a:off x="158" y="3086"/>
              <a:ext cx="1542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4800" b="1">
                  <a:solidFill>
                    <a:srgbClr val="000000"/>
                  </a:solidFill>
                  <a:latin typeface="Times New Roman" pitchFamily="18" charset="0"/>
                </a:rPr>
                <a:t>记作</a:t>
              </a:r>
              <a:r>
                <a:rPr lang="zh-CN" altLang="en-US" sz="2400" b="1">
                  <a:solidFill>
                    <a:srgbClr val="000000"/>
                  </a:solidFill>
                  <a:latin typeface="Times New Roman" pitchFamily="18" charset="0"/>
                </a:rPr>
                <a:t>：</a:t>
              </a:r>
            </a:p>
          </p:txBody>
        </p:sp>
        <p:sp>
          <p:nvSpPr>
            <p:cNvPr id="50181" name="Rectangle 5"/>
            <p:cNvSpPr>
              <a:spLocks noChangeArrowheads="1"/>
            </p:cNvSpPr>
            <p:nvPr/>
          </p:nvSpPr>
          <p:spPr bwMode="auto">
            <a:xfrm>
              <a:off x="1383" y="3158"/>
              <a:ext cx="3297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rgbClr val="FF3300"/>
                  </a:solidFill>
                  <a:latin typeface="Times New Roman" pitchFamily="18" charset="0"/>
                </a:rPr>
                <a:t>∠</a:t>
              </a:r>
              <a:r>
                <a:rPr lang="en-US" altLang="zh-CN" sz="4000" b="1" i="1">
                  <a:solidFill>
                    <a:srgbClr val="FF3300"/>
                  </a:solidFill>
                  <a:latin typeface="Times New Roman" pitchFamily="18" charset="0"/>
                </a:rPr>
                <a:t>AOB</a:t>
              </a:r>
              <a:r>
                <a:rPr lang="en-US" altLang="zh-CN" sz="4000" b="1">
                  <a:solidFill>
                    <a:srgbClr val="FF3300"/>
                  </a:solidFill>
                  <a:latin typeface="Times New Roman" pitchFamily="18" charset="0"/>
                </a:rPr>
                <a:t>= ∠</a:t>
              </a:r>
              <a:r>
                <a:rPr lang="en-US" altLang="zh-CN" sz="4000" b="1" i="1">
                  <a:solidFill>
                    <a:srgbClr val="FF3300"/>
                  </a:solidFill>
                  <a:latin typeface="Times New Roman" pitchFamily="18" charset="0"/>
                </a:rPr>
                <a:t>A′O′B′</a:t>
              </a:r>
            </a:p>
          </p:txBody>
        </p:sp>
      </p:grpSp>
      <p:grpSp>
        <p:nvGrpSpPr>
          <p:cNvPr id="50182" name="Group 6"/>
          <p:cNvGrpSpPr>
            <a:grpSpLocks/>
          </p:cNvGrpSpPr>
          <p:nvPr/>
        </p:nvGrpSpPr>
        <p:grpSpPr bwMode="auto">
          <a:xfrm>
            <a:off x="1258888" y="2349500"/>
            <a:ext cx="2665412" cy="2328863"/>
            <a:chOff x="521" y="1480"/>
            <a:chExt cx="1679" cy="1467"/>
          </a:xfrm>
        </p:grpSpPr>
        <p:grpSp>
          <p:nvGrpSpPr>
            <p:cNvPr id="50183" name="Group 7"/>
            <p:cNvGrpSpPr>
              <a:grpSpLocks/>
            </p:cNvGrpSpPr>
            <p:nvPr/>
          </p:nvGrpSpPr>
          <p:grpSpPr bwMode="auto">
            <a:xfrm>
              <a:off x="612" y="1480"/>
              <a:ext cx="1588" cy="1134"/>
              <a:chOff x="748" y="1480"/>
              <a:chExt cx="1588" cy="1134"/>
            </a:xfrm>
          </p:grpSpPr>
          <p:sp>
            <p:nvSpPr>
              <p:cNvPr id="50184" name="Line 8"/>
              <p:cNvSpPr>
                <a:spLocks noChangeShapeType="1"/>
              </p:cNvSpPr>
              <p:nvPr/>
            </p:nvSpPr>
            <p:spPr bwMode="auto">
              <a:xfrm>
                <a:off x="748" y="2614"/>
                <a:ext cx="15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0185" name="Line 9"/>
              <p:cNvSpPr>
                <a:spLocks noChangeShapeType="1"/>
              </p:cNvSpPr>
              <p:nvPr/>
            </p:nvSpPr>
            <p:spPr bwMode="auto">
              <a:xfrm flipV="1">
                <a:off x="748" y="1480"/>
                <a:ext cx="1270" cy="113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0186" name="Text Box 10"/>
            <p:cNvSpPr txBox="1">
              <a:spLocks noChangeArrowheads="1"/>
            </p:cNvSpPr>
            <p:nvPr/>
          </p:nvSpPr>
          <p:spPr bwMode="auto">
            <a:xfrm>
              <a:off x="521" y="2659"/>
              <a:ext cx="36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</a:rPr>
                <a:t>O</a:t>
              </a:r>
            </a:p>
          </p:txBody>
        </p:sp>
        <p:sp>
          <p:nvSpPr>
            <p:cNvPr id="50187" name="Text Box 11"/>
            <p:cNvSpPr txBox="1">
              <a:spLocks noChangeArrowheads="1"/>
            </p:cNvSpPr>
            <p:nvPr/>
          </p:nvSpPr>
          <p:spPr bwMode="auto">
            <a:xfrm>
              <a:off x="1610" y="2659"/>
              <a:ext cx="59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50188" name="Text Box 12"/>
            <p:cNvSpPr txBox="1">
              <a:spLocks noChangeArrowheads="1"/>
            </p:cNvSpPr>
            <p:nvPr/>
          </p:nvSpPr>
          <p:spPr bwMode="auto">
            <a:xfrm>
              <a:off x="1338" y="1525"/>
              <a:ext cx="5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</a:rPr>
                <a:t>B</a:t>
              </a:r>
            </a:p>
          </p:txBody>
        </p:sp>
      </p:grpSp>
      <p:grpSp>
        <p:nvGrpSpPr>
          <p:cNvPr id="50189" name="Group 13"/>
          <p:cNvGrpSpPr>
            <a:grpSpLocks/>
          </p:cNvGrpSpPr>
          <p:nvPr/>
        </p:nvGrpSpPr>
        <p:grpSpPr bwMode="auto">
          <a:xfrm>
            <a:off x="3851275" y="2349500"/>
            <a:ext cx="3254375" cy="2379663"/>
            <a:chOff x="2418" y="1480"/>
            <a:chExt cx="2050" cy="1499"/>
          </a:xfrm>
        </p:grpSpPr>
        <p:grpSp>
          <p:nvGrpSpPr>
            <p:cNvPr id="50190" name="Group 14"/>
            <p:cNvGrpSpPr>
              <a:grpSpLocks/>
            </p:cNvGrpSpPr>
            <p:nvPr/>
          </p:nvGrpSpPr>
          <p:grpSpPr bwMode="auto">
            <a:xfrm>
              <a:off x="2699" y="1480"/>
              <a:ext cx="1588" cy="1134"/>
              <a:chOff x="748" y="1480"/>
              <a:chExt cx="1588" cy="1134"/>
            </a:xfrm>
          </p:grpSpPr>
          <p:sp>
            <p:nvSpPr>
              <p:cNvPr id="50191" name="Line 15"/>
              <p:cNvSpPr>
                <a:spLocks noChangeShapeType="1"/>
              </p:cNvSpPr>
              <p:nvPr/>
            </p:nvSpPr>
            <p:spPr bwMode="auto">
              <a:xfrm>
                <a:off x="748" y="2614"/>
                <a:ext cx="15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0192" name="Line 16"/>
              <p:cNvSpPr>
                <a:spLocks noChangeShapeType="1"/>
              </p:cNvSpPr>
              <p:nvPr/>
            </p:nvSpPr>
            <p:spPr bwMode="auto">
              <a:xfrm flipV="1">
                <a:off x="748" y="1480"/>
                <a:ext cx="1270" cy="113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0193" name="Rectangle 17"/>
            <p:cNvSpPr>
              <a:spLocks noChangeArrowheads="1"/>
            </p:cNvSpPr>
            <p:nvPr/>
          </p:nvSpPr>
          <p:spPr bwMode="auto">
            <a:xfrm>
              <a:off x="2418" y="2568"/>
              <a:ext cx="841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i="1">
                  <a:solidFill>
                    <a:srgbClr val="FF3300"/>
                  </a:solidFill>
                  <a:latin typeface="Times New Roman" pitchFamily="18" charset="0"/>
                </a:rPr>
                <a:t>O′</a:t>
              </a:r>
              <a:endParaRPr lang="zh-CN" altLang="en-US" sz="3200" b="1" i="1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50194" name="Rectangle 18"/>
            <p:cNvSpPr>
              <a:spLocks noChangeArrowheads="1"/>
            </p:cNvSpPr>
            <p:nvPr/>
          </p:nvSpPr>
          <p:spPr bwMode="auto">
            <a:xfrm>
              <a:off x="3924" y="2614"/>
              <a:ext cx="54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i="1">
                  <a:solidFill>
                    <a:srgbClr val="FF3300"/>
                  </a:solidFill>
                  <a:latin typeface="Times New Roman" pitchFamily="18" charset="0"/>
                </a:rPr>
                <a:t>A′</a:t>
              </a:r>
              <a:endParaRPr lang="zh-CN" altLang="en-US" sz="3200" b="1" i="1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50195" name="Rectangle 19"/>
            <p:cNvSpPr>
              <a:spLocks noChangeArrowheads="1"/>
            </p:cNvSpPr>
            <p:nvPr/>
          </p:nvSpPr>
          <p:spPr bwMode="auto">
            <a:xfrm>
              <a:off x="3244" y="1525"/>
              <a:ext cx="49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i="1">
                  <a:solidFill>
                    <a:srgbClr val="FF3300"/>
                  </a:solidFill>
                  <a:latin typeface="Times New Roman" pitchFamily="18" charset="0"/>
                </a:rPr>
                <a:t>B′</a:t>
              </a:r>
              <a:endParaRPr lang="zh-CN" altLang="en-US" sz="2800" b="1" i="1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412218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8 0.00509 L -0.3118 0.0050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23850" y="106363"/>
            <a:ext cx="8713788" cy="946150"/>
          </a:xfrm>
          <a:prstGeom prst="rect">
            <a:avLst/>
          </a:prstGeom>
          <a:gradFill rotWithShape="1">
            <a:gsLst>
              <a:gs pos="0">
                <a:srgbClr val="EAFAA4"/>
              </a:gs>
              <a:gs pos="100000">
                <a:srgbClr val="FF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</a:rPr>
              <a:t>将∠</a:t>
            </a:r>
            <a:r>
              <a:rPr lang="en-US" altLang="zh-CN" sz="2800" b="1" i="1" dirty="0">
                <a:solidFill>
                  <a:srgbClr val="000000"/>
                </a:solidFill>
              </a:rPr>
              <a:t>α</a:t>
            </a:r>
            <a:r>
              <a:rPr lang="zh-CN" altLang="en-US" sz="2800" b="1" dirty="0">
                <a:solidFill>
                  <a:srgbClr val="000000"/>
                </a:solidFill>
              </a:rPr>
              <a:t>、 ∠</a:t>
            </a:r>
            <a:r>
              <a:rPr lang="en-US" altLang="zh-CN" sz="2800" b="1" i="1" dirty="0">
                <a:solidFill>
                  <a:srgbClr val="000000"/>
                </a:solidFill>
              </a:rPr>
              <a:t>β</a:t>
            </a:r>
            <a:r>
              <a:rPr lang="zh-CN" altLang="en-US" sz="2800" b="1" dirty="0">
                <a:solidFill>
                  <a:srgbClr val="000000"/>
                </a:solidFill>
              </a:rPr>
              <a:t>的</a:t>
            </a:r>
            <a:r>
              <a:rPr lang="zh-CN" altLang="en-US" sz="2800" b="1" dirty="0">
                <a:solidFill>
                  <a:srgbClr val="FF3300"/>
                </a:solidFill>
              </a:rPr>
              <a:t>顶点重合，</a:t>
            </a:r>
            <a:r>
              <a:rPr lang="zh-CN" altLang="en-US" sz="2800" b="1" dirty="0">
                <a:solidFill>
                  <a:srgbClr val="000000"/>
                </a:solidFill>
              </a:rPr>
              <a:t>再将∠</a:t>
            </a:r>
            <a:r>
              <a:rPr lang="en-US" altLang="zh-CN" sz="2800" b="1" i="1" dirty="0">
                <a:solidFill>
                  <a:srgbClr val="000000"/>
                </a:solidFill>
              </a:rPr>
              <a:t>α</a:t>
            </a:r>
            <a:r>
              <a:rPr lang="zh-CN" altLang="en-US" sz="2800" b="1" dirty="0">
                <a:solidFill>
                  <a:srgbClr val="000000"/>
                </a:solidFill>
              </a:rPr>
              <a:t>的一边与 ∠</a:t>
            </a:r>
            <a:r>
              <a:rPr lang="en-US" altLang="zh-CN" sz="2800" b="1" i="1" dirty="0">
                <a:solidFill>
                  <a:srgbClr val="000000"/>
                </a:solidFill>
              </a:rPr>
              <a:t>β</a:t>
            </a:r>
            <a:r>
              <a:rPr lang="zh-CN" altLang="en-US" sz="2800" b="1" dirty="0">
                <a:solidFill>
                  <a:srgbClr val="000000"/>
                </a:solidFill>
              </a:rPr>
              <a:t>的</a:t>
            </a:r>
            <a:r>
              <a:rPr lang="zh-CN" altLang="en-US" sz="2800" b="1" dirty="0">
                <a:solidFill>
                  <a:srgbClr val="FF3300"/>
                </a:solidFill>
              </a:rPr>
              <a:t>一边重合，</a:t>
            </a:r>
            <a:r>
              <a:rPr lang="zh-CN" altLang="en-US" sz="2800" b="1" dirty="0">
                <a:solidFill>
                  <a:srgbClr val="000000"/>
                </a:solidFill>
              </a:rPr>
              <a:t>并使两个角的</a:t>
            </a:r>
            <a:r>
              <a:rPr lang="zh-CN" altLang="en-US" sz="2800" b="1" dirty="0">
                <a:solidFill>
                  <a:srgbClr val="FF3300"/>
                </a:solidFill>
              </a:rPr>
              <a:t>另一边在重合边的同侧</a:t>
            </a:r>
            <a:r>
              <a:rPr lang="en-US" altLang="zh-CN" sz="2800" b="1" dirty="0">
                <a:solidFill>
                  <a:srgbClr val="FF3300"/>
                </a:solidFill>
              </a:rPr>
              <a:t>.</a:t>
            </a:r>
            <a:endParaRPr lang="en-US" altLang="zh-CN" sz="2800" b="1" i="1" dirty="0">
              <a:solidFill>
                <a:srgbClr val="FF3300"/>
              </a:solidFill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79388" y="4149725"/>
            <a:ext cx="8569325" cy="164782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</a:rPr>
              <a:t>如果</a:t>
            </a:r>
            <a:r>
              <a:rPr lang="zh-CN" altLang="en-US" sz="2800" b="1" dirty="0">
                <a:solidFill>
                  <a:srgbClr val="FF3300"/>
                </a:solidFill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</a:rPr>
              <a:t>∠ </a:t>
            </a:r>
            <a:r>
              <a:rPr lang="en-US" altLang="zh-CN" sz="3200" b="1" i="1" dirty="0">
                <a:solidFill>
                  <a:srgbClr val="000000"/>
                </a:solidFill>
              </a:rPr>
              <a:t>α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</a:rPr>
              <a:t>的另一边落在∠ </a:t>
            </a:r>
            <a:r>
              <a:rPr lang="en-US" altLang="zh-CN" sz="2800" b="1" i="1" dirty="0">
                <a:solidFill>
                  <a:srgbClr val="000000"/>
                </a:solidFill>
              </a:rPr>
              <a:t>β</a:t>
            </a:r>
            <a:r>
              <a:rPr lang="zh-CN" altLang="en-US" sz="2800" b="1" dirty="0">
                <a:solidFill>
                  <a:srgbClr val="000000"/>
                </a:solidFill>
              </a:rPr>
              <a:t>的内部，那么就说∠</a:t>
            </a:r>
            <a:r>
              <a:rPr lang="en-US" altLang="zh-CN" sz="2800" b="1" i="1" dirty="0">
                <a:solidFill>
                  <a:srgbClr val="000000"/>
                </a:solidFill>
              </a:rPr>
              <a:t>α</a:t>
            </a:r>
            <a:r>
              <a:rPr lang="zh-CN" altLang="en-US" sz="2800" b="1" dirty="0">
                <a:solidFill>
                  <a:srgbClr val="000000"/>
                </a:solidFill>
              </a:rPr>
              <a:t>小于 ∠</a:t>
            </a:r>
            <a:r>
              <a:rPr lang="en-US" altLang="zh-CN" sz="2800" b="1" i="1" dirty="0">
                <a:solidFill>
                  <a:srgbClr val="000000"/>
                </a:solidFill>
              </a:rPr>
              <a:t>β</a:t>
            </a:r>
            <a:r>
              <a:rPr lang="zh-CN" altLang="en-US" sz="2800" b="1" i="1" dirty="0">
                <a:solidFill>
                  <a:srgbClr val="000000"/>
                </a:solidFill>
              </a:rPr>
              <a:t>或</a:t>
            </a:r>
            <a:r>
              <a:rPr lang="zh-CN" altLang="en-US" sz="2800" b="1" dirty="0">
                <a:solidFill>
                  <a:srgbClr val="000000"/>
                </a:solidFill>
              </a:rPr>
              <a:t> ∠</a:t>
            </a:r>
            <a:r>
              <a:rPr lang="en-US" altLang="zh-CN" sz="2800" b="1" i="1" dirty="0">
                <a:solidFill>
                  <a:srgbClr val="000000"/>
                </a:solidFill>
              </a:rPr>
              <a:t>β</a:t>
            </a:r>
            <a:r>
              <a:rPr lang="zh-CN" altLang="en-US" sz="2800" b="1" dirty="0">
                <a:solidFill>
                  <a:srgbClr val="000000"/>
                </a:solidFill>
              </a:rPr>
              <a:t>大于∠</a:t>
            </a:r>
            <a:r>
              <a:rPr lang="en-US" altLang="zh-CN" sz="2800" b="1" i="1" dirty="0">
                <a:solidFill>
                  <a:srgbClr val="000000"/>
                </a:solidFill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</a:rPr>
              <a:t>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00"/>
                </a:solidFill>
              </a:rPr>
              <a:t>记作∠</a:t>
            </a:r>
            <a:r>
              <a:rPr lang="en-US" altLang="zh-CN" sz="2800" b="1" i="1" dirty="0">
                <a:solidFill>
                  <a:srgbClr val="FF3300"/>
                </a:solidFill>
              </a:rPr>
              <a:t>α</a:t>
            </a:r>
            <a:r>
              <a:rPr lang="zh-CN" altLang="en-US" sz="2800" b="1" dirty="0">
                <a:solidFill>
                  <a:srgbClr val="FF3300"/>
                </a:solidFill>
              </a:rPr>
              <a:t> </a:t>
            </a:r>
            <a:r>
              <a:rPr lang="zh-CN" altLang="en-US" b="1" dirty="0">
                <a:solidFill>
                  <a:srgbClr val="000000"/>
                </a:solidFill>
              </a:rPr>
              <a:t>＜</a:t>
            </a:r>
            <a:r>
              <a:rPr lang="zh-CN" altLang="en-US" sz="2800" b="1" dirty="0">
                <a:solidFill>
                  <a:srgbClr val="FF3300"/>
                </a:solidFill>
              </a:rPr>
              <a:t> ∠</a:t>
            </a:r>
            <a:r>
              <a:rPr lang="en-US" altLang="zh-CN" sz="2800" b="1" i="1" dirty="0">
                <a:solidFill>
                  <a:srgbClr val="FF3300"/>
                </a:solidFill>
              </a:rPr>
              <a:t>β</a:t>
            </a:r>
            <a:r>
              <a:rPr lang="zh-CN" altLang="en-US" sz="2800" b="1" i="1" dirty="0">
                <a:solidFill>
                  <a:srgbClr val="FF3300"/>
                </a:solidFill>
              </a:rPr>
              <a:t>或</a:t>
            </a:r>
            <a:r>
              <a:rPr lang="zh-CN" altLang="en-US" sz="2800" b="1" dirty="0">
                <a:solidFill>
                  <a:srgbClr val="FF3300"/>
                </a:solidFill>
              </a:rPr>
              <a:t> ∠</a:t>
            </a:r>
            <a:r>
              <a:rPr lang="en-US" altLang="zh-CN" sz="2800" b="1" i="1" dirty="0">
                <a:solidFill>
                  <a:srgbClr val="FF3300"/>
                </a:solidFill>
              </a:rPr>
              <a:t>β </a:t>
            </a:r>
            <a:r>
              <a:rPr lang="zh-CN" altLang="en-US" b="1" dirty="0">
                <a:solidFill>
                  <a:srgbClr val="000000"/>
                </a:solidFill>
              </a:rPr>
              <a:t>＞</a:t>
            </a:r>
            <a:r>
              <a:rPr lang="zh-CN" altLang="en-US" sz="2800" b="1" i="1" dirty="0">
                <a:solidFill>
                  <a:srgbClr val="FF3300"/>
                </a:solidFill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</a:rPr>
              <a:t>α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684213" y="3500438"/>
            <a:ext cx="2879725" cy="519112"/>
          </a:xfrm>
          <a:prstGeom prst="rect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∠</a:t>
            </a:r>
            <a:r>
              <a:rPr lang="en-US" altLang="zh-CN" sz="2800" b="1" i="1">
                <a:solidFill>
                  <a:srgbClr val="000000"/>
                </a:solidFill>
              </a:rPr>
              <a:t>α </a:t>
            </a:r>
            <a:r>
              <a:rPr lang="zh-CN" altLang="en-US" sz="2800" b="1">
                <a:solidFill>
                  <a:srgbClr val="000000"/>
                </a:solidFill>
              </a:rPr>
              <a:t>＜</a:t>
            </a:r>
            <a:r>
              <a:rPr lang="zh-CN" altLang="en-US" sz="2800" b="1" i="1">
                <a:solidFill>
                  <a:srgbClr val="000000"/>
                </a:solidFill>
              </a:rPr>
              <a:t> </a:t>
            </a:r>
            <a:r>
              <a:rPr lang="zh-CN" altLang="en-US" sz="2800" b="1">
                <a:solidFill>
                  <a:srgbClr val="000000"/>
                </a:solidFill>
              </a:rPr>
              <a:t> ∠</a:t>
            </a:r>
            <a:r>
              <a:rPr lang="en-US" altLang="zh-CN" sz="2800" b="1" i="1">
                <a:solidFill>
                  <a:srgbClr val="000000"/>
                </a:solidFill>
              </a:rPr>
              <a:t>β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940425" y="3376613"/>
            <a:ext cx="2336800" cy="579437"/>
          </a:xfrm>
          <a:prstGeom prst="rect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</a:rPr>
              <a:t>∠</a:t>
            </a:r>
            <a:r>
              <a:rPr lang="en-US" altLang="zh-CN" sz="3200" b="1" i="1">
                <a:solidFill>
                  <a:srgbClr val="000000"/>
                </a:solidFill>
              </a:rPr>
              <a:t>α</a:t>
            </a:r>
            <a:r>
              <a:rPr lang="zh-CN" altLang="en-US" sz="3200" b="1">
                <a:solidFill>
                  <a:srgbClr val="000000"/>
                </a:solidFill>
              </a:rPr>
              <a:t>＞ ∠</a:t>
            </a:r>
            <a:r>
              <a:rPr lang="en-US" altLang="zh-CN" sz="3200" b="1" i="1">
                <a:solidFill>
                  <a:srgbClr val="000000"/>
                </a:solidFill>
              </a:rPr>
              <a:t>β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68313" y="6092825"/>
            <a:ext cx="6156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华文新魏" pitchFamily="2" charset="-122"/>
              </a:rPr>
              <a:t>这种比较角的大小的方法也叫</a:t>
            </a:r>
            <a:r>
              <a:rPr lang="zh-CN" altLang="en-US" sz="3200" b="1" u="sng" dirty="0">
                <a:solidFill>
                  <a:srgbClr val="0000FF"/>
                </a:solidFill>
                <a:ea typeface="华文新魏" pitchFamily="2" charset="-122"/>
              </a:rPr>
              <a:t>叠合法</a:t>
            </a:r>
          </a:p>
        </p:txBody>
      </p:sp>
      <p:grpSp>
        <p:nvGrpSpPr>
          <p:cNvPr id="11310" name="Group 46"/>
          <p:cNvGrpSpPr>
            <a:grpSpLocks/>
          </p:cNvGrpSpPr>
          <p:nvPr/>
        </p:nvGrpSpPr>
        <p:grpSpPr bwMode="auto">
          <a:xfrm>
            <a:off x="2195513" y="1916113"/>
            <a:ext cx="1460500" cy="811212"/>
            <a:chOff x="1370" y="1195"/>
            <a:chExt cx="920" cy="511"/>
          </a:xfrm>
        </p:grpSpPr>
        <p:sp>
          <p:nvSpPr>
            <p:cNvPr id="11283" name="Line 19"/>
            <p:cNvSpPr>
              <a:spLocks noChangeShapeType="1"/>
            </p:cNvSpPr>
            <p:nvPr/>
          </p:nvSpPr>
          <p:spPr bwMode="auto">
            <a:xfrm>
              <a:off x="1383" y="1661"/>
              <a:ext cx="90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1309" name="Group 45"/>
            <p:cNvGrpSpPr>
              <a:grpSpLocks/>
            </p:cNvGrpSpPr>
            <p:nvPr/>
          </p:nvGrpSpPr>
          <p:grpSpPr bwMode="auto">
            <a:xfrm>
              <a:off x="1370" y="1195"/>
              <a:ext cx="825" cy="511"/>
              <a:chOff x="1370" y="1199"/>
              <a:chExt cx="825" cy="511"/>
            </a:xfrm>
          </p:grpSpPr>
          <p:sp>
            <p:nvSpPr>
              <p:cNvPr id="11284" name="Line 20"/>
              <p:cNvSpPr>
                <a:spLocks noChangeShapeType="1"/>
              </p:cNvSpPr>
              <p:nvPr/>
            </p:nvSpPr>
            <p:spPr bwMode="auto">
              <a:xfrm flipV="1">
                <a:off x="1370" y="1199"/>
                <a:ext cx="705" cy="46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6" name="Arc 22"/>
              <p:cNvSpPr>
                <a:spLocks/>
              </p:cNvSpPr>
              <p:nvPr/>
            </p:nvSpPr>
            <p:spPr bwMode="auto">
              <a:xfrm>
                <a:off x="1565" y="1517"/>
                <a:ext cx="129" cy="193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0788"/>
                  <a:gd name="T1" fmla="*/ 0 h 21600"/>
                  <a:gd name="T2" fmla="*/ 20788 w 20788"/>
                  <a:gd name="T3" fmla="*/ 15731 h 21600"/>
                  <a:gd name="T4" fmla="*/ 0 w 2078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88" h="21600" fill="none" extrusionOk="0">
                    <a:moveTo>
                      <a:pt x="-1" y="0"/>
                    </a:moveTo>
                    <a:cubicBezTo>
                      <a:pt x="9669" y="0"/>
                      <a:pt x="18160" y="6425"/>
                      <a:pt x="20787" y="15731"/>
                    </a:cubicBezTo>
                  </a:path>
                  <a:path w="20788" h="21600" stroke="0" extrusionOk="0">
                    <a:moveTo>
                      <a:pt x="-1" y="0"/>
                    </a:moveTo>
                    <a:cubicBezTo>
                      <a:pt x="9669" y="0"/>
                      <a:pt x="18160" y="6425"/>
                      <a:pt x="20787" y="15731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8" name="Rectangle 24"/>
              <p:cNvSpPr>
                <a:spLocks noChangeArrowheads="1"/>
              </p:cNvSpPr>
              <p:nvPr/>
            </p:nvSpPr>
            <p:spPr bwMode="auto">
              <a:xfrm>
                <a:off x="1830" y="1381"/>
                <a:ext cx="365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solidFill>
                      <a:srgbClr val="000000"/>
                    </a:solidFill>
                  </a:rPr>
                  <a:t>α</a:t>
                </a:r>
                <a:endParaRPr lang="zh-CN" altLang="en-US" sz="2800" b="1" i="1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1290" name="Group 26"/>
          <p:cNvGrpSpPr>
            <a:grpSpLocks/>
          </p:cNvGrpSpPr>
          <p:nvPr/>
        </p:nvGrpSpPr>
        <p:grpSpPr bwMode="auto">
          <a:xfrm>
            <a:off x="73025" y="1125538"/>
            <a:ext cx="1619250" cy="1512887"/>
            <a:chOff x="0" y="2115"/>
            <a:chExt cx="1316" cy="998"/>
          </a:xfrm>
        </p:grpSpPr>
        <p:grpSp>
          <p:nvGrpSpPr>
            <p:cNvPr id="11287" name="Group 23"/>
            <p:cNvGrpSpPr>
              <a:grpSpLocks/>
            </p:cNvGrpSpPr>
            <p:nvPr/>
          </p:nvGrpSpPr>
          <p:grpSpPr bwMode="auto">
            <a:xfrm>
              <a:off x="0" y="2115"/>
              <a:ext cx="1316" cy="998"/>
              <a:chOff x="0" y="2115"/>
              <a:chExt cx="1316" cy="998"/>
            </a:xfrm>
          </p:grpSpPr>
          <p:grpSp>
            <p:nvGrpSpPr>
              <p:cNvPr id="11274" name="Group 10"/>
              <p:cNvGrpSpPr>
                <a:grpSpLocks/>
              </p:cNvGrpSpPr>
              <p:nvPr/>
            </p:nvGrpSpPr>
            <p:grpSpPr bwMode="auto">
              <a:xfrm>
                <a:off x="0" y="2115"/>
                <a:ext cx="1316" cy="998"/>
                <a:chOff x="748" y="1480"/>
                <a:chExt cx="1588" cy="1134"/>
              </a:xfrm>
            </p:grpSpPr>
            <p:sp>
              <p:nvSpPr>
                <p:cNvPr id="11275" name="Line 11"/>
                <p:cNvSpPr>
                  <a:spLocks noChangeShapeType="1"/>
                </p:cNvSpPr>
                <p:nvPr/>
              </p:nvSpPr>
              <p:spPr bwMode="auto">
                <a:xfrm>
                  <a:off x="748" y="2614"/>
                  <a:ext cx="158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76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748" y="1480"/>
                  <a:ext cx="1270" cy="113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1285" name="Arc 21"/>
              <p:cNvSpPr>
                <a:spLocks/>
              </p:cNvSpPr>
              <p:nvPr/>
            </p:nvSpPr>
            <p:spPr bwMode="auto">
              <a:xfrm>
                <a:off x="204" y="2886"/>
                <a:ext cx="181" cy="227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289" name="Rectangle 25"/>
            <p:cNvSpPr>
              <a:spLocks noChangeArrowheads="1"/>
            </p:cNvSpPr>
            <p:nvPr/>
          </p:nvSpPr>
          <p:spPr bwMode="auto">
            <a:xfrm>
              <a:off x="394" y="2750"/>
              <a:ext cx="398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i="1">
                  <a:solidFill>
                    <a:srgbClr val="000000"/>
                  </a:solidFill>
                </a:rPr>
                <a:t>β</a:t>
              </a:r>
              <a:endParaRPr lang="zh-CN" altLang="en-US" sz="2400" b="1" i="1">
                <a:solidFill>
                  <a:srgbClr val="000000"/>
                </a:solidFill>
              </a:endParaRPr>
            </a:p>
          </p:txBody>
        </p:sp>
      </p:grpSp>
      <p:grpSp>
        <p:nvGrpSpPr>
          <p:cNvPr id="11299" name="Group 35"/>
          <p:cNvGrpSpPr>
            <a:grpSpLocks/>
          </p:cNvGrpSpPr>
          <p:nvPr/>
        </p:nvGrpSpPr>
        <p:grpSpPr bwMode="auto">
          <a:xfrm>
            <a:off x="4500563" y="1196975"/>
            <a:ext cx="1800225" cy="1441450"/>
            <a:chOff x="0" y="2115"/>
            <a:chExt cx="1316" cy="998"/>
          </a:xfrm>
        </p:grpSpPr>
        <p:grpSp>
          <p:nvGrpSpPr>
            <p:cNvPr id="11300" name="Group 36"/>
            <p:cNvGrpSpPr>
              <a:grpSpLocks/>
            </p:cNvGrpSpPr>
            <p:nvPr/>
          </p:nvGrpSpPr>
          <p:grpSpPr bwMode="auto">
            <a:xfrm>
              <a:off x="0" y="2115"/>
              <a:ext cx="1316" cy="998"/>
              <a:chOff x="0" y="2115"/>
              <a:chExt cx="1316" cy="998"/>
            </a:xfrm>
          </p:grpSpPr>
          <p:grpSp>
            <p:nvGrpSpPr>
              <p:cNvPr id="11301" name="Group 37"/>
              <p:cNvGrpSpPr>
                <a:grpSpLocks/>
              </p:cNvGrpSpPr>
              <p:nvPr/>
            </p:nvGrpSpPr>
            <p:grpSpPr bwMode="auto">
              <a:xfrm>
                <a:off x="0" y="2115"/>
                <a:ext cx="1316" cy="998"/>
                <a:chOff x="748" y="1480"/>
                <a:chExt cx="1588" cy="1134"/>
              </a:xfrm>
            </p:grpSpPr>
            <p:sp>
              <p:nvSpPr>
                <p:cNvPr id="11302" name="Line 38"/>
                <p:cNvSpPr>
                  <a:spLocks noChangeShapeType="1"/>
                </p:cNvSpPr>
                <p:nvPr/>
              </p:nvSpPr>
              <p:spPr bwMode="auto">
                <a:xfrm>
                  <a:off x="748" y="2614"/>
                  <a:ext cx="158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3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748" y="1480"/>
                  <a:ext cx="1270" cy="113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1304" name="Arc 40"/>
              <p:cNvSpPr>
                <a:spLocks/>
              </p:cNvSpPr>
              <p:nvPr/>
            </p:nvSpPr>
            <p:spPr bwMode="auto">
              <a:xfrm>
                <a:off x="204" y="2886"/>
                <a:ext cx="181" cy="227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305" name="Rectangle 41"/>
            <p:cNvSpPr>
              <a:spLocks noChangeArrowheads="1"/>
            </p:cNvSpPr>
            <p:nvPr/>
          </p:nvSpPr>
          <p:spPr bwMode="auto">
            <a:xfrm>
              <a:off x="395" y="2750"/>
              <a:ext cx="358" cy="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i="1">
                  <a:solidFill>
                    <a:srgbClr val="000000"/>
                  </a:solidFill>
                </a:rPr>
                <a:t>β</a:t>
              </a:r>
              <a:endParaRPr lang="zh-CN" altLang="en-US" sz="2400" b="1" i="1">
                <a:solidFill>
                  <a:srgbClr val="000000"/>
                </a:solidFill>
              </a:endParaRPr>
            </a:p>
          </p:txBody>
        </p:sp>
      </p:grpSp>
      <p:grpSp>
        <p:nvGrpSpPr>
          <p:cNvPr id="11311" name="Group 47"/>
          <p:cNvGrpSpPr>
            <a:grpSpLocks/>
          </p:cNvGrpSpPr>
          <p:nvPr/>
        </p:nvGrpSpPr>
        <p:grpSpPr bwMode="auto">
          <a:xfrm>
            <a:off x="6732588" y="1268413"/>
            <a:ext cx="2090737" cy="1370012"/>
            <a:chOff x="4246" y="799"/>
            <a:chExt cx="1317" cy="863"/>
          </a:xfrm>
        </p:grpSpPr>
        <p:sp>
          <p:nvSpPr>
            <p:cNvPr id="11294" name="Line 30"/>
            <p:cNvSpPr>
              <a:spLocks noChangeShapeType="1"/>
            </p:cNvSpPr>
            <p:nvPr/>
          </p:nvSpPr>
          <p:spPr bwMode="auto">
            <a:xfrm>
              <a:off x="4338" y="1661"/>
              <a:ext cx="122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296" name="Line 32"/>
            <p:cNvSpPr>
              <a:spLocks noChangeShapeType="1"/>
            </p:cNvSpPr>
            <p:nvPr/>
          </p:nvSpPr>
          <p:spPr bwMode="auto">
            <a:xfrm flipH="1" flipV="1">
              <a:off x="4246" y="799"/>
              <a:ext cx="91" cy="86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298" name="Rectangle 34"/>
            <p:cNvSpPr>
              <a:spLocks noChangeArrowheads="1"/>
            </p:cNvSpPr>
            <p:nvPr/>
          </p:nvSpPr>
          <p:spPr bwMode="auto">
            <a:xfrm>
              <a:off x="4558" y="1162"/>
              <a:ext cx="49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i="1">
                  <a:solidFill>
                    <a:srgbClr val="000000"/>
                  </a:solidFill>
                </a:rPr>
                <a:t>α</a:t>
              </a:r>
              <a:endParaRPr lang="zh-CN" altLang="en-US" sz="2800" b="1" i="1">
                <a:solidFill>
                  <a:srgbClr val="000000"/>
                </a:solidFill>
              </a:endParaRPr>
            </a:p>
          </p:txBody>
        </p:sp>
        <p:sp>
          <p:nvSpPr>
            <p:cNvPr id="11306" name="Arc 42"/>
            <p:cNvSpPr>
              <a:spLocks/>
            </p:cNvSpPr>
            <p:nvPr/>
          </p:nvSpPr>
          <p:spPr bwMode="auto">
            <a:xfrm>
              <a:off x="4292" y="1389"/>
              <a:ext cx="363" cy="273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04629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8 -0.00649 L -0.23056 -0.00232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57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2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-0.2599 1.85185E-6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 autoUpdateAnimBg="0"/>
      <p:bldP spid="11268" grpId="0" autoUpdateAnimBg="0"/>
      <p:bldP spid="11269" grpId="0" animBg="1" autoUpdateAnimBg="0"/>
      <p:bldP spid="11270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300" y="130175"/>
            <a:ext cx="3898900" cy="777875"/>
          </a:xfrm>
        </p:spPr>
        <p:txBody>
          <a:bodyPr/>
          <a:lstStyle/>
          <a:p>
            <a:pPr algn="l"/>
            <a:r>
              <a:rPr lang="zh-CN" altLang="en-US" sz="3600" b="1" dirty="0"/>
              <a:t>角的和与差</a:t>
            </a:r>
          </a:p>
        </p:txBody>
      </p:sp>
      <p:sp>
        <p:nvSpPr>
          <p:cNvPr id="52232" name="Line 8"/>
          <p:cNvSpPr>
            <a:spLocks noChangeShapeType="1"/>
          </p:cNvSpPr>
          <p:nvPr/>
        </p:nvSpPr>
        <p:spPr bwMode="auto">
          <a:xfrm>
            <a:off x="1403350" y="3357563"/>
            <a:ext cx="25209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684213" y="3425825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i="1">
                <a:solidFill>
                  <a:srgbClr val="000000"/>
                </a:solidFill>
                <a:latin typeface="Times New Roman" pitchFamily="18" charset="0"/>
              </a:rPr>
              <a:t>O</a:t>
            </a: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(O′)</a:t>
            </a:r>
            <a:endParaRPr lang="zh-CN" altLang="en-US" sz="28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2843213" y="1341438"/>
            <a:ext cx="1252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i="1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(A′)</a:t>
            </a:r>
            <a:endParaRPr lang="zh-CN" altLang="en-US" sz="28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2236" name="Rectangle 12"/>
          <p:cNvSpPr>
            <a:spLocks noChangeArrowheads="1"/>
          </p:cNvSpPr>
          <p:nvPr/>
        </p:nvSpPr>
        <p:spPr bwMode="auto">
          <a:xfrm>
            <a:off x="1476375" y="1125538"/>
            <a:ext cx="7778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B′</a:t>
            </a:r>
            <a:endParaRPr lang="zh-CN" altLang="en-US" sz="28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grpSp>
        <p:nvGrpSpPr>
          <p:cNvPr id="52242" name="Group 18"/>
          <p:cNvGrpSpPr>
            <a:grpSpLocks/>
          </p:cNvGrpSpPr>
          <p:nvPr/>
        </p:nvGrpSpPr>
        <p:grpSpPr bwMode="auto">
          <a:xfrm>
            <a:off x="1403350" y="1125538"/>
            <a:ext cx="2016125" cy="2232025"/>
            <a:chOff x="884" y="709"/>
            <a:chExt cx="1270" cy="1406"/>
          </a:xfrm>
        </p:grpSpPr>
        <p:sp>
          <p:nvSpPr>
            <p:cNvPr id="52233" name="Line 9"/>
            <p:cNvSpPr>
              <a:spLocks noChangeShapeType="1"/>
            </p:cNvSpPr>
            <p:nvPr/>
          </p:nvSpPr>
          <p:spPr bwMode="auto">
            <a:xfrm flipV="1">
              <a:off x="884" y="981"/>
              <a:ext cx="1270" cy="113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237" name="Line 13"/>
            <p:cNvSpPr>
              <a:spLocks noChangeShapeType="1"/>
            </p:cNvSpPr>
            <p:nvPr/>
          </p:nvSpPr>
          <p:spPr bwMode="auto">
            <a:xfrm flipV="1">
              <a:off x="884" y="709"/>
              <a:ext cx="590" cy="140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3348038" y="3429000"/>
            <a:ext cx="647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</a:rPr>
              <a:t>A</a:t>
            </a:r>
          </a:p>
        </p:txBody>
      </p:sp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179388" y="4221163"/>
            <a:ext cx="7921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</a:rPr>
              <a:t>∠</a:t>
            </a:r>
            <a:r>
              <a:rPr lang="en-US" altLang="zh-CN" sz="3600" b="1" dirty="0">
                <a:solidFill>
                  <a:srgbClr val="000000"/>
                </a:solidFill>
              </a:rPr>
              <a:t>AO </a:t>
            </a:r>
            <a:r>
              <a:rPr lang="en-US" altLang="zh-CN" sz="3600" b="1" i="1" dirty="0">
                <a:solidFill>
                  <a:srgbClr val="FF3300"/>
                </a:solidFill>
              </a:rPr>
              <a:t>B′= </a:t>
            </a:r>
            <a:r>
              <a:rPr lang="zh-CN" altLang="en-US" sz="3600" b="1" dirty="0">
                <a:solidFill>
                  <a:srgbClr val="000000"/>
                </a:solidFill>
              </a:rPr>
              <a:t>∠</a:t>
            </a:r>
            <a:r>
              <a:rPr lang="en-US" altLang="zh-CN" sz="3600" b="1" dirty="0">
                <a:solidFill>
                  <a:srgbClr val="000000"/>
                </a:solidFill>
              </a:rPr>
              <a:t>AO </a:t>
            </a:r>
            <a:r>
              <a:rPr lang="en-US" altLang="zh-CN" sz="3600" b="1" i="1" dirty="0">
                <a:solidFill>
                  <a:srgbClr val="FF3300"/>
                </a:solidFill>
              </a:rPr>
              <a:t>B+ </a:t>
            </a:r>
            <a:r>
              <a:rPr lang="zh-CN" altLang="en-US" sz="3600" b="1" dirty="0">
                <a:solidFill>
                  <a:srgbClr val="000000"/>
                </a:solidFill>
              </a:rPr>
              <a:t>∠</a:t>
            </a:r>
            <a:r>
              <a:rPr lang="en-US" altLang="zh-CN" sz="3600" b="1" dirty="0">
                <a:solidFill>
                  <a:srgbClr val="000000"/>
                </a:solidFill>
              </a:rPr>
              <a:t>A′O′ </a:t>
            </a:r>
            <a:r>
              <a:rPr lang="en-US" altLang="zh-CN" sz="3600" b="1" i="1" dirty="0">
                <a:solidFill>
                  <a:srgbClr val="FF3300"/>
                </a:solidFill>
              </a:rPr>
              <a:t>B′</a:t>
            </a:r>
          </a:p>
        </p:txBody>
      </p:sp>
      <p:sp>
        <p:nvSpPr>
          <p:cNvPr id="52241" name="Rectangle 17"/>
          <p:cNvSpPr>
            <a:spLocks noChangeArrowheads="1"/>
          </p:cNvSpPr>
          <p:nvPr/>
        </p:nvSpPr>
        <p:spPr bwMode="auto">
          <a:xfrm>
            <a:off x="250825" y="5300663"/>
            <a:ext cx="76342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</a:rPr>
              <a:t>∠</a:t>
            </a:r>
            <a:r>
              <a:rPr lang="en-US" altLang="zh-CN" sz="3600" b="1" dirty="0">
                <a:solidFill>
                  <a:srgbClr val="000000"/>
                </a:solidFill>
              </a:rPr>
              <a:t>A′O′ </a:t>
            </a:r>
            <a:r>
              <a:rPr lang="en-US" altLang="zh-CN" sz="3600" b="1" i="1" dirty="0">
                <a:solidFill>
                  <a:srgbClr val="FF3300"/>
                </a:solidFill>
              </a:rPr>
              <a:t>B′=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</a:rPr>
              <a:t>∠</a:t>
            </a:r>
            <a:r>
              <a:rPr lang="en-US" altLang="zh-CN" sz="3600" b="1" dirty="0">
                <a:solidFill>
                  <a:srgbClr val="000000"/>
                </a:solidFill>
              </a:rPr>
              <a:t>AO </a:t>
            </a:r>
            <a:r>
              <a:rPr lang="en-US" altLang="zh-CN" sz="3600" b="1" i="1" dirty="0">
                <a:solidFill>
                  <a:srgbClr val="FF3300"/>
                </a:solidFill>
              </a:rPr>
              <a:t>B′—</a:t>
            </a:r>
            <a:r>
              <a:rPr lang="zh-CN" altLang="en-US" sz="3600" b="1" dirty="0">
                <a:solidFill>
                  <a:srgbClr val="000000"/>
                </a:solidFill>
              </a:rPr>
              <a:t>∠</a:t>
            </a:r>
            <a:r>
              <a:rPr lang="en-US" altLang="zh-CN" sz="3600" b="1" dirty="0">
                <a:solidFill>
                  <a:srgbClr val="000000"/>
                </a:solidFill>
              </a:rPr>
              <a:t>AO </a:t>
            </a:r>
            <a:r>
              <a:rPr lang="en-US" altLang="zh-CN" sz="3600" b="1" i="1" dirty="0">
                <a:solidFill>
                  <a:srgbClr val="FF3300"/>
                </a:solidFill>
              </a:rPr>
              <a:t>B</a:t>
            </a:r>
            <a:endParaRPr lang="zh-CN" altLang="en-US" sz="3600" b="1" i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5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539750" y="2852738"/>
            <a:ext cx="6481763" cy="3432175"/>
            <a:chOff x="0" y="0"/>
            <a:chExt cx="4083" cy="2162"/>
          </a:xfrm>
        </p:grpSpPr>
        <p:pic>
          <p:nvPicPr>
            <p:cNvPr id="15363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635"/>
              <a:ext cx="1543" cy="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4" name="AutoShape 4"/>
            <p:cNvSpPr>
              <a:spLocks noChangeArrowheads="1"/>
            </p:cNvSpPr>
            <p:nvPr/>
          </p:nvSpPr>
          <p:spPr bwMode="auto">
            <a:xfrm>
              <a:off x="1769" y="1180"/>
              <a:ext cx="635" cy="363"/>
            </a:xfrm>
            <a:prstGeom prst="leftRightArrow">
              <a:avLst>
                <a:gd name="adj1" fmla="val 50000"/>
                <a:gd name="adj2" fmla="val 34986"/>
              </a:avLst>
            </a:prstGeom>
            <a:solidFill>
              <a:srgbClr val="FF99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5365" name="Group 5"/>
            <p:cNvGrpSpPr>
              <a:grpSpLocks/>
            </p:cNvGrpSpPr>
            <p:nvPr/>
          </p:nvGrpSpPr>
          <p:grpSpPr bwMode="auto">
            <a:xfrm>
              <a:off x="0" y="0"/>
              <a:ext cx="1378" cy="2162"/>
              <a:chOff x="0" y="0"/>
              <a:chExt cx="1378" cy="2162"/>
            </a:xfrm>
          </p:grpSpPr>
          <p:pic>
            <p:nvPicPr>
              <p:cNvPr id="15366" name="Picture 6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" y="0"/>
                <a:ext cx="1287" cy="1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67" name="Text Box 7"/>
              <p:cNvSpPr txBox="1">
                <a:spLocks noChangeArrowheads="1"/>
              </p:cNvSpPr>
              <p:nvPr/>
            </p:nvSpPr>
            <p:spPr bwMode="auto">
              <a:xfrm rot="20867917">
                <a:off x="407" y="545"/>
                <a:ext cx="68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itchFamily="18" charset="0"/>
                  </a:rPr>
                  <a:t>）</a:t>
                </a:r>
                <a:endParaRPr lang="zh-CN" altLang="en-US" sz="2800" b="1" i="1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368" name="Rectangle 8"/>
              <p:cNvSpPr>
                <a:spLocks noChangeArrowheads="1"/>
              </p:cNvSpPr>
              <p:nvPr/>
            </p:nvSpPr>
            <p:spPr bwMode="auto">
              <a:xfrm>
                <a:off x="499" y="545"/>
                <a:ext cx="373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b="1" i="1">
                    <a:solidFill>
                      <a:srgbClr val="000000"/>
                    </a:solidFill>
                    <a:latin typeface="Times New Roman" pitchFamily="18" charset="0"/>
                  </a:rPr>
                  <a:t>α</a:t>
                </a:r>
              </a:p>
            </p:txBody>
          </p:sp>
          <p:pic>
            <p:nvPicPr>
              <p:cNvPr id="15369" name="Picture 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134"/>
                <a:ext cx="1315" cy="1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539750" y="765175"/>
            <a:ext cx="8208963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</a:rPr>
              <a:t>2.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</a:rPr>
              <a:t>将两个相等的角，按下图方法拼在一起，得到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AOC</a:t>
            </a:r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</a:rPr>
              <a:t>,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</a:rPr>
              <a:t>那么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AOC 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、∠</a:t>
            </a: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AOB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、 ∠</a:t>
            </a: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BOC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</a:rPr>
              <a:t>之间有怎样的关系？</a:t>
            </a:r>
          </a:p>
        </p:txBody>
      </p:sp>
      <p:grpSp>
        <p:nvGrpSpPr>
          <p:cNvPr id="15371" name="Group 11"/>
          <p:cNvGrpSpPr>
            <a:grpSpLocks/>
          </p:cNvGrpSpPr>
          <p:nvPr/>
        </p:nvGrpSpPr>
        <p:grpSpPr bwMode="auto">
          <a:xfrm>
            <a:off x="3635375" y="2276475"/>
            <a:ext cx="4635500" cy="1517650"/>
            <a:chOff x="0" y="0"/>
            <a:chExt cx="2920" cy="956"/>
          </a:xfrm>
        </p:grpSpPr>
        <p:grpSp>
          <p:nvGrpSpPr>
            <p:cNvPr id="15372" name="Group 12"/>
            <p:cNvGrpSpPr>
              <a:grpSpLocks/>
            </p:cNvGrpSpPr>
            <p:nvPr/>
          </p:nvGrpSpPr>
          <p:grpSpPr bwMode="auto">
            <a:xfrm>
              <a:off x="45" y="0"/>
              <a:ext cx="2875" cy="454"/>
              <a:chOff x="0" y="0"/>
              <a:chExt cx="2875" cy="454"/>
            </a:xfrm>
          </p:grpSpPr>
          <p:sp>
            <p:nvSpPr>
              <p:cNvPr id="15373" name="Rectangle 13"/>
              <p:cNvSpPr>
                <a:spLocks noChangeArrowheads="1"/>
              </p:cNvSpPr>
              <p:nvPr/>
            </p:nvSpPr>
            <p:spPr bwMode="auto">
              <a:xfrm>
                <a:off x="0" y="46"/>
                <a:ext cx="2875" cy="327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 b="1">
                    <a:solidFill>
                      <a:srgbClr val="FF3300"/>
                    </a:solidFill>
                    <a:latin typeface="Times New Roman" pitchFamily="18" charset="0"/>
                  </a:rPr>
                  <a:t>∠</a:t>
                </a:r>
                <a:r>
                  <a:rPr lang="en-US" altLang="zh-CN" sz="2800" b="1" i="1">
                    <a:solidFill>
                      <a:srgbClr val="000000"/>
                    </a:solidFill>
                    <a:latin typeface="Times New Roman" pitchFamily="18" charset="0"/>
                  </a:rPr>
                  <a:t>AOB</a:t>
                </a:r>
                <a:r>
                  <a:rPr lang="en-US" altLang="zh-CN" sz="2800" b="1">
                    <a:solidFill>
                      <a:srgbClr val="FF3300"/>
                    </a:solidFill>
                    <a:latin typeface="Times New Roman" pitchFamily="18" charset="0"/>
                  </a:rPr>
                  <a:t>=∠</a:t>
                </a:r>
                <a:r>
                  <a:rPr lang="en-US" altLang="zh-CN" sz="2800" b="1" i="1">
                    <a:solidFill>
                      <a:srgbClr val="000000"/>
                    </a:solidFill>
                    <a:latin typeface="Times New Roman" pitchFamily="18" charset="0"/>
                  </a:rPr>
                  <a:t>BOC</a:t>
                </a:r>
                <a:r>
                  <a:rPr lang="en-US" altLang="zh-CN" sz="2800" b="1">
                    <a:solidFill>
                      <a:srgbClr val="FF3300"/>
                    </a:solidFill>
                    <a:latin typeface="Times New Roman" pitchFamily="18" charset="0"/>
                  </a:rPr>
                  <a:t>=       ∠</a:t>
                </a:r>
                <a:r>
                  <a:rPr lang="en-US" altLang="zh-CN" sz="2800" b="1" i="1">
                    <a:solidFill>
                      <a:srgbClr val="000000"/>
                    </a:solidFill>
                    <a:latin typeface="Times New Roman" pitchFamily="18" charset="0"/>
                  </a:rPr>
                  <a:t>AOC</a:t>
                </a:r>
                <a:r>
                  <a:rPr lang="en-US" altLang="zh-CN" sz="2800" b="1">
                    <a:solidFill>
                      <a:srgbClr val="FF3300"/>
                    </a:solidFill>
                    <a:latin typeface="Times New Roman" pitchFamily="18" charset="0"/>
                  </a:rPr>
                  <a:t> </a:t>
                </a:r>
              </a:p>
            </p:txBody>
          </p:sp>
          <p:pic>
            <p:nvPicPr>
              <p:cNvPr id="15374" name="Picture 1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79" y="0"/>
                <a:ext cx="311" cy="454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375" name="Rectangle 15"/>
            <p:cNvSpPr>
              <a:spLocks noChangeArrowheads="1"/>
            </p:cNvSpPr>
            <p:nvPr/>
          </p:nvSpPr>
          <p:spPr bwMode="auto">
            <a:xfrm>
              <a:off x="45" y="591"/>
              <a:ext cx="2747" cy="36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FF3300"/>
                  </a:solidFill>
                  <a:latin typeface="Times New Roman" pitchFamily="18" charset="0"/>
                </a:rPr>
                <a:t>∠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itchFamily="18" charset="0"/>
                </a:rPr>
                <a:t>AOC</a:t>
              </a:r>
              <a:r>
                <a:rPr lang="en-US" altLang="zh-CN" sz="2800" b="1">
                  <a:solidFill>
                    <a:srgbClr val="FF3300"/>
                  </a:solidFill>
                  <a:latin typeface="Times New Roman" pitchFamily="18" charset="0"/>
                </a:rPr>
                <a:t>=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US" altLang="zh-CN" sz="3200" b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r>
                <a:rPr lang="en-US" altLang="zh-CN" sz="2800" b="1">
                  <a:solidFill>
                    <a:srgbClr val="FF3300"/>
                  </a:solidFill>
                  <a:latin typeface="Times New Roman" pitchFamily="18" charset="0"/>
                </a:rPr>
                <a:t>∠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itchFamily="18" charset="0"/>
                </a:rPr>
                <a:t>AOB</a:t>
              </a:r>
              <a:r>
                <a:rPr lang="en-US" altLang="zh-CN" sz="2800" b="1">
                  <a:solidFill>
                    <a:srgbClr val="FF3300"/>
                  </a:solidFill>
                  <a:latin typeface="Times New Roman" pitchFamily="18" charset="0"/>
                </a:rPr>
                <a:t>=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US" altLang="zh-CN" sz="2800" b="1">
                  <a:solidFill>
                    <a:srgbClr val="FF3300"/>
                  </a:solidFill>
                  <a:latin typeface="Times New Roman" pitchFamily="18" charset="0"/>
                </a:rPr>
                <a:t>∠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itchFamily="18" charset="0"/>
                </a:rPr>
                <a:t>BOC</a:t>
              </a:r>
            </a:p>
          </p:txBody>
        </p:sp>
        <p:sp>
          <p:nvSpPr>
            <p:cNvPr id="15376" name="Text Box 16"/>
            <p:cNvSpPr txBox="1">
              <a:spLocks noChangeArrowheads="1"/>
            </p:cNvSpPr>
            <p:nvPr/>
          </p:nvSpPr>
          <p:spPr bwMode="auto">
            <a:xfrm>
              <a:off x="0" y="362"/>
              <a:ext cx="317" cy="28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srgbClr val="000000"/>
                  </a:solidFill>
                  <a:latin typeface="Times New Roman" pitchFamily="18" charset="0"/>
                </a:rPr>
                <a:t>或</a:t>
              </a:r>
            </a:p>
          </p:txBody>
        </p:sp>
      </p:grp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611188" y="836613"/>
            <a:ext cx="7993062" cy="1373187"/>
          </a:xfrm>
          <a:prstGeom prst="rect">
            <a:avLst/>
          </a:prstGeom>
          <a:gradFill rotWithShape="1">
            <a:gsLst>
              <a:gs pos="0">
                <a:srgbClr val="FFCCFF"/>
              </a:gs>
              <a:gs pos="100000">
                <a:srgbClr val="CCFFC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或：</a:t>
            </a:r>
            <a:r>
              <a:rPr lang="zh-CN" altLang="en-US" sz="2800" b="1" dirty="0">
                <a:solidFill>
                  <a:srgbClr val="3333FF"/>
                </a:solidFill>
                <a:latin typeface="Times New Roman" pitchFamily="18" charset="0"/>
              </a:rPr>
              <a:t>将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</a:rPr>
              <a:t>AOC</a:t>
            </a:r>
            <a:r>
              <a:rPr lang="zh-CN" altLang="en-US" sz="2800" b="1" dirty="0">
                <a:solidFill>
                  <a:srgbClr val="3333FF"/>
                </a:solidFill>
                <a:latin typeface="Times New Roman" pitchFamily="18" charset="0"/>
              </a:rPr>
              <a:t>对折，使</a:t>
            </a:r>
            <a:r>
              <a:rPr lang="en-US" altLang="zh-CN" sz="2800" b="1" i="1" dirty="0">
                <a:solidFill>
                  <a:srgbClr val="3333FF"/>
                </a:solidFill>
                <a:latin typeface="Times New Roman" pitchFamily="18" charset="0"/>
              </a:rPr>
              <a:t>OA</a:t>
            </a:r>
            <a:r>
              <a:rPr lang="zh-CN" altLang="en-US" sz="2800" b="1" dirty="0">
                <a:solidFill>
                  <a:srgbClr val="3333FF"/>
                </a:solidFill>
                <a:latin typeface="Times New Roman" pitchFamily="18" charset="0"/>
              </a:rPr>
              <a:t>和</a:t>
            </a:r>
            <a:r>
              <a:rPr lang="en-US" altLang="zh-CN" sz="2800" b="1" i="1" dirty="0">
                <a:solidFill>
                  <a:srgbClr val="3333FF"/>
                </a:solidFill>
                <a:latin typeface="Times New Roman" pitchFamily="18" charset="0"/>
              </a:rPr>
              <a:t>OC</a:t>
            </a:r>
            <a:r>
              <a:rPr lang="zh-CN" altLang="en-US" sz="2800" b="1" dirty="0">
                <a:solidFill>
                  <a:srgbClr val="3333FF"/>
                </a:solidFill>
                <a:latin typeface="Times New Roman" pitchFamily="18" charset="0"/>
              </a:rPr>
              <a:t>重合，得到两个角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</a:rPr>
              <a:t>AOB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和∠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</a:rPr>
              <a:t>BOC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，</a:t>
            </a:r>
            <a:r>
              <a:rPr lang="zh-CN" altLang="en-US" sz="2800" b="1" dirty="0">
                <a:solidFill>
                  <a:srgbClr val="3333FF"/>
                </a:solidFill>
                <a:latin typeface="Times New Roman" pitchFamily="18" charset="0"/>
              </a:rPr>
              <a:t>那么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</a:rPr>
              <a:t>AOC</a:t>
            </a:r>
            <a:r>
              <a:rPr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、∠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</a:rPr>
              <a:t>AOB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、 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</a:rPr>
              <a:t>BOC</a:t>
            </a:r>
            <a:r>
              <a:rPr lang="zh-CN" altLang="en-US" sz="2800" b="1" dirty="0">
                <a:solidFill>
                  <a:srgbClr val="3333FF"/>
                </a:solidFill>
                <a:latin typeface="Times New Roman" pitchFamily="18" charset="0"/>
              </a:rPr>
              <a:t>之间有怎样的关系？</a:t>
            </a:r>
          </a:p>
        </p:txBody>
      </p:sp>
    </p:spTree>
    <p:extLst>
      <p:ext uri="{BB962C8B-B14F-4D97-AF65-F5344CB8AC3E}">
        <p14:creationId xmlns:p14="http://schemas.microsoft.com/office/powerpoint/2010/main" val="274695302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028776" y="980728"/>
            <a:ext cx="4535488" cy="1107996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6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新魏" pitchFamily="2" charset="-122"/>
              </a:rPr>
              <a:t>角的平分线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3429000"/>
            <a:ext cx="1944688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700338" y="2636838"/>
            <a:ext cx="4535487" cy="3024187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一条射线（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</a:rPr>
              <a:t>OB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）把一个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角（ </a:t>
            </a:r>
            <a:r>
              <a:rPr lang="zh-CN" altLang="en-US" sz="3200" b="1">
                <a:solidFill>
                  <a:srgbClr val="000000"/>
                </a:solidFill>
              </a:rPr>
              <a:t>∠</a:t>
            </a:r>
            <a:r>
              <a:rPr lang="en-US" altLang="zh-CN" sz="3200" b="1" i="1">
                <a:solidFill>
                  <a:srgbClr val="000000"/>
                </a:solidFill>
              </a:rPr>
              <a:t>AOC</a:t>
            </a:r>
            <a:r>
              <a:rPr lang="zh-CN" altLang="en-US">
                <a:solidFill>
                  <a:srgbClr val="000000"/>
                </a:solidFill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）分成了两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个相等的角，这条射线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叫做这个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角的平分线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042988" y="5589588"/>
            <a:ext cx="6553200" cy="5048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FF"/>
                </a:solidFill>
                <a:latin typeface="Times New Roman" pitchFamily="18" charset="0"/>
                <a:ea typeface="楷体_GB2312" pitchFamily="49" charset="-122"/>
              </a:rPr>
              <a:t>反  之 ，也  成  立</a:t>
            </a:r>
          </a:p>
        </p:txBody>
      </p:sp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2555875" y="2862263"/>
            <a:ext cx="5400675" cy="2654300"/>
            <a:chOff x="0" y="0"/>
            <a:chExt cx="3402" cy="1540"/>
          </a:xfrm>
        </p:grpSpPr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0" y="0"/>
              <a:ext cx="3402" cy="15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</a:rPr>
                <a:t>∵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itchFamily="18" charset="0"/>
                </a:rPr>
                <a:t>OB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是∠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itchFamily="18" charset="0"/>
                </a:rPr>
                <a:t>AOC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的角平分线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 b="1" dirty="0">
                <a:solidFill>
                  <a:srgbClr val="000000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</a:rPr>
                <a:t>∴ ∠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itchFamily="18" charset="0"/>
                </a:rPr>
                <a:t>AOB</a:t>
              </a:r>
              <a:r>
                <a:rPr lang="en-US" altLang="zh-CN" sz="2800" b="1" dirty="0">
                  <a:solidFill>
                    <a:srgbClr val="000000"/>
                  </a:solidFill>
                </a:rPr>
                <a:t>= ∠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itchFamily="18" charset="0"/>
                </a:rPr>
                <a:t>BOC</a:t>
              </a:r>
              <a:r>
                <a:rPr lang="en-US" altLang="zh-CN" sz="2800" b="1" dirty="0">
                  <a:solidFill>
                    <a:srgbClr val="000000"/>
                  </a:solidFill>
                </a:rPr>
                <a:t>=    ∠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itchFamily="18" charset="0"/>
                </a:rPr>
                <a:t>AOC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800" b="1" dirty="0">
                <a:solidFill>
                  <a:srgbClr val="000000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</a:rPr>
                <a:t>或∠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itchFamily="18" charset="0"/>
                </a:rPr>
                <a:t>AOC</a:t>
              </a:r>
              <a:r>
                <a:rPr lang="en-US" altLang="zh-CN" sz="2800" b="1" dirty="0">
                  <a:solidFill>
                    <a:srgbClr val="000000"/>
                  </a:solidFill>
                </a:rPr>
                <a:t>= 2∠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itchFamily="18" charset="0"/>
                </a:rPr>
                <a:t>AOB</a:t>
              </a:r>
              <a:r>
                <a:rPr lang="en-US" altLang="zh-CN" sz="2800" b="1" dirty="0">
                  <a:solidFill>
                    <a:srgbClr val="000000"/>
                  </a:solidFill>
                </a:rPr>
                <a:t>= 2∠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itchFamily="18" charset="0"/>
                </a:rPr>
                <a:t>BOC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 b="1" dirty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7417" name="Object 9"/>
            <p:cNvGraphicFramePr>
              <a:graphicFrameLocks noChangeAspect="1"/>
            </p:cNvGraphicFramePr>
            <p:nvPr/>
          </p:nvGraphicFramePr>
          <p:xfrm>
            <a:off x="2041" y="363"/>
            <a:ext cx="335" cy="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r:id="rId5" imgW="152585" imgH="393676" progId="Equation.DSMT4">
                    <p:embed/>
                  </p:oleObj>
                </mc:Choice>
                <mc:Fallback>
                  <p:oleObj r:id="rId5" imgW="152585" imgH="393676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41" y="363"/>
                          <a:ext cx="335" cy="7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827088" y="3213100"/>
            <a:ext cx="33655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i="1">
                <a:solidFill>
                  <a:srgbClr val="00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2017713" y="3789363"/>
            <a:ext cx="393700" cy="36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i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b="1" i="1">
                <a:solidFill>
                  <a:srgbClr val="00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2147888" y="4797425"/>
            <a:ext cx="33655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i="1">
                <a:solidFill>
                  <a:srgbClr val="00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95288" y="4868863"/>
            <a:ext cx="431800" cy="36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i="1">
                <a:solidFill>
                  <a:srgbClr val="000000"/>
                </a:solidFill>
                <a:latin typeface="Times New Roman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58300104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 autoUpdateAnimBg="0"/>
      <p:bldP spid="17414" grpId="0" animBg="1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1535</Words>
  <Application>Microsoft Office PowerPoint</Application>
  <PresentationFormat>全屏显示(4:3)</PresentationFormat>
  <Paragraphs>178</Paragraphs>
  <Slides>19</Slides>
  <Notes>18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第一PPT模板网-WWW.1PPT.COM</vt:lpstr>
      <vt:lpstr>第一PPT模板网-WWW.1PPT.COM 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角的和与差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当堂检测：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</cp:revision>
  <dcterms:created xsi:type="dcterms:W3CDTF">2017-08-18T06:17:14Z</dcterms:created>
  <dcterms:modified xsi:type="dcterms:W3CDTF">2017-08-18T06:17:38Z</dcterms:modified>
</cp:coreProperties>
</file>