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notesSlides/notesSlide2.xml" ContentType="application/vnd.openxmlformats-officedocument.presentationml.notesSlide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88" r:id="rId3"/>
    <p:sldId id="272" r:id="rId4"/>
    <p:sldId id="262" r:id="rId5"/>
    <p:sldId id="261" r:id="rId6"/>
    <p:sldId id="276" r:id="rId7"/>
    <p:sldId id="283" r:id="rId8"/>
    <p:sldId id="265" r:id="rId9"/>
    <p:sldId id="259" r:id="rId10"/>
    <p:sldId id="268" r:id="rId11"/>
    <p:sldId id="263" r:id="rId12"/>
    <p:sldId id="266" r:id="rId13"/>
    <p:sldId id="264" r:id="rId14"/>
    <p:sldId id="274" r:id="rId15"/>
    <p:sldId id="284" r:id="rId16"/>
    <p:sldId id="285" r:id="rId17"/>
    <p:sldId id="289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4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99"/>
    <a:srgbClr val="0099FF"/>
    <a:srgbClr val="333300"/>
    <a:srgbClr val="000066"/>
    <a:srgbClr val="66FF33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7" autoAdjust="0"/>
    <p:restoredTop sz="95921" autoAdjust="0"/>
  </p:normalViewPr>
  <p:slideViewPr>
    <p:cSldViewPr snapToObjects="1">
      <p:cViewPr>
        <p:scale>
          <a:sx n="90" d="100"/>
          <a:sy n="90" d="100"/>
        </p:scale>
        <p:origin x="-636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 snapToObjects="1">
      <p:cViewPr varScale="1">
        <p:scale>
          <a:sx n="28" d="100"/>
          <a:sy n="28" d="100"/>
        </p:scale>
        <p:origin x="-126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B32468E3-AC49-11D0-B1C6-00AA00C1AC85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FC6E93C-41CE-4074-B629-57E755DFA7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21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B133B5AC-C467-475A-9F27-A38F2AA7F2CB}" type="slidenum">
              <a:rPr lang="en-US" altLang="zh-CN" sz="1200"/>
              <a:pPr/>
              <a:t>6</a:t>
            </a:fld>
            <a:endParaRPr lang="en-US" altLang="zh-CN" sz="1200"/>
          </a:p>
        </p:txBody>
      </p:sp>
      <p:sp>
        <p:nvSpPr>
          <p:cNvPr id="122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C89601D4-2CC4-4F04-A781-A57C82FBDFFF}" type="slidenum">
              <a:rPr lang="en-US" altLang="zh-CN" sz="1200"/>
              <a:pPr/>
              <a:t>10</a:t>
            </a:fld>
            <a:endParaRPr lang="en-US" altLang="zh-CN" sz="1200"/>
          </a:p>
        </p:txBody>
      </p:sp>
      <p:sp>
        <p:nvSpPr>
          <p:cNvPr id="17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8839FE9F-32BF-4354-9282-D5851C5F23E4}" type="slidenum">
              <a:rPr lang="en-US" altLang="zh-CN" sz="1200"/>
              <a:pPr/>
              <a:t>14</a:t>
            </a:fld>
            <a:endParaRPr lang="en-US" altLang="zh-CN" sz="1200"/>
          </a:p>
        </p:txBody>
      </p:sp>
      <p:sp>
        <p:nvSpPr>
          <p:cNvPr id="22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726E93-FCCC-450B-BAC2-DD0CA25AD7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3089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0D9473-3804-407C-943D-B9F66FC359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06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B0464-3EBC-4750-84F3-61E49FB571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2077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388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61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09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69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662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604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20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35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C34E69-1C95-44E5-8B0D-58F4AAAB9A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7553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277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393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6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A154D6-D40B-443E-9D13-4FEA1149B8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529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E60873-39A6-4F38-A9F6-01B32AEB20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1204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7A075-7E70-47E7-A2F9-2897F1022E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738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BEEB49-5869-4205-A042-019E37207B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816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6ABC1-81BF-4440-92D2-38BC477455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630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04A712-69E6-42D2-8CC6-80AA683929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446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38EA07-59A6-40D9-A9ED-EDC4DE7E10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9010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fld id="{5221A54D-D914-4DC6-901D-798B74E9BA8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kumimoji="0"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2017/8/18</a:t>
            </a:fld>
            <a:endParaRPr kumimoji="0"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kumimoji="0"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731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</p:pic>
      <p:sp>
        <p:nvSpPr>
          <p:cNvPr id="2" name="矩形 1"/>
          <p:cNvSpPr/>
          <p:nvPr/>
        </p:nvSpPr>
        <p:spPr>
          <a:xfrm>
            <a:off x="1603155" y="911418"/>
            <a:ext cx="596188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kern="10" dirty="0">
                <a:ln w="9525">
                  <a:noFill/>
                  <a:prstDash val="soli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青岛版 七年级数学 </a:t>
            </a:r>
            <a:r>
              <a:rPr lang="zh-CN" altLang="en-US" sz="3600" kern="10" dirty="0">
                <a:ln w="9525">
                  <a:noFill/>
                  <a:prstDash val="soli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kern="10" dirty="0">
                <a:ln w="9525">
                  <a:noFill/>
                  <a:prstDash val="soli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600" kern="10" dirty="0">
                <a:ln w="9525">
                  <a:noFill/>
                  <a:prstDash val="solid"/>
                </a:ln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角</a:t>
            </a:r>
            <a:endParaRPr lang="zh-CN" altLang="en-US" sz="3600" dirty="0">
              <a:ln w="9525">
                <a:noFill/>
                <a:prstDash val="solid"/>
              </a:ln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9789" y="5589240"/>
            <a:ext cx="5604418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kern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1422" y="2420888"/>
            <a:ext cx="5141151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9600" b="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角的比较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51" name="Group 35"/>
          <p:cNvGrpSpPr>
            <a:grpSpLocks/>
          </p:cNvGrpSpPr>
          <p:nvPr/>
        </p:nvGrpSpPr>
        <p:grpSpPr bwMode="auto">
          <a:xfrm>
            <a:off x="1447800" y="1219200"/>
            <a:ext cx="914400" cy="762000"/>
            <a:chOff x="912" y="768"/>
            <a:chExt cx="576" cy="480"/>
          </a:xfrm>
        </p:grpSpPr>
        <p:grpSp>
          <p:nvGrpSpPr>
            <p:cNvPr id="16457" name="Group 19"/>
            <p:cNvGrpSpPr>
              <a:grpSpLocks/>
            </p:cNvGrpSpPr>
            <p:nvPr/>
          </p:nvGrpSpPr>
          <p:grpSpPr bwMode="auto">
            <a:xfrm>
              <a:off x="912" y="960"/>
              <a:ext cx="211" cy="244"/>
              <a:chOff x="900" y="967"/>
              <a:chExt cx="211" cy="244"/>
            </a:xfrm>
          </p:grpSpPr>
          <p:sp>
            <p:nvSpPr>
              <p:cNvPr id="16460" name="Freeform 9"/>
              <p:cNvSpPr>
                <a:spLocks/>
              </p:cNvSpPr>
              <p:nvPr/>
            </p:nvSpPr>
            <p:spPr bwMode="auto">
              <a:xfrm>
                <a:off x="978" y="967"/>
                <a:ext cx="67" cy="133"/>
              </a:xfrm>
              <a:custGeom>
                <a:avLst/>
                <a:gdLst>
                  <a:gd name="T0" fmla="*/ 0 w 67"/>
                  <a:gd name="T1" fmla="*/ 0 h 133"/>
                  <a:gd name="T2" fmla="*/ 67 w 67"/>
                  <a:gd name="T3" fmla="*/ 133 h 13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7" h="133">
                    <a:moveTo>
                      <a:pt x="0" y="0"/>
                    </a:moveTo>
                    <a:cubicBezTo>
                      <a:pt x="62" y="21"/>
                      <a:pt x="67" y="67"/>
                      <a:pt x="67" y="133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1" name="Freeform 11"/>
              <p:cNvSpPr>
                <a:spLocks/>
              </p:cNvSpPr>
              <p:nvPr/>
            </p:nvSpPr>
            <p:spPr bwMode="auto">
              <a:xfrm>
                <a:off x="1056" y="1078"/>
                <a:ext cx="55" cy="133"/>
              </a:xfrm>
              <a:custGeom>
                <a:avLst/>
                <a:gdLst>
                  <a:gd name="T0" fmla="*/ 0 w 55"/>
                  <a:gd name="T1" fmla="*/ 0 h 133"/>
                  <a:gd name="T2" fmla="*/ 55 w 55"/>
                  <a:gd name="T3" fmla="*/ 133 h 13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5" h="133">
                    <a:moveTo>
                      <a:pt x="0" y="0"/>
                    </a:moveTo>
                    <a:cubicBezTo>
                      <a:pt x="51" y="34"/>
                      <a:pt x="55" y="73"/>
                      <a:pt x="55" y="133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2" name="Freeform 13"/>
              <p:cNvSpPr>
                <a:spLocks/>
              </p:cNvSpPr>
              <p:nvPr/>
            </p:nvSpPr>
            <p:spPr bwMode="auto">
              <a:xfrm>
                <a:off x="900" y="1033"/>
                <a:ext cx="45" cy="67"/>
              </a:xfrm>
              <a:custGeom>
                <a:avLst/>
                <a:gdLst>
                  <a:gd name="T0" fmla="*/ 0 w 45"/>
                  <a:gd name="T1" fmla="*/ 0 h 67"/>
                  <a:gd name="T2" fmla="*/ 33 w 45"/>
                  <a:gd name="T3" fmla="*/ 11 h 67"/>
                  <a:gd name="T4" fmla="*/ 45 w 45"/>
                  <a:gd name="T5" fmla="*/ 67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67">
                    <a:moveTo>
                      <a:pt x="0" y="0"/>
                    </a:moveTo>
                    <a:cubicBezTo>
                      <a:pt x="11" y="4"/>
                      <a:pt x="27" y="1"/>
                      <a:pt x="33" y="11"/>
                    </a:cubicBezTo>
                    <a:cubicBezTo>
                      <a:pt x="44" y="27"/>
                      <a:pt x="45" y="67"/>
                      <a:pt x="45" y="67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58" name="Text Box 28"/>
            <p:cNvSpPr txBox="1">
              <a:spLocks noChangeArrowheads="1"/>
            </p:cNvSpPr>
            <p:nvPr/>
          </p:nvSpPr>
          <p:spPr bwMode="auto">
            <a:xfrm>
              <a:off x="1104" y="76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2</a:t>
              </a:r>
              <a:endParaRPr lang="en-US" altLang="zh-CN" sz="2400"/>
            </a:p>
          </p:txBody>
        </p:sp>
        <p:sp>
          <p:nvSpPr>
            <p:cNvPr id="16459" name="Text Box 29"/>
            <p:cNvSpPr txBox="1">
              <a:spLocks noChangeArrowheads="1"/>
            </p:cNvSpPr>
            <p:nvPr/>
          </p:nvSpPr>
          <p:spPr bwMode="auto">
            <a:xfrm>
              <a:off x="1248" y="960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1</a:t>
              </a:r>
              <a:endParaRPr lang="en-US" altLang="zh-CN" sz="2400"/>
            </a:p>
          </p:txBody>
        </p:sp>
      </p:grpSp>
      <p:grpSp>
        <p:nvGrpSpPr>
          <p:cNvPr id="9252" name="Group 36"/>
          <p:cNvGrpSpPr>
            <a:grpSpLocks/>
          </p:cNvGrpSpPr>
          <p:nvPr/>
        </p:nvGrpSpPr>
        <p:grpSpPr bwMode="auto">
          <a:xfrm>
            <a:off x="1447800" y="1219200"/>
            <a:ext cx="914400" cy="762000"/>
            <a:chOff x="912" y="768"/>
            <a:chExt cx="576" cy="480"/>
          </a:xfrm>
        </p:grpSpPr>
        <p:grpSp>
          <p:nvGrpSpPr>
            <p:cNvPr id="16451" name="Group 17"/>
            <p:cNvGrpSpPr>
              <a:grpSpLocks/>
            </p:cNvGrpSpPr>
            <p:nvPr/>
          </p:nvGrpSpPr>
          <p:grpSpPr bwMode="auto">
            <a:xfrm>
              <a:off x="912" y="960"/>
              <a:ext cx="211" cy="244"/>
              <a:chOff x="996" y="1063"/>
              <a:chExt cx="211" cy="244"/>
            </a:xfrm>
          </p:grpSpPr>
          <p:sp>
            <p:nvSpPr>
              <p:cNvPr id="16454" name="Freeform 14"/>
              <p:cNvSpPr>
                <a:spLocks/>
              </p:cNvSpPr>
              <p:nvPr/>
            </p:nvSpPr>
            <p:spPr bwMode="auto">
              <a:xfrm>
                <a:off x="1074" y="1063"/>
                <a:ext cx="67" cy="133"/>
              </a:xfrm>
              <a:custGeom>
                <a:avLst/>
                <a:gdLst>
                  <a:gd name="T0" fmla="*/ 0 w 67"/>
                  <a:gd name="T1" fmla="*/ 0 h 133"/>
                  <a:gd name="T2" fmla="*/ 67 w 67"/>
                  <a:gd name="T3" fmla="*/ 133 h 13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7" h="133">
                    <a:moveTo>
                      <a:pt x="0" y="0"/>
                    </a:moveTo>
                    <a:cubicBezTo>
                      <a:pt x="62" y="21"/>
                      <a:pt x="67" y="67"/>
                      <a:pt x="67" y="133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55" name="Freeform 15"/>
              <p:cNvSpPr>
                <a:spLocks/>
              </p:cNvSpPr>
              <p:nvPr/>
            </p:nvSpPr>
            <p:spPr bwMode="auto">
              <a:xfrm>
                <a:off x="1152" y="1174"/>
                <a:ext cx="55" cy="133"/>
              </a:xfrm>
              <a:custGeom>
                <a:avLst/>
                <a:gdLst>
                  <a:gd name="T0" fmla="*/ 0 w 55"/>
                  <a:gd name="T1" fmla="*/ 0 h 133"/>
                  <a:gd name="T2" fmla="*/ 55 w 55"/>
                  <a:gd name="T3" fmla="*/ 133 h 13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5" h="133">
                    <a:moveTo>
                      <a:pt x="0" y="0"/>
                    </a:moveTo>
                    <a:cubicBezTo>
                      <a:pt x="51" y="34"/>
                      <a:pt x="55" y="73"/>
                      <a:pt x="55" y="133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56" name="Freeform 16"/>
              <p:cNvSpPr>
                <a:spLocks/>
              </p:cNvSpPr>
              <p:nvPr/>
            </p:nvSpPr>
            <p:spPr bwMode="auto">
              <a:xfrm>
                <a:off x="996" y="1129"/>
                <a:ext cx="45" cy="67"/>
              </a:xfrm>
              <a:custGeom>
                <a:avLst/>
                <a:gdLst>
                  <a:gd name="T0" fmla="*/ 0 w 45"/>
                  <a:gd name="T1" fmla="*/ 0 h 67"/>
                  <a:gd name="T2" fmla="*/ 33 w 45"/>
                  <a:gd name="T3" fmla="*/ 11 h 67"/>
                  <a:gd name="T4" fmla="*/ 45 w 45"/>
                  <a:gd name="T5" fmla="*/ 67 h 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67">
                    <a:moveTo>
                      <a:pt x="0" y="0"/>
                    </a:moveTo>
                    <a:cubicBezTo>
                      <a:pt x="11" y="4"/>
                      <a:pt x="27" y="1"/>
                      <a:pt x="33" y="11"/>
                    </a:cubicBezTo>
                    <a:cubicBezTo>
                      <a:pt x="44" y="27"/>
                      <a:pt x="45" y="67"/>
                      <a:pt x="45" y="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52" name="Text Box 30"/>
            <p:cNvSpPr txBox="1">
              <a:spLocks noChangeArrowheads="1"/>
            </p:cNvSpPr>
            <p:nvPr/>
          </p:nvSpPr>
          <p:spPr bwMode="auto">
            <a:xfrm>
              <a:off x="1104" y="76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</a:rPr>
                <a:t>2</a:t>
              </a:r>
              <a:endParaRPr lang="en-US" altLang="zh-CN" sz="2400"/>
            </a:p>
          </p:txBody>
        </p:sp>
        <p:sp>
          <p:nvSpPr>
            <p:cNvPr id="16453" name="Text Box 31"/>
            <p:cNvSpPr txBox="1">
              <a:spLocks noChangeArrowheads="1"/>
            </p:cNvSpPr>
            <p:nvPr/>
          </p:nvSpPr>
          <p:spPr bwMode="auto">
            <a:xfrm>
              <a:off x="1248" y="960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</a:rPr>
                <a:t>1</a:t>
              </a:r>
              <a:endParaRPr lang="en-US" altLang="zh-CN" sz="2400"/>
            </a:p>
          </p:txBody>
        </p:sp>
      </p:grpSp>
      <p:grpSp>
        <p:nvGrpSpPr>
          <p:cNvPr id="9358" name="Group 142"/>
          <p:cNvGrpSpPr>
            <a:grpSpLocks/>
          </p:cNvGrpSpPr>
          <p:nvPr/>
        </p:nvGrpSpPr>
        <p:grpSpPr bwMode="auto">
          <a:xfrm>
            <a:off x="838200" y="838200"/>
            <a:ext cx="3276600" cy="1524000"/>
            <a:chOff x="528" y="528"/>
            <a:chExt cx="2064" cy="960"/>
          </a:xfrm>
        </p:grpSpPr>
        <p:sp>
          <p:nvSpPr>
            <p:cNvPr id="16448" name="Line 5"/>
            <p:cNvSpPr>
              <a:spLocks noChangeShapeType="1"/>
            </p:cNvSpPr>
            <p:nvPr/>
          </p:nvSpPr>
          <p:spPr bwMode="auto">
            <a:xfrm flipV="1">
              <a:off x="672" y="672"/>
              <a:ext cx="1632" cy="5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9" name="Text Box 23"/>
            <p:cNvSpPr txBox="1">
              <a:spLocks noChangeArrowheads="1"/>
            </p:cNvSpPr>
            <p:nvPr/>
          </p:nvSpPr>
          <p:spPr bwMode="auto">
            <a:xfrm>
              <a:off x="2352" y="52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16450" name="Text Box 33"/>
            <p:cNvSpPr txBox="1">
              <a:spLocks noChangeArrowheads="1"/>
            </p:cNvSpPr>
            <p:nvPr/>
          </p:nvSpPr>
          <p:spPr bwMode="auto">
            <a:xfrm>
              <a:off x="528" y="120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</p:grpSp>
      <p:grpSp>
        <p:nvGrpSpPr>
          <p:cNvPr id="9356" name="Group 140"/>
          <p:cNvGrpSpPr>
            <a:grpSpLocks/>
          </p:cNvGrpSpPr>
          <p:nvPr/>
        </p:nvGrpSpPr>
        <p:grpSpPr bwMode="auto">
          <a:xfrm>
            <a:off x="838200" y="228600"/>
            <a:ext cx="2819400" cy="2133600"/>
            <a:chOff x="528" y="144"/>
            <a:chExt cx="1776" cy="1344"/>
          </a:xfrm>
        </p:grpSpPr>
        <p:grpSp>
          <p:nvGrpSpPr>
            <p:cNvPr id="16441" name="Group 26"/>
            <p:cNvGrpSpPr>
              <a:grpSpLocks/>
            </p:cNvGrpSpPr>
            <p:nvPr/>
          </p:nvGrpSpPr>
          <p:grpSpPr bwMode="auto">
            <a:xfrm>
              <a:off x="672" y="144"/>
              <a:ext cx="1632" cy="1344"/>
              <a:chOff x="672" y="144"/>
              <a:chExt cx="1632" cy="1344"/>
            </a:xfrm>
          </p:grpSpPr>
          <p:grpSp>
            <p:nvGrpSpPr>
              <p:cNvPr id="16443" name="Group 6"/>
              <p:cNvGrpSpPr>
                <a:grpSpLocks/>
              </p:cNvGrpSpPr>
              <p:nvPr/>
            </p:nvGrpSpPr>
            <p:grpSpPr bwMode="auto">
              <a:xfrm>
                <a:off x="672" y="288"/>
                <a:ext cx="1440" cy="912"/>
                <a:chOff x="672" y="288"/>
                <a:chExt cx="1440" cy="912"/>
              </a:xfrm>
            </p:grpSpPr>
            <p:sp>
              <p:nvSpPr>
                <p:cNvPr id="16446" name="Line 3"/>
                <p:cNvSpPr>
                  <a:spLocks noChangeShapeType="1"/>
                </p:cNvSpPr>
                <p:nvPr/>
              </p:nvSpPr>
              <p:spPr bwMode="auto">
                <a:xfrm flipH="1">
                  <a:off x="672" y="288"/>
                  <a:ext cx="1200" cy="91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7" name="Line 4"/>
                <p:cNvSpPr>
                  <a:spLocks noChangeShapeType="1"/>
                </p:cNvSpPr>
                <p:nvPr/>
              </p:nvSpPr>
              <p:spPr bwMode="auto">
                <a:xfrm>
                  <a:off x="672" y="1200"/>
                  <a:ext cx="14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44" name="Text Box 20"/>
              <p:cNvSpPr txBox="1">
                <a:spLocks noChangeArrowheads="1"/>
              </p:cNvSpPr>
              <p:nvPr/>
            </p:nvSpPr>
            <p:spPr bwMode="auto">
              <a:xfrm>
                <a:off x="2064" y="1200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A</a:t>
                </a:r>
              </a:p>
            </p:txBody>
          </p:sp>
          <p:sp>
            <p:nvSpPr>
              <p:cNvPr id="16445" name="Text Box 22"/>
              <p:cNvSpPr txBox="1">
                <a:spLocks noChangeArrowheads="1"/>
              </p:cNvSpPr>
              <p:nvPr/>
            </p:nvSpPr>
            <p:spPr bwMode="auto">
              <a:xfrm>
                <a:off x="1872" y="144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C</a:t>
                </a:r>
              </a:p>
            </p:txBody>
          </p:sp>
        </p:grpSp>
        <p:sp>
          <p:nvSpPr>
            <p:cNvPr id="16442" name="Text Box 40"/>
            <p:cNvSpPr txBox="1">
              <a:spLocks noChangeArrowheads="1"/>
            </p:cNvSpPr>
            <p:nvPr/>
          </p:nvSpPr>
          <p:spPr bwMode="auto">
            <a:xfrm>
              <a:off x="528" y="1200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</p:grpSp>
      <p:grpSp>
        <p:nvGrpSpPr>
          <p:cNvPr id="9353" name="Group 137"/>
          <p:cNvGrpSpPr>
            <a:grpSpLocks/>
          </p:cNvGrpSpPr>
          <p:nvPr/>
        </p:nvGrpSpPr>
        <p:grpSpPr bwMode="auto">
          <a:xfrm>
            <a:off x="4114800" y="261938"/>
            <a:ext cx="5029200" cy="2100262"/>
            <a:chOff x="2736" y="165"/>
            <a:chExt cx="2880" cy="1323"/>
          </a:xfrm>
        </p:grpSpPr>
        <p:grpSp>
          <p:nvGrpSpPr>
            <p:cNvPr id="16423" name="Group 46"/>
            <p:cNvGrpSpPr>
              <a:grpSpLocks/>
            </p:cNvGrpSpPr>
            <p:nvPr/>
          </p:nvGrpSpPr>
          <p:grpSpPr bwMode="auto">
            <a:xfrm>
              <a:off x="4110" y="927"/>
              <a:ext cx="159" cy="144"/>
              <a:chOff x="4257" y="2064"/>
              <a:chExt cx="159" cy="144"/>
            </a:xfrm>
          </p:grpSpPr>
          <p:sp>
            <p:nvSpPr>
              <p:cNvPr id="16439" name="Line 47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40" name="Line 48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24" name="Group 136"/>
            <p:cNvGrpSpPr>
              <a:grpSpLocks/>
            </p:cNvGrpSpPr>
            <p:nvPr/>
          </p:nvGrpSpPr>
          <p:grpSpPr bwMode="auto">
            <a:xfrm>
              <a:off x="2736" y="165"/>
              <a:ext cx="2880" cy="1323"/>
              <a:chOff x="2592" y="912"/>
              <a:chExt cx="2880" cy="1323"/>
            </a:xfrm>
          </p:grpSpPr>
          <p:grpSp>
            <p:nvGrpSpPr>
              <p:cNvPr id="16425" name="Group 75"/>
              <p:cNvGrpSpPr>
                <a:grpSpLocks/>
              </p:cNvGrpSpPr>
              <p:nvPr/>
            </p:nvGrpSpPr>
            <p:grpSpPr bwMode="auto">
              <a:xfrm>
                <a:off x="2592" y="912"/>
                <a:ext cx="2880" cy="1323"/>
                <a:chOff x="2736" y="165"/>
                <a:chExt cx="2880" cy="1323"/>
              </a:xfrm>
            </p:grpSpPr>
            <p:sp>
              <p:nvSpPr>
                <p:cNvPr id="16429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2736" y="165"/>
                  <a:ext cx="2880" cy="132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32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>
                    <a:defRPr kumimoji="1" sz="28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dirty="0"/>
                    <a:t>   </a:t>
                  </a:r>
                  <a:r>
                    <a:rPr lang="zh-CN" altLang="en-US" sz="2400" dirty="0"/>
                    <a:t>当       </a:t>
                  </a:r>
                  <a:r>
                    <a:rPr lang="en-US" altLang="zh-CN" sz="2400" dirty="0"/>
                    <a:t>1 =      2 </a:t>
                  </a:r>
                  <a:r>
                    <a:rPr lang="zh-CN" altLang="en-US" sz="2400" dirty="0"/>
                    <a:t>时，射线</a:t>
                  </a:r>
                  <a:r>
                    <a:rPr lang="en-US" altLang="zh-CN" sz="2400" dirty="0"/>
                    <a:t>OB</a:t>
                  </a:r>
                </a:p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2400" dirty="0"/>
                    <a:t>把      </a:t>
                  </a:r>
                  <a:r>
                    <a:rPr lang="en-US" altLang="zh-CN" sz="2400" dirty="0"/>
                    <a:t>AOC</a:t>
                  </a:r>
                  <a:r>
                    <a:rPr lang="zh-CN" altLang="en-US" sz="2400" dirty="0"/>
                    <a:t>分成两个相等的角</a:t>
                  </a:r>
                </a:p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2400" dirty="0"/>
                    <a:t>这时射线</a:t>
                  </a:r>
                  <a:r>
                    <a:rPr lang="en-US" altLang="zh-CN" sz="2400" dirty="0"/>
                    <a:t>OB</a:t>
                  </a:r>
                  <a:r>
                    <a:rPr lang="zh-CN" altLang="en-US" sz="2400" dirty="0"/>
                    <a:t>叫做      </a:t>
                  </a:r>
                  <a:r>
                    <a:rPr lang="en-US" altLang="zh-CN" sz="2400" dirty="0"/>
                    <a:t>AOC </a:t>
                  </a:r>
                  <a:r>
                    <a:rPr lang="zh-CN" altLang="en-US" sz="2400" dirty="0"/>
                    <a:t>的平</a:t>
                  </a:r>
                </a:p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2400" dirty="0"/>
                    <a:t>分线，或说射线</a:t>
                  </a:r>
                  <a:r>
                    <a:rPr lang="en-US" altLang="zh-CN" sz="2400" dirty="0"/>
                    <a:t>OB</a:t>
                  </a:r>
                  <a:r>
                    <a:rPr lang="zh-CN" altLang="en-US" sz="2400" dirty="0"/>
                    <a:t>平分        </a:t>
                  </a:r>
                  <a:r>
                    <a:rPr lang="en-US" altLang="zh-CN" sz="2400" dirty="0"/>
                    <a:t>AOC</a:t>
                  </a:r>
                </a:p>
              </p:txBody>
            </p:sp>
            <p:grpSp>
              <p:nvGrpSpPr>
                <p:cNvPr id="16430" name="Group 50"/>
                <p:cNvGrpSpPr>
                  <a:grpSpLocks/>
                </p:cNvGrpSpPr>
                <p:nvPr/>
              </p:nvGrpSpPr>
              <p:grpSpPr bwMode="auto">
                <a:xfrm>
                  <a:off x="3264" y="261"/>
                  <a:ext cx="159" cy="144"/>
                  <a:chOff x="4257" y="2064"/>
                  <a:chExt cx="159" cy="144"/>
                </a:xfrm>
              </p:grpSpPr>
              <p:sp>
                <p:nvSpPr>
                  <p:cNvPr id="16437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8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431" name="Group 56"/>
                <p:cNvGrpSpPr>
                  <a:grpSpLocks/>
                </p:cNvGrpSpPr>
                <p:nvPr/>
              </p:nvGrpSpPr>
              <p:grpSpPr bwMode="auto">
                <a:xfrm>
                  <a:off x="4848" y="1221"/>
                  <a:ext cx="159" cy="144"/>
                  <a:chOff x="4257" y="2064"/>
                  <a:chExt cx="159" cy="144"/>
                </a:xfrm>
              </p:grpSpPr>
              <p:sp>
                <p:nvSpPr>
                  <p:cNvPr id="16435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6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432" name="Group 59"/>
                <p:cNvGrpSpPr>
                  <a:grpSpLocks/>
                </p:cNvGrpSpPr>
                <p:nvPr/>
              </p:nvGrpSpPr>
              <p:grpSpPr bwMode="auto">
                <a:xfrm>
                  <a:off x="3105" y="549"/>
                  <a:ext cx="159" cy="144"/>
                  <a:chOff x="4257" y="2064"/>
                  <a:chExt cx="159" cy="144"/>
                </a:xfrm>
              </p:grpSpPr>
              <p:sp>
                <p:nvSpPr>
                  <p:cNvPr id="16433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4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426" name="Group 63"/>
              <p:cNvGrpSpPr>
                <a:grpSpLocks/>
              </p:cNvGrpSpPr>
              <p:nvPr/>
            </p:nvGrpSpPr>
            <p:grpSpPr bwMode="auto">
              <a:xfrm>
                <a:off x="3633" y="1008"/>
                <a:ext cx="159" cy="144"/>
                <a:chOff x="4257" y="2064"/>
                <a:chExt cx="159" cy="144"/>
              </a:xfrm>
            </p:grpSpPr>
            <p:sp>
              <p:nvSpPr>
                <p:cNvPr id="16427" name="Line 64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2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286" name="Text Box 70"/>
          <p:cNvSpPr txBox="1">
            <a:spLocks noChangeArrowheads="1"/>
          </p:cNvSpPr>
          <p:nvPr/>
        </p:nvSpPr>
        <p:spPr bwMode="auto">
          <a:xfrm>
            <a:off x="1571625" y="2589213"/>
            <a:ext cx="6653213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定义：从一个角的顶点出发，把这个角分成相等的两个角的射线，叫做这个</a:t>
            </a:r>
            <a:r>
              <a:rPr lang="zh-CN" altLang="en-US" sz="2800" dirty="0">
                <a:solidFill>
                  <a:schemeClr val="tx2"/>
                </a:solidFill>
              </a:rPr>
              <a:t>角的平分线</a:t>
            </a:r>
            <a:r>
              <a:rPr lang="zh-CN" altLang="en-US" sz="2400" dirty="0">
                <a:solidFill>
                  <a:schemeClr val="tx2"/>
                </a:solidFill>
              </a:rPr>
              <a:t>。     </a:t>
            </a:r>
          </a:p>
        </p:txBody>
      </p:sp>
      <p:grpSp>
        <p:nvGrpSpPr>
          <p:cNvPr id="9355" name="Group 139"/>
          <p:cNvGrpSpPr>
            <a:grpSpLocks/>
          </p:cNvGrpSpPr>
          <p:nvPr/>
        </p:nvGrpSpPr>
        <p:grpSpPr bwMode="auto">
          <a:xfrm>
            <a:off x="1519238" y="3962400"/>
            <a:ext cx="7624762" cy="2709863"/>
            <a:chOff x="957" y="2496"/>
            <a:chExt cx="4803" cy="1707"/>
          </a:xfrm>
        </p:grpSpPr>
        <p:sp>
          <p:nvSpPr>
            <p:cNvPr id="16393" name="Text Box 71"/>
            <p:cNvSpPr txBox="1">
              <a:spLocks noChangeArrowheads="1"/>
            </p:cNvSpPr>
            <p:nvPr/>
          </p:nvSpPr>
          <p:spPr bwMode="auto">
            <a:xfrm>
              <a:off x="957" y="2496"/>
              <a:ext cx="4803" cy="17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</a:rPr>
                <a:t>如图：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2"/>
                  </a:solidFill>
                </a:rPr>
                <a:t>                     </a:t>
              </a:r>
              <a:r>
                <a:rPr lang="en-US" altLang="zh-CN" sz="2400">
                  <a:solidFill>
                    <a:schemeClr val="tx2"/>
                  </a:solidFill>
                </a:rPr>
                <a:t>OB </a:t>
              </a:r>
              <a:r>
                <a:rPr lang="zh-CN" altLang="en-US" sz="2400">
                  <a:solidFill>
                    <a:schemeClr val="tx2"/>
                  </a:solidFill>
                </a:rPr>
                <a:t>平分    </a:t>
              </a:r>
              <a:r>
                <a:rPr lang="en-US" altLang="zh-CN" sz="2400">
                  <a:solidFill>
                    <a:schemeClr val="tx2"/>
                  </a:solidFill>
                </a:rPr>
                <a:t>AOC </a:t>
              </a:r>
              <a:r>
                <a:rPr lang="zh-CN" altLang="en-US" sz="2400">
                  <a:solidFill>
                    <a:srgbClr val="FF0000"/>
                  </a:solidFill>
                </a:rPr>
                <a:t>（ 已知 ）</a:t>
              </a:r>
              <a:endParaRPr lang="zh-CN" altLang="en-US" sz="2400">
                <a:solidFill>
                  <a:schemeClr val="tx2"/>
                </a:solidFill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2"/>
                  </a:solidFill>
                </a:rPr>
                <a:t>                          </a:t>
              </a:r>
              <a:r>
                <a:rPr lang="en-US" altLang="zh-CN" sz="2400">
                  <a:solidFill>
                    <a:schemeClr val="tx2"/>
                  </a:solidFill>
                </a:rPr>
                <a:t>AOB =      BOC =</a:t>
              </a:r>
              <a:r>
                <a:rPr lang="en-US" altLang="zh-CN" sz="2400" b="0">
                  <a:solidFill>
                    <a:schemeClr val="tx2"/>
                  </a:solidFill>
                </a:rPr>
                <a:t>1/2      </a:t>
              </a:r>
              <a:r>
                <a:rPr lang="en-US" altLang="zh-CN" sz="2400">
                  <a:solidFill>
                    <a:schemeClr val="tx2"/>
                  </a:solidFill>
                </a:rPr>
                <a:t>AOC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chemeClr val="tx2"/>
                  </a:solidFill>
                </a:rPr>
                <a:t>         </a:t>
              </a:r>
              <a:r>
                <a:rPr lang="zh-CN" altLang="en-US" sz="2400">
                  <a:solidFill>
                    <a:schemeClr val="tx2"/>
                  </a:solidFill>
                </a:rPr>
                <a:t>或     </a:t>
              </a:r>
              <a:r>
                <a:rPr lang="en-US" altLang="zh-CN" sz="2400">
                  <a:solidFill>
                    <a:schemeClr val="tx2"/>
                  </a:solidFill>
                </a:rPr>
                <a:t>AOC=2     AOB=2     BOC</a:t>
              </a:r>
              <a:r>
                <a:rPr lang="zh-CN" altLang="en-US" sz="2400">
                  <a:solidFill>
                    <a:srgbClr val="FF0000"/>
                  </a:solidFill>
                </a:rPr>
                <a:t>（ 角平分线定义 ）</a:t>
              </a:r>
              <a:endParaRPr lang="zh-CN" altLang="en-US" sz="2400">
                <a:solidFill>
                  <a:schemeClr val="tx2"/>
                </a:solidFill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chemeClr val="tx2"/>
                  </a:solidFill>
                </a:rPr>
                <a:t>           </a:t>
              </a:r>
              <a:r>
                <a:rPr lang="zh-CN" altLang="en-US" sz="2400" b="0">
                  <a:solidFill>
                    <a:schemeClr val="tx2"/>
                  </a:solidFill>
                </a:rPr>
                <a:t>  </a:t>
              </a:r>
            </a:p>
          </p:txBody>
        </p:sp>
        <p:grpSp>
          <p:nvGrpSpPr>
            <p:cNvPr id="16394" name="Group 72"/>
            <p:cNvGrpSpPr>
              <a:grpSpLocks/>
            </p:cNvGrpSpPr>
            <p:nvPr/>
          </p:nvGrpSpPr>
          <p:grpSpPr bwMode="auto">
            <a:xfrm>
              <a:off x="2736" y="2928"/>
              <a:ext cx="159" cy="144"/>
              <a:chOff x="4257" y="2064"/>
              <a:chExt cx="159" cy="144"/>
            </a:xfrm>
          </p:grpSpPr>
          <p:sp>
            <p:nvSpPr>
              <p:cNvPr id="16421" name="Line 73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2" name="Line 74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5" name="Group 79"/>
            <p:cNvGrpSpPr>
              <a:grpSpLocks/>
            </p:cNvGrpSpPr>
            <p:nvPr/>
          </p:nvGrpSpPr>
          <p:grpSpPr bwMode="auto">
            <a:xfrm>
              <a:off x="3951" y="3264"/>
              <a:ext cx="159" cy="144"/>
              <a:chOff x="4257" y="2064"/>
              <a:chExt cx="159" cy="144"/>
            </a:xfrm>
          </p:grpSpPr>
          <p:sp>
            <p:nvSpPr>
              <p:cNvPr id="16419" name="Line 80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0" name="Line 81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6" name="Group 82"/>
            <p:cNvGrpSpPr>
              <a:grpSpLocks/>
            </p:cNvGrpSpPr>
            <p:nvPr/>
          </p:nvGrpSpPr>
          <p:grpSpPr bwMode="auto">
            <a:xfrm>
              <a:off x="2064" y="3264"/>
              <a:ext cx="159" cy="144"/>
              <a:chOff x="4257" y="2064"/>
              <a:chExt cx="159" cy="144"/>
            </a:xfrm>
          </p:grpSpPr>
          <p:sp>
            <p:nvSpPr>
              <p:cNvPr id="16417" name="Line 83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8" name="Line 84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7" name="Group 97"/>
            <p:cNvGrpSpPr>
              <a:grpSpLocks/>
            </p:cNvGrpSpPr>
            <p:nvPr/>
          </p:nvGrpSpPr>
          <p:grpSpPr bwMode="auto">
            <a:xfrm>
              <a:off x="3423" y="3600"/>
              <a:ext cx="159" cy="144"/>
              <a:chOff x="4257" y="2064"/>
              <a:chExt cx="159" cy="144"/>
            </a:xfrm>
          </p:grpSpPr>
          <p:sp>
            <p:nvSpPr>
              <p:cNvPr id="16415" name="Line 98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6" name="Line 99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8" name="Group 100"/>
            <p:cNvGrpSpPr>
              <a:grpSpLocks/>
            </p:cNvGrpSpPr>
            <p:nvPr/>
          </p:nvGrpSpPr>
          <p:grpSpPr bwMode="auto">
            <a:xfrm>
              <a:off x="2577" y="3600"/>
              <a:ext cx="159" cy="144"/>
              <a:chOff x="4257" y="2064"/>
              <a:chExt cx="159" cy="144"/>
            </a:xfrm>
          </p:grpSpPr>
          <p:sp>
            <p:nvSpPr>
              <p:cNvPr id="16413" name="Line 101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4" name="Line 102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9" name="Group 103"/>
            <p:cNvGrpSpPr>
              <a:grpSpLocks/>
            </p:cNvGrpSpPr>
            <p:nvPr/>
          </p:nvGrpSpPr>
          <p:grpSpPr bwMode="auto">
            <a:xfrm>
              <a:off x="1713" y="3600"/>
              <a:ext cx="159" cy="144"/>
              <a:chOff x="4257" y="2064"/>
              <a:chExt cx="159" cy="144"/>
            </a:xfrm>
          </p:grpSpPr>
          <p:sp>
            <p:nvSpPr>
              <p:cNvPr id="16411" name="Line 104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2" name="Line 105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0" name="Group 111"/>
            <p:cNvGrpSpPr>
              <a:grpSpLocks/>
            </p:cNvGrpSpPr>
            <p:nvPr/>
          </p:nvGrpSpPr>
          <p:grpSpPr bwMode="auto">
            <a:xfrm>
              <a:off x="1728" y="3216"/>
              <a:ext cx="144" cy="192"/>
              <a:chOff x="192" y="3024"/>
              <a:chExt cx="144" cy="192"/>
            </a:xfrm>
          </p:grpSpPr>
          <p:sp>
            <p:nvSpPr>
              <p:cNvPr id="16408" name="AutoShape 108"/>
              <p:cNvSpPr>
                <a:spLocks noChangeArrowheads="1"/>
              </p:cNvSpPr>
              <p:nvPr/>
            </p:nvSpPr>
            <p:spPr bwMode="auto">
              <a:xfrm flipH="1">
                <a:off x="240" y="3024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6409" name="AutoShape 109"/>
              <p:cNvSpPr>
                <a:spLocks noChangeArrowheads="1"/>
              </p:cNvSpPr>
              <p:nvPr/>
            </p:nvSpPr>
            <p:spPr bwMode="auto">
              <a:xfrm flipH="1">
                <a:off x="288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6410" name="AutoShape 110"/>
              <p:cNvSpPr>
                <a:spLocks noChangeArrowheads="1"/>
              </p:cNvSpPr>
              <p:nvPr/>
            </p:nvSpPr>
            <p:spPr bwMode="auto">
              <a:xfrm flipH="1">
                <a:off x="192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6401" name="Group 112"/>
            <p:cNvGrpSpPr>
              <a:grpSpLocks/>
            </p:cNvGrpSpPr>
            <p:nvPr/>
          </p:nvGrpSpPr>
          <p:grpSpPr bwMode="auto">
            <a:xfrm rot="10800000">
              <a:off x="1713" y="2880"/>
              <a:ext cx="144" cy="192"/>
              <a:chOff x="192" y="3024"/>
              <a:chExt cx="144" cy="192"/>
            </a:xfrm>
          </p:grpSpPr>
          <p:sp>
            <p:nvSpPr>
              <p:cNvPr id="16405" name="AutoShape 113"/>
              <p:cNvSpPr>
                <a:spLocks noChangeArrowheads="1"/>
              </p:cNvSpPr>
              <p:nvPr/>
            </p:nvSpPr>
            <p:spPr bwMode="auto">
              <a:xfrm flipH="1">
                <a:off x="240" y="3024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6406" name="AutoShape 114"/>
              <p:cNvSpPr>
                <a:spLocks noChangeArrowheads="1"/>
              </p:cNvSpPr>
              <p:nvPr/>
            </p:nvSpPr>
            <p:spPr bwMode="auto">
              <a:xfrm flipH="1">
                <a:off x="288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6407" name="AutoShape 115"/>
              <p:cNvSpPr>
                <a:spLocks noChangeArrowheads="1"/>
              </p:cNvSpPr>
              <p:nvPr/>
            </p:nvSpPr>
            <p:spPr bwMode="auto">
              <a:xfrm flipH="1">
                <a:off x="192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6402" name="Group 116"/>
            <p:cNvGrpSpPr>
              <a:grpSpLocks/>
            </p:cNvGrpSpPr>
            <p:nvPr/>
          </p:nvGrpSpPr>
          <p:grpSpPr bwMode="auto">
            <a:xfrm>
              <a:off x="2895" y="3264"/>
              <a:ext cx="159" cy="144"/>
              <a:chOff x="4257" y="2064"/>
              <a:chExt cx="159" cy="144"/>
            </a:xfrm>
          </p:grpSpPr>
          <p:sp>
            <p:nvSpPr>
              <p:cNvPr id="16403" name="Line 117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4" name="Line 118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8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110"/>
          <p:cNvGrpSpPr>
            <a:grpSpLocks/>
          </p:cNvGrpSpPr>
          <p:nvPr/>
        </p:nvGrpSpPr>
        <p:grpSpPr bwMode="auto">
          <a:xfrm>
            <a:off x="381000" y="1385888"/>
            <a:ext cx="3048000" cy="2667000"/>
            <a:chOff x="432" y="1104"/>
            <a:chExt cx="1920" cy="1680"/>
          </a:xfrm>
        </p:grpSpPr>
        <p:grpSp>
          <p:nvGrpSpPr>
            <p:cNvPr id="18494" name="Group 1109"/>
            <p:cNvGrpSpPr>
              <a:grpSpLocks/>
            </p:cNvGrpSpPr>
            <p:nvPr/>
          </p:nvGrpSpPr>
          <p:grpSpPr bwMode="auto">
            <a:xfrm>
              <a:off x="624" y="1440"/>
              <a:ext cx="1440" cy="1056"/>
              <a:chOff x="624" y="1440"/>
              <a:chExt cx="1440" cy="1056"/>
            </a:xfrm>
          </p:grpSpPr>
          <p:sp>
            <p:nvSpPr>
              <p:cNvPr id="18500" name="Line 1028"/>
              <p:cNvSpPr>
                <a:spLocks noChangeShapeType="1"/>
              </p:cNvSpPr>
              <p:nvPr/>
            </p:nvSpPr>
            <p:spPr bwMode="auto">
              <a:xfrm flipH="1">
                <a:off x="624" y="1440"/>
                <a:ext cx="720" cy="105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01" name="Line 1029"/>
              <p:cNvSpPr>
                <a:spLocks noChangeShapeType="1"/>
              </p:cNvSpPr>
              <p:nvPr/>
            </p:nvSpPr>
            <p:spPr bwMode="auto">
              <a:xfrm>
                <a:off x="624" y="2496"/>
                <a:ext cx="14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02" name="Line 1030"/>
              <p:cNvSpPr>
                <a:spLocks noChangeShapeType="1"/>
              </p:cNvSpPr>
              <p:nvPr/>
            </p:nvSpPr>
            <p:spPr bwMode="auto">
              <a:xfrm flipV="1">
                <a:off x="624" y="1632"/>
                <a:ext cx="1008" cy="86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03" name="Line 1031"/>
              <p:cNvSpPr>
                <a:spLocks noChangeShapeType="1"/>
              </p:cNvSpPr>
              <p:nvPr/>
            </p:nvSpPr>
            <p:spPr bwMode="auto">
              <a:xfrm flipV="1">
                <a:off x="624" y="1968"/>
                <a:ext cx="1248" cy="52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95" name="Text Box 1032"/>
            <p:cNvSpPr txBox="1">
              <a:spLocks noChangeArrowheads="1"/>
            </p:cNvSpPr>
            <p:nvPr/>
          </p:nvSpPr>
          <p:spPr bwMode="auto">
            <a:xfrm>
              <a:off x="2064" y="2496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18496" name="Text Box 1033"/>
            <p:cNvSpPr txBox="1">
              <a:spLocks noChangeArrowheads="1"/>
            </p:cNvSpPr>
            <p:nvPr/>
          </p:nvSpPr>
          <p:spPr bwMode="auto">
            <a:xfrm>
              <a:off x="1872" y="196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18497" name="Text Box 1034"/>
            <p:cNvSpPr txBox="1">
              <a:spLocks noChangeArrowheads="1"/>
            </p:cNvSpPr>
            <p:nvPr/>
          </p:nvSpPr>
          <p:spPr bwMode="auto">
            <a:xfrm>
              <a:off x="1632" y="1632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  <p:sp>
          <p:nvSpPr>
            <p:cNvPr id="18498" name="Text Box 1035"/>
            <p:cNvSpPr txBox="1">
              <a:spLocks noChangeArrowheads="1"/>
            </p:cNvSpPr>
            <p:nvPr/>
          </p:nvSpPr>
          <p:spPr bwMode="auto">
            <a:xfrm>
              <a:off x="1344" y="110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D</a:t>
              </a:r>
            </a:p>
          </p:txBody>
        </p:sp>
        <p:sp>
          <p:nvSpPr>
            <p:cNvPr id="18499" name="Text Box 1036"/>
            <p:cNvSpPr txBox="1">
              <a:spLocks noChangeArrowheads="1"/>
            </p:cNvSpPr>
            <p:nvPr/>
          </p:nvSpPr>
          <p:spPr bwMode="auto">
            <a:xfrm>
              <a:off x="432" y="249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</p:grpSp>
      <p:sp>
        <p:nvSpPr>
          <p:cNvPr id="12301" name="WordArt 1037" descr="白色大理石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练习</a:t>
            </a:r>
          </a:p>
        </p:txBody>
      </p:sp>
      <p:grpSp>
        <p:nvGrpSpPr>
          <p:cNvPr id="12371" name="Group 1107"/>
          <p:cNvGrpSpPr>
            <a:grpSpLocks/>
          </p:cNvGrpSpPr>
          <p:nvPr/>
        </p:nvGrpSpPr>
        <p:grpSpPr bwMode="auto">
          <a:xfrm>
            <a:off x="3778250" y="3048000"/>
            <a:ext cx="5715000" cy="3200400"/>
            <a:chOff x="2380" y="1920"/>
            <a:chExt cx="3600" cy="2016"/>
          </a:xfrm>
        </p:grpSpPr>
        <p:sp>
          <p:nvSpPr>
            <p:cNvPr id="18468" name="Text Box 1038"/>
            <p:cNvSpPr txBox="1">
              <a:spLocks noChangeArrowheads="1"/>
            </p:cNvSpPr>
            <p:nvPr/>
          </p:nvSpPr>
          <p:spPr bwMode="auto">
            <a:xfrm>
              <a:off x="2380" y="1920"/>
              <a:ext cx="3600" cy="2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/>
                <a:t>如图      </a:t>
              </a:r>
              <a:r>
                <a:rPr lang="en-US" altLang="zh-CN" sz="2400" dirty="0"/>
                <a:t>AOB =      BOC =      COD</a:t>
              </a:r>
              <a:r>
                <a:rPr lang="zh-CN" altLang="en-US" sz="2400" dirty="0"/>
                <a:t>，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OB </a:t>
              </a:r>
              <a:r>
                <a:rPr lang="zh-CN" altLang="en-US" sz="2400" dirty="0"/>
                <a:t>是                    的平分线，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/>
                <a:t>                    </a:t>
              </a:r>
              <a:r>
                <a:rPr lang="en-US" altLang="zh-CN" sz="2400" dirty="0"/>
                <a:t>= 1 / 2     AOC</a:t>
              </a:r>
              <a:r>
                <a:rPr lang="zh-CN" altLang="en-US" sz="2400" dirty="0"/>
                <a:t>，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/>
                <a:t>                    </a:t>
              </a:r>
              <a:r>
                <a:rPr lang="en-US" altLang="zh-CN" sz="2400" dirty="0"/>
                <a:t>= 1 / 2    BOD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     BOC = 1 / 2                       =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1 / 2                     =  1 / 3</a:t>
              </a:r>
            </a:p>
          </p:txBody>
        </p:sp>
        <p:grpSp>
          <p:nvGrpSpPr>
            <p:cNvPr id="18469" name="Group 1106"/>
            <p:cNvGrpSpPr>
              <a:grpSpLocks/>
            </p:cNvGrpSpPr>
            <p:nvPr/>
          </p:nvGrpSpPr>
          <p:grpSpPr bwMode="auto">
            <a:xfrm>
              <a:off x="2380" y="1968"/>
              <a:ext cx="2976" cy="1968"/>
              <a:chOff x="2380" y="1968"/>
              <a:chExt cx="2976" cy="1968"/>
            </a:xfrm>
          </p:grpSpPr>
          <p:grpSp>
            <p:nvGrpSpPr>
              <p:cNvPr id="18470" name="Group 1039"/>
              <p:cNvGrpSpPr>
                <a:grpSpLocks/>
              </p:cNvGrpSpPr>
              <p:nvPr/>
            </p:nvGrpSpPr>
            <p:grpSpPr bwMode="auto">
              <a:xfrm>
                <a:off x="2883" y="1968"/>
                <a:ext cx="159" cy="144"/>
                <a:chOff x="4257" y="2064"/>
                <a:chExt cx="159" cy="144"/>
              </a:xfrm>
            </p:grpSpPr>
            <p:sp>
              <p:nvSpPr>
                <p:cNvPr id="18492" name="Line 1040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93" name="Line 1041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71" name="Group 1042"/>
              <p:cNvGrpSpPr>
                <a:grpSpLocks/>
              </p:cNvGrpSpPr>
              <p:nvPr/>
            </p:nvGrpSpPr>
            <p:grpSpPr bwMode="auto">
              <a:xfrm>
                <a:off x="3772" y="1968"/>
                <a:ext cx="159" cy="144"/>
                <a:chOff x="4257" y="2064"/>
                <a:chExt cx="159" cy="144"/>
              </a:xfrm>
            </p:grpSpPr>
            <p:sp>
              <p:nvSpPr>
                <p:cNvPr id="18490" name="Line 1043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91" name="Line 1044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72" name="Group 1045"/>
              <p:cNvGrpSpPr>
                <a:grpSpLocks/>
              </p:cNvGrpSpPr>
              <p:nvPr/>
            </p:nvGrpSpPr>
            <p:grpSpPr bwMode="auto">
              <a:xfrm>
                <a:off x="4684" y="1968"/>
                <a:ext cx="159" cy="144"/>
                <a:chOff x="4257" y="2064"/>
                <a:chExt cx="159" cy="144"/>
              </a:xfrm>
            </p:grpSpPr>
            <p:sp>
              <p:nvSpPr>
                <p:cNvPr id="18488" name="Line 1046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89" name="Line 1047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73" name="Group 1048"/>
              <p:cNvGrpSpPr>
                <a:grpSpLocks/>
              </p:cNvGrpSpPr>
              <p:nvPr/>
            </p:nvGrpSpPr>
            <p:grpSpPr bwMode="auto">
              <a:xfrm>
                <a:off x="3949" y="2688"/>
                <a:ext cx="159" cy="144"/>
                <a:chOff x="4257" y="2064"/>
                <a:chExt cx="159" cy="144"/>
              </a:xfrm>
            </p:grpSpPr>
            <p:sp>
              <p:nvSpPr>
                <p:cNvPr id="18486" name="Line 1049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87" name="Line 1050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74" name="Group 1054"/>
              <p:cNvGrpSpPr>
                <a:grpSpLocks/>
              </p:cNvGrpSpPr>
              <p:nvPr/>
            </p:nvGrpSpPr>
            <p:grpSpPr bwMode="auto">
              <a:xfrm>
                <a:off x="2408" y="3360"/>
                <a:ext cx="159" cy="144"/>
                <a:chOff x="4257" y="2064"/>
                <a:chExt cx="159" cy="144"/>
              </a:xfrm>
            </p:grpSpPr>
            <p:sp>
              <p:nvSpPr>
                <p:cNvPr id="18484" name="Line 1055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85" name="Line 1056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75" name="Group 1057"/>
              <p:cNvGrpSpPr>
                <a:grpSpLocks/>
              </p:cNvGrpSpPr>
              <p:nvPr/>
            </p:nvGrpSpPr>
            <p:grpSpPr bwMode="auto">
              <a:xfrm>
                <a:off x="3949" y="3024"/>
                <a:ext cx="159" cy="144"/>
                <a:chOff x="4257" y="2064"/>
                <a:chExt cx="159" cy="144"/>
              </a:xfrm>
            </p:grpSpPr>
            <p:sp>
              <p:nvSpPr>
                <p:cNvPr id="18482" name="Line 1058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83" name="Line 1059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476" name="Line 1063"/>
              <p:cNvSpPr>
                <a:spLocks noChangeShapeType="1"/>
              </p:cNvSpPr>
              <p:nvPr/>
            </p:nvSpPr>
            <p:spPr bwMode="auto">
              <a:xfrm>
                <a:off x="2979" y="2553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77" name="Line 1064"/>
              <p:cNvSpPr>
                <a:spLocks noChangeShapeType="1"/>
              </p:cNvSpPr>
              <p:nvPr/>
            </p:nvSpPr>
            <p:spPr bwMode="auto">
              <a:xfrm>
                <a:off x="2408" y="2898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78" name="Line 1065"/>
              <p:cNvSpPr>
                <a:spLocks noChangeShapeType="1"/>
              </p:cNvSpPr>
              <p:nvPr/>
            </p:nvSpPr>
            <p:spPr bwMode="auto">
              <a:xfrm>
                <a:off x="2380" y="3243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79" name="Line 1066"/>
              <p:cNvSpPr>
                <a:spLocks noChangeShapeType="1"/>
              </p:cNvSpPr>
              <p:nvPr/>
            </p:nvSpPr>
            <p:spPr bwMode="auto">
              <a:xfrm>
                <a:off x="3762" y="3588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80" name="Line 1067"/>
              <p:cNvSpPr>
                <a:spLocks noChangeShapeType="1"/>
              </p:cNvSpPr>
              <p:nvPr/>
            </p:nvSpPr>
            <p:spPr bwMode="auto">
              <a:xfrm>
                <a:off x="2840" y="3933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81" name="Line 1068"/>
              <p:cNvSpPr>
                <a:spLocks noChangeShapeType="1"/>
              </p:cNvSpPr>
              <p:nvPr/>
            </p:nvSpPr>
            <p:spPr bwMode="auto">
              <a:xfrm>
                <a:off x="4434" y="3936"/>
                <a:ext cx="9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344" name="Group 1080"/>
          <p:cNvGrpSpPr>
            <a:grpSpLocks/>
          </p:cNvGrpSpPr>
          <p:nvPr/>
        </p:nvGrpSpPr>
        <p:grpSpPr bwMode="auto">
          <a:xfrm>
            <a:off x="4829175" y="3581400"/>
            <a:ext cx="1158875" cy="457200"/>
            <a:chOff x="3042" y="2256"/>
            <a:chExt cx="730" cy="288"/>
          </a:xfrm>
        </p:grpSpPr>
        <p:grpSp>
          <p:nvGrpSpPr>
            <p:cNvPr id="18464" name="Group 1075"/>
            <p:cNvGrpSpPr>
              <a:grpSpLocks/>
            </p:cNvGrpSpPr>
            <p:nvPr/>
          </p:nvGrpSpPr>
          <p:grpSpPr bwMode="auto">
            <a:xfrm>
              <a:off x="3042" y="2304"/>
              <a:ext cx="159" cy="144"/>
              <a:chOff x="4257" y="2064"/>
              <a:chExt cx="159" cy="144"/>
            </a:xfrm>
          </p:grpSpPr>
          <p:sp>
            <p:nvSpPr>
              <p:cNvPr id="18466" name="Line 1076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67" name="Line 1077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65" name="Text Box 1078"/>
            <p:cNvSpPr txBox="1">
              <a:spLocks noChangeArrowheads="1"/>
            </p:cNvSpPr>
            <p:nvPr/>
          </p:nvSpPr>
          <p:spPr bwMode="auto">
            <a:xfrm>
              <a:off x="3201" y="2256"/>
              <a:ext cx="57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AOC</a:t>
              </a:r>
            </a:p>
          </p:txBody>
        </p:sp>
      </p:grpSp>
      <p:grpSp>
        <p:nvGrpSpPr>
          <p:cNvPr id="12346" name="Group 1082"/>
          <p:cNvGrpSpPr>
            <a:grpSpLocks/>
          </p:cNvGrpSpPr>
          <p:nvPr/>
        </p:nvGrpSpPr>
        <p:grpSpPr bwMode="auto">
          <a:xfrm>
            <a:off x="3822700" y="4143375"/>
            <a:ext cx="1463675" cy="457200"/>
            <a:chOff x="2408" y="2610"/>
            <a:chExt cx="922" cy="288"/>
          </a:xfrm>
        </p:grpSpPr>
        <p:grpSp>
          <p:nvGrpSpPr>
            <p:cNvPr id="18460" name="Group 1051"/>
            <p:cNvGrpSpPr>
              <a:grpSpLocks/>
            </p:cNvGrpSpPr>
            <p:nvPr/>
          </p:nvGrpSpPr>
          <p:grpSpPr bwMode="auto">
            <a:xfrm>
              <a:off x="2408" y="2688"/>
              <a:ext cx="159" cy="144"/>
              <a:chOff x="4257" y="2064"/>
              <a:chExt cx="159" cy="144"/>
            </a:xfrm>
          </p:grpSpPr>
          <p:sp>
            <p:nvSpPr>
              <p:cNvPr id="18462" name="Line 105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63" name="Line 105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61" name="Text Box 1081"/>
            <p:cNvSpPr txBox="1">
              <a:spLocks noChangeArrowheads="1"/>
            </p:cNvSpPr>
            <p:nvPr/>
          </p:nvSpPr>
          <p:spPr bwMode="auto">
            <a:xfrm>
              <a:off x="2595" y="2610"/>
              <a:ext cx="73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BOC</a:t>
              </a:r>
              <a:endParaRPr lang="en-US" altLang="zh-CN" sz="2400"/>
            </a:p>
          </p:txBody>
        </p:sp>
      </p:grpSp>
      <p:grpSp>
        <p:nvGrpSpPr>
          <p:cNvPr id="12354" name="Group 1090"/>
          <p:cNvGrpSpPr>
            <a:grpSpLocks/>
          </p:cNvGrpSpPr>
          <p:nvPr/>
        </p:nvGrpSpPr>
        <p:grpSpPr bwMode="auto">
          <a:xfrm>
            <a:off x="3822700" y="4691063"/>
            <a:ext cx="1258888" cy="457200"/>
            <a:chOff x="2408" y="2955"/>
            <a:chExt cx="793" cy="288"/>
          </a:xfrm>
        </p:grpSpPr>
        <p:grpSp>
          <p:nvGrpSpPr>
            <p:cNvPr id="18456" name="Group 1086"/>
            <p:cNvGrpSpPr>
              <a:grpSpLocks/>
            </p:cNvGrpSpPr>
            <p:nvPr/>
          </p:nvGrpSpPr>
          <p:grpSpPr bwMode="auto">
            <a:xfrm>
              <a:off x="2408" y="3024"/>
              <a:ext cx="159" cy="144"/>
              <a:chOff x="4257" y="2064"/>
              <a:chExt cx="159" cy="144"/>
            </a:xfrm>
          </p:grpSpPr>
          <p:sp>
            <p:nvSpPr>
              <p:cNvPr id="18458" name="Line 1087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59" name="Line 1088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57" name="Text Box 1089"/>
            <p:cNvSpPr txBox="1">
              <a:spLocks noChangeArrowheads="1"/>
            </p:cNvSpPr>
            <p:nvPr/>
          </p:nvSpPr>
          <p:spPr bwMode="auto">
            <a:xfrm>
              <a:off x="2595" y="2955"/>
              <a:ext cx="60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BOC</a:t>
              </a:r>
              <a:endParaRPr lang="en-US" altLang="zh-CN" sz="2400"/>
            </a:p>
          </p:txBody>
        </p:sp>
      </p:grpSp>
      <p:grpSp>
        <p:nvGrpSpPr>
          <p:cNvPr id="12356" name="Group 1092"/>
          <p:cNvGrpSpPr>
            <a:grpSpLocks/>
          </p:cNvGrpSpPr>
          <p:nvPr/>
        </p:nvGrpSpPr>
        <p:grpSpPr bwMode="auto">
          <a:xfrm>
            <a:off x="6016625" y="5238750"/>
            <a:ext cx="1419225" cy="457200"/>
            <a:chOff x="3790" y="3300"/>
            <a:chExt cx="894" cy="288"/>
          </a:xfrm>
        </p:grpSpPr>
        <p:grpSp>
          <p:nvGrpSpPr>
            <p:cNvPr id="18452" name="Group 1083"/>
            <p:cNvGrpSpPr>
              <a:grpSpLocks/>
            </p:cNvGrpSpPr>
            <p:nvPr/>
          </p:nvGrpSpPr>
          <p:grpSpPr bwMode="auto">
            <a:xfrm>
              <a:off x="3790" y="3360"/>
              <a:ext cx="159" cy="144"/>
              <a:chOff x="4257" y="2064"/>
              <a:chExt cx="159" cy="144"/>
            </a:xfrm>
          </p:grpSpPr>
          <p:sp>
            <p:nvSpPr>
              <p:cNvPr id="18454" name="Line 1084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55" name="Line 1085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53" name="Text Box 1091"/>
            <p:cNvSpPr txBox="1">
              <a:spLocks noChangeArrowheads="1"/>
            </p:cNvSpPr>
            <p:nvPr/>
          </p:nvSpPr>
          <p:spPr bwMode="auto">
            <a:xfrm>
              <a:off x="3949" y="3300"/>
              <a:ext cx="73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AOC</a:t>
              </a:r>
              <a:endParaRPr lang="en-US" altLang="zh-CN" sz="2400"/>
            </a:p>
          </p:txBody>
        </p:sp>
      </p:grpSp>
      <p:grpSp>
        <p:nvGrpSpPr>
          <p:cNvPr id="12361" name="Group 1097"/>
          <p:cNvGrpSpPr>
            <a:grpSpLocks/>
          </p:cNvGrpSpPr>
          <p:nvPr/>
        </p:nvGrpSpPr>
        <p:grpSpPr bwMode="auto">
          <a:xfrm>
            <a:off x="4508500" y="5786438"/>
            <a:ext cx="1479550" cy="457200"/>
            <a:chOff x="2840" y="3645"/>
            <a:chExt cx="932" cy="288"/>
          </a:xfrm>
        </p:grpSpPr>
        <p:grpSp>
          <p:nvGrpSpPr>
            <p:cNvPr id="18448" name="Group 1093"/>
            <p:cNvGrpSpPr>
              <a:grpSpLocks/>
            </p:cNvGrpSpPr>
            <p:nvPr/>
          </p:nvGrpSpPr>
          <p:grpSpPr bwMode="auto">
            <a:xfrm>
              <a:off x="2840" y="3696"/>
              <a:ext cx="159" cy="144"/>
              <a:chOff x="4257" y="2064"/>
              <a:chExt cx="159" cy="144"/>
            </a:xfrm>
          </p:grpSpPr>
          <p:sp>
            <p:nvSpPr>
              <p:cNvPr id="18450" name="Line 1094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51" name="Line 1095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49" name="Text Box 1096"/>
            <p:cNvSpPr txBox="1">
              <a:spLocks noChangeArrowheads="1"/>
            </p:cNvSpPr>
            <p:nvPr/>
          </p:nvSpPr>
          <p:spPr bwMode="auto">
            <a:xfrm>
              <a:off x="3052" y="3645"/>
              <a:ext cx="72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BOD</a:t>
              </a:r>
              <a:endParaRPr lang="en-US" altLang="zh-CN" sz="2400"/>
            </a:p>
          </p:txBody>
        </p:sp>
      </p:grpSp>
      <p:grpSp>
        <p:nvGrpSpPr>
          <p:cNvPr id="12363" name="Group 1099"/>
          <p:cNvGrpSpPr>
            <a:grpSpLocks/>
          </p:cNvGrpSpPr>
          <p:nvPr/>
        </p:nvGrpSpPr>
        <p:grpSpPr bwMode="auto">
          <a:xfrm>
            <a:off x="7038975" y="5791200"/>
            <a:ext cx="1319213" cy="457200"/>
            <a:chOff x="4434" y="3648"/>
            <a:chExt cx="831" cy="288"/>
          </a:xfrm>
        </p:grpSpPr>
        <p:grpSp>
          <p:nvGrpSpPr>
            <p:cNvPr id="18444" name="Group 1072"/>
            <p:cNvGrpSpPr>
              <a:grpSpLocks/>
            </p:cNvGrpSpPr>
            <p:nvPr/>
          </p:nvGrpSpPr>
          <p:grpSpPr bwMode="auto">
            <a:xfrm>
              <a:off x="4434" y="3696"/>
              <a:ext cx="159" cy="144"/>
              <a:chOff x="4257" y="2064"/>
              <a:chExt cx="159" cy="144"/>
            </a:xfrm>
          </p:grpSpPr>
          <p:sp>
            <p:nvSpPr>
              <p:cNvPr id="18446" name="Line 1073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47" name="Line 1074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45" name="Text Box 1098"/>
            <p:cNvSpPr txBox="1">
              <a:spLocks noChangeArrowheads="1"/>
            </p:cNvSpPr>
            <p:nvPr/>
          </p:nvSpPr>
          <p:spPr bwMode="auto">
            <a:xfrm>
              <a:off x="4593" y="3648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AOD</a:t>
              </a:r>
              <a:endParaRPr lang="en-US" altLang="zh-CN" sz="2400"/>
            </a:p>
          </p:txBody>
        </p:sp>
      </p:grpSp>
      <p:graphicFrame>
        <p:nvGraphicFramePr>
          <p:cNvPr id="18443" name="Object 1108"/>
          <p:cNvGraphicFramePr>
            <a:graphicFrameLocks noChangeAspect="1"/>
          </p:cNvGraphicFramePr>
          <p:nvPr/>
        </p:nvGraphicFramePr>
        <p:xfrm>
          <a:off x="7291388" y="385763"/>
          <a:ext cx="1336675" cy="190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name="剪辑" r:id="rId4" imgW="1337767" imgH="1900123" progId="MS_ClipArt_Gallery.2">
                  <p:embed/>
                </p:oleObj>
              </mc:Choice>
              <mc:Fallback>
                <p:oleObj name="剪辑" r:id="rId4" imgW="1337767" imgH="1900123" progId="MS_ClipArt_Gallery.2">
                  <p:embed/>
                  <p:pic>
                    <p:nvPicPr>
                      <p:cNvPr id="0" name="Object 1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1388" y="385763"/>
                        <a:ext cx="1336675" cy="190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6" dur="5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WordArt 23" descr="白色大理石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练习</a:t>
            </a:r>
          </a:p>
        </p:txBody>
      </p:sp>
      <p:grpSp>
        <p:nvGrpSpPr>
          <p:cNvPr id="10298" name="Group 58"/>
          <p:cNvGrpSpPr>
            <a:grpSpLocks/>
          </p:cNvGrpSpPr>
          <p:nvPr/>
        </p:nvGrpSpPr>
        <p:grpSpPr bwMode="auto">
          <a:xfrm>
            <a:off x="381000" y="2360613"/>
            <a:ext cx="2743200" cy="2743200"/>
            <a:chOff x="720" y="2496"/>
            <a:chExt cx="1728" cy="1728"/>
          </a:xfrm>
        </p:grpSpPr>
        <p:grpSp>
          <p:nvGrpSpPr>
            <p:cNvPr id="19516" name="Group 46"/>
            <p:cNvGrpSpPr>
              <a:grpSpLocks/>
            </p:cNvGrpSpPr>
            <p:nvPr/>
          </p:nvGrpSpPr>
          <p:grpSpPr bwMode="auto">
            <a:xfrm>
              <a:off x="864" y="2736"/>
              <a:ext cx="1296" cy="1200"/>
              <a:chOff x="1632" y="2448"/>
              <a:chExt cx="1296" cy="1200"/>
            </a:xfrm>
          </p:grpSpPr>
          <p:sp>
            <p:nvSpPr>
              <p:cNvPr id="19522" name="Line 40"/>
              <p:cNvSpPr>
                <a:spLocks noChangeShapeType="1"/>
              </p:cNvSpPr>
              <p:nvPr/>
            </p:nvSpPr>
            <p:spPr bwMode="auto">
              <a:xfrm>
                <a:off x="1632" y="3648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3" name="Line 41"/>
              <p:cNvSpPr>
                <a:spLocks noChangeShapeType="1"/>
              </p:cNvSpPr>
              <p:nvPr/>
            </p:nvSpPr>
            <p:spPr bwMode="auto">
              <a:xfrm flipV="1">
                <a:off x="1632" y="2448"/>
                <a:ext cx="72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4" name="Line 42"/>
              <p:cNvSpPr>
                <a:spLocks noChangeShapeType="1"/>
              </p:cNvSpPr>
              <p:nvPr/>
            </p:nvSpPr>
            <p:spPr bwMode="auto">
              <a:xfrm>
                <a:off x="2352" y="2448"/>
                <a:ext cx="576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5" name="Line 43"/>
              <p:cNvSpPr>
                <a:spLocks noChangeShapeType="1"/>
              </p:cNvSpPr>
              <p:nvPr/>
            </p:nvSpPr>
            <p:spPr bwMode="auto">
              <a:xfrm>
                <a:off x="2352" y="2448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6" name="Line 44"/>
              <p:cNvSpPr>
                <a:spLocks noChangeShapeType="1"/>
              </p:cNvSpPr>
              <p:nvPr/>
            </p:nvSpPr>
            <p:spPr bwMode="auto">
              <a:xfrm flipV="1">
                <a:off x="1632" y="3024"/>
                <a:ext cx="100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517" name="Text Box 52"/>
            <p:cNvSpPr txBox="1">
              <a:spLocks noChangeArrowheads="1"/>
            </p:cNvSpPr>
            <p:nvPr/>
          </p:nvSpPr>
          <p:spPr bwMode="auto">
            <a:xfrm>
              <a:off x="1440" y="2496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19518" name="Text Box 53"/>
            <p:cNvSpPr txBox="1">
              <a:spLocks noChangeArrowheads="1"/>
            </p:cNvSpPr>
            <p:nvPr/>
          </p:nvSpPr>
          <p:spPr bwMode="auto">
            <a:xfrm>
              <a:off x="720" y="3936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19519" name="Text Box 54"/>
            <p:cNvSpPr txBox="1">
              <a:spLocks noChangeArrowheads="1"/>
            </p:cNvSpPr>
            <p:nvPr/>
          </p:nvSpPr>
          <p:spPr bwMode="auto">
            <a:xfrm>
              <a:off x="2160" y="3936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  <p:sp>
          <p:nvSpPr>
            <p:cNvPr id="19520" name="Text Box 55"/>
            <p:cNvSpPr txBox="1">
              <a:spLocks noChangeArrowheads="1"/>
            </p:cNvSpPr>
            <p:nvPr/>
          </p:nvSpPr>
          <p:spPr bwMode="auto">
            <a:xfrm>
              <a:off x="1440" y="393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D</a:t>
              </a:r>
            </a:p>
          </p:txBody>
        </p:sp>
        <p:sp>
          <p:nvSpPr>
            <p:cNvPr id="19521" name="Text Box 56"/>
            <p:cNvSpPr txBox="1">
              <a:spLocks noChangeArrowheads="1"/>
            </p:cNvSpPr>
            <p:nvPr/>
          </p:nvSpPr>
          <p:spPr bwMode="auto">
            <a:xfrm>
              <a:off x="1968" y="3024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E</a:t>
              </a:r>
            </a:p>
          </p:txBody>
        </p:sp>
      </p:grpSp>
      <p:grpSp>
        <p:nvGrpSpPr>
          <p:cNvPr id="10369" name="Group 129"/>
          <p:cNvGrpSpPr>
            <a:grpSpLocks/>
          </p:cNvGrpSpPr>
          <p:nvPr/>
        </p:nvGrpSpPr>
        <p:grpSpPr bwMode="auto">
          <a:xfrm>
            <a:off x="4100513" y="2360613"/>
            <a:ext cx="4038600" cy="1219200"/>
            <a:chOff x="2583" y="1487"/>
            <a:chExt cx="2544" cy="768"/>
          </a:xfrm>
        </p:grpSpPr>
        <p:grpSp>
          <p:nvGrpSpPr>
            <p:cNvPr id="19493" name="Group 63"/>
            <p:cNvGrpSpPr>
              <a:grpSpLocks/>
            </p:cNvGrpSpPr>
            <p:nvPr/>
          </p:nvGrpSpPr>
          <p:grpSpPr bwMode="auto">
            <a:xfrm>
              <a:off x="2583" y="1967"/>
              <a:ext cx="144" cy="192"/>
              <a:chOff x="192" y="3024"/>
              <a:chExt cx="144" cy="192"/>
            </a:xfrm>
          </p:grpSpPr>
          <p:sp>
            <p:nvSpPr>
              <p:cNvPr id="19513" name="AutoShape 64"/>
              <p:cNvSpPr>
                <a:spLocks noChangeArrowheads="1"/>
              </p:cNvSpPr>
              <p:nvPr/>
            </p:nvSpPr>
            <p:spPr bwMode="auto">
              <a:xfrm flipH="1">
                <a:off x="240" y="3024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514" name="AutoShape 65"/>
              <p:cNvSpPr>
                <a:spLocks noChangeArrowheads="1"/>
              </p:cNvSpPr>
              <p:nvPr/>
            </p:nvSpPr>
            <p:spPr bwMode="auto">
              <a:xfrm flipH="1">
                <a:off x="288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515" name="AutoShape 66"/>
              <p:cNvSpPr>
                <a:spLocks noChangeArrowheads="1"/>
              </p:cNvSpPr>
              <p:nvPr/>
            </p:nvSpPr>
            <p:spPr bwMode="auto">
              <a:xfrm flipH="1">
                <a:off x="192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9494" name="Group 95"/>
            <p:cNvGrpSpPr>
              <a:grpSpLocks/>
            </p:cNvGrpSpPr>
            <p:nvPr/>
          </p:nvGrpSpPr>
          <p:grpSpPr bwMode="auto">
            <a:xfrm>
              <a:off x="2583" y="1487"/>
              <a:ext cx="2544" cy="288"/>
              <a:chOff x="3216" y="1152"/>
              <a:chExt cx="2544" cy="288"/>
            </a:xfrm>
          </p:grpSpPr>
          <p:grpSp>
            <p:nvGrpSpPr>
              <p:cNvPr id="19504" name="Group 59"/>
              <p:cNvGrpSpPr>
                <a:grpSpLocks/>
              </p:cNvGrpSpPr>
              <p:nvPr/>
            </p:nvGrpSpPr>
            <p:grpSpPr bwMode="auto">
              <a:xfrm rot="10800000">
                <a:off x="3216" y="1199"/>
                <a:ext cx="144" cy="192"/>
                <a:chOff x="192" y="3024"/>
                <a:chExt cx="144" cy="192"/>
              </a:xfrm>
            </p:grpSpPr>
            <p:sp>
              <p:nvSpPr>
                <p:cNvPr id="19510" name="AutoShape 60"/>
                <p:cNvSpPr>
                  <a:spLocks noChangeArrowheads="1"/>
                </p:cNvSpPr>
                <p:nvPr/>
              </p:nvSpPr>
              <p:spPr bwMode="auto">
                <a:xfrm flipH="1">
                  <a:off x="240" y="3024"/>
                  <a:ext cx="48" cy="48"/>
                </a:xfrm>
                <a:prstGeom prst="flowChartConnector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pPr algn="ctr" eaLnBrk="1" hangingPunct="1"/>
                  <a:endParaRPr lang="zh-CN" altLang="zh-CN" sz="24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9511" name="AutoShape 61"/>
                <p:cNvSpPr>
                  <a:spLocks noChangeArrowheads="1"/>
                </p:cNvSpPr>
                <p:nvPr/>
              </p:nvSpPr>
              <p:spPr bwMode="auto">
                <a:xfrm flipH="1">
                  <a:off x="288" y="3168"/>
                  <a:ext cx="48" cy="48"/>
                </a:xfrm>
                <a:prstGeom prst="flowChartConnector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pPr algn="ctr" eaLnBrk="1" hangingPunct="1"/>
                  <a:endParaRPr lang="zh-CN" altLang="zh-CN" sz="240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9512" name="AutoShape 62"/>
                <p:cNvSpPr>
                  <a:spLocks noChangeArrowheads="1"/>
                </p:cNvSpPr>
                <p:nvPr/>
              </p:nvSpPr>
              <p:spPr bwMode="auto">
                <a:xfrm flipH="1">
                  <a:off x="192" y="3168"/>
                  <a:ext cx="48" cy="48"/>
                </a:xfrm>
                <a:prstGeom prst="flowChartConnector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pPr algn="ctr" eaLnBrk="1" hangingPunct="1"/>
                  <a:endParaRPr lang="zh-CN" altLang="zh-CN" sz="2400"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19505" name="Group 94"/>
              <p:cNvGrpSpPr>
                <a:grpSpLocks/>
              </p:cNvGrpSpPr>
              <p:nvPr/>
            </p:nvGrpSpPr>
            <p:grpSpPr bwMode="auto">
              <a:xfrm>
                <a:off x="3407" y="1152"/>
                <a:ext cx="2353" cy="288"/>
                <a:chOff x="3263" y="1152"/>
                <a:chExt cx="2353" cy="288"/>
              </a:xfrm>
            </p:grpSpPr>
            <p:sp>
              <p:nvSpPr>
                <p:cNvPr id="19506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3263" y="1152"/>
                  <a:ext cx="2353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32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>
                    <a:defRPr kumimoji="1" sz="28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/>
                    <a:t> AD</a:t>
                  </a:r>
                  <a:r>
                    <a:rPr lang="zh-CN" altLang="zh-CN" sz="2400"/>
                    <a:t>是      </a:t>
                  </a:r>
                  <a:r>
                    <a:rPr lang="en-US" altLang="zh-CN" sz="2400"/>
                    <a:t>BAC</a:t>
                  </a:r>
                  <a:r>
                    <a:rPr lang="zh-CN" altLang="zh-CN" sz="2400"/>
                    <a:t>的平分线</a:t>
                  </a:r>
                  <a:endParaRPr lang="zh-CN" altLang="en-US" sz="2400"/>
                </a:p>
              </p:txBody>
            </p:sp>
            <p:grpSp>
              <p:nvGrpSpPr>
                <p:cNvPr id="19507" name="Group 76"/>
                <p:cNvGrpSpPr>
                  <a:grpSpLocks/>
                </p:cNvGrpSpPr>
                <p:nvPr/>
              </p:nvGrpSpPr>
              <p:grpSpPr bwMode="auto">
                <a:xfrm>
                  <a:off x="3888" y="1199"/>
                  <a:ext cx="159" cy="144"/>
                  <a:chOff x="4257" y="2064"/>
                  <a:chExt cx="159" cy="144"/>
                </a:xfrm>
              </p:grpSpPr>
              <p:sp>
                <p:nvSpPr>
                  <p:cNvPr id="19508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9" name="Line 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495" name="Group 79"/>
            <p:cNvGrpSpPr>
              <a:grpSpLocks/>
            </p:cNvGrpSpPr>
            <p:nvPr/>
          </p:nvGrpSpPr>
          <p:grpSpPr bwMode="auto">
            <a:xfrm>
              <a:off x="2903" y="2015"/>
              <a:ext cx="159" cy="144"/>
              <a:chOff x="4257" y="2064"/>
              <a:chExt cx="159" cy="144"/>
            </a:xfrm>
          </p:grpSpPr>
          <p:sp>
            <p:nvSpPr>
              <p:cNvPr id="19502" name="Line 80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3" name="Line 81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96" name="Group 82"/>
            <p:cNvGrpSpPr>
              <a:grpSpLocks/>
            </p:cNvGrpSpPr>
            <p:nvPr/>
          </p:nvGrpSpPr>
          <p:grpSpPr bwMode="auto">
            <a:xfrm>
              <a:off x="4008" y="2015"/>
              <a:ext cx="159" cy="144"/>
              <a:chOff x="4257" y="2064"/>
              <a:chExt cx="159" cy="144"/>
            </a:xfrm>
          </p:grpSpPr>
          <p:sp>
            <p:nvSpPr>
              <p:cNvPr id="19500" name="Line 83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1" name="Line 84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97" name="Line 97"/>
            <p:cNvSpPr>
              <a:spLocks noChangeShapeType="1"/>
            </p:cNvSpPr>
            <p:nvPr/>
          </p:nvSpPr>
          <p:spPr bwMode="auto">
            <a:xfrm>
              <a:off x="4263" y="2207"/>
              <a:ext cx="5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98" name="Line 98"/>
            <p:cNvSpPr>
              <a:spLocks noChangeShapeType="1"/>
            </p:cNvSpPr>
            <p:nvPr/>
          </p:nvSpPr>
          <p:spPr bwMode="auto">
            <a:xfrm>
              <a:off x="3144" y="2207"/>
              <a:ext cx="5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99" name="Text Box 99"/>
            <p:cNvSpPr txBox="1">
              <a:spLocks noChangeArrowheads="1"/>
            </p:cNvSpPr>
            <p:nvPr/>
          </p:nvSpPr>
          <p:spPr bwMode="auto">
            <a:xfrm>
              <a:off x="3765" y="1967"/>
              <a:ext cx="1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=</a:t>
              </a:r>
            </a:p>
          </p:txBody>
        </p:sp>
      </p:grpSp>
      <p:grpSp>
        <p:nvGrpSpPr>
          <p:cNvPr id="10364" name="Group 124"/>
          <p:cNvGrpSpPr>
            <a:grpSpLocks/>
          </p:cNvGrpSpPr>
          <p:nvPr/>
        </p:nvGrpSpPr>
        <p:grpSpPr bwMode="auto">
          <a:xfrm>
            <a:off x="4102100" y="4187825"/>
            <a:ext cx="3963988" cy="1065213"/>
            <a:chOff x="2584" y="2638"/>
            <a:chExt cx="2497" cy="671"/>
          </a:xfrm>
        </p:grpSpPr>
        <p:sp>
          <p:nvSpPr>
            <p:cNvPr id="19472" name="Text Box 102"/>
            <p:cNvSpPr txBox="1">
              <a:spLocks noChangeArrowheads="1"/>
            </p:cNvSpPr>
            <p:nvPr/>
          </p:nvSpPr>
          <p:spPr bwMode="auto">
            <a:xfrm>
              <a:off x="3098" y="2638"/>
              <a:ext cx="19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ABC = 2     ABE</a:t>
              </a:r>
            </a:p>
          </p:txBody>
        </p:sp>
        <p:grpSp>
          <p:nvGrpSpPr>
            <p:cNvPr id="19473" name="Group 67"/>
            <p:cNvGrpSpPr>
              <a:grpSpLocks/>
            </p:cNvGrpSpPr>
            <p:nvPr/>
          </p:nvGrpSpPr>
          <p:grpSpPr bwMode="auto">
            <a:xfrm rot="10800000">
              <a:off x="2584" y="2686"/>
              <a:ext cx="144" cy="192"/>
              <a:chOff x="192" y="3024"/>
              <a:chExt cx="144" cy="192"/>
            </a:xfrm>
          </p:grpSpPr>
          <p:sp>
            <p:nvSpPr>
              <p:cNvPr id="19490" name="AutoShape 68"/>
              <p:cNvSpPr>
                <a:spLocks noChangeArrowheads="1"/>
              </p:cNvSpPr>
              <p:nvPr/>
            </p:nvSpPr>
            <p:spPr bwMode="auto">
              <a:xfrm flipH="1">
                <a:off x="240" y="3024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491" name="AutoShape 69"/>
              <p:cNvSpPr>
                <a:spLocks noChangeArrowheads="1"/>
              </p:cNvSpPr>
              <p:nvPr/>
            </p:nvSpPr>
            <p:spPr bwMode="auto">
              <a:xfrm flipH="1">
                <a:off x="288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492" name="AutoShape 70"/>
              <p:cNvSpPr>
                <a:spLocks noChangeArrowheads="1"/>
              </p:cNvSpPr>
              <p:nvPr/>
            </p:nvSpPr>
            <p:spPr bwMode="auto">
              <a:xfrm flipH="1">
                <a:off x="192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9474" name="Group 71"/>
            <p:cNvGrpSpPr>
              <a:grpSpLocks/>
            </p:cNvGrpSpPr>
            <p:nvPr/>
          </p:nvGrpSpPr>
          <p:grpSpPr bwMode="auto">
            <a:xfrm>
              <a:off x="2631" y="3117"/>
              <a:ext cx="144" cy="192"/>
              <a:chOff x="192" y="3024"/>
              <a:chExt cx="144" cy="192"/>
            </a:xfrm>
          </p:grpSpPr>
          <p:sp>
            <p:nvSpPr>
              <p:cNvPr id="19487" name="AutoShape 72"/>
              <p:cNvSpPr>
                <a:spLocks noChangeArrowheads="1"/>
              </p:cNvSpPr>
              <p:nvPr/>
            </p:nvSpPr>
            <p:spPr bwMode="auto">
              <a:xfrm flipH="1">
                <a:off x="240" y="3024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488" name="AutoShape 73"/>
              <p:cNvSpPr>
                <a:spLocks noChangeArrowheads="1"/>
              </p:cNvSpPr>
              <p:nvPr/>
            </p:nvSpPr>
            <p:spPr bwMode="auto">
              <a:xfrm flipH="1">
                <a:off x="288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19489" name="AutoShape 74"/>
              <p:cNvSpPr>
                <a:spLocks noChangeArrowheads="1"/>
              </p:cNvSpPr>
              <p:nvPr/>
            </p:nvSpPr>
            <p:spPr bwMode="auto">
              <a:xfrm flipH="1">
                <a:off x="192" y="3168"/>
                <a:ext cx="48" cy="48"/>
              </a:xfrm>
              <a:prstGeom prst="flowChartConnector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 sz="2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9475" name="Group 85"/>
            <p:cNvGrpSpPr>
              <a:grpSpLocks/>
            </p:cNvGrpSpPr>
            <p:nvPr/>
          </p:nvGrpSpPr>
          <p:grpSpPr bwMode="auto">
            <a:xfrm>
              <a:off x="2939" y="2686"/>
              <a:ext cx="159" cy="144"/>
              <a:chOff x="4257" y="2064"/>
              <a:chExt cx="159" cy="144"/>
            </a:xfrm>
          </p:grpSpPr>
          <p:sp>
            <p:nvSpPr>
              <p:cNvPr id="19485" name="Line 86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6" name="Line 87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76" name="Group 88"/>
            <p:cNvGrpSpPr>
              <a:grpSpLocks/>
            </p:cNvGrpSpPr>
            <p:nvPr/>
          </p:nvGrpSpPr>
          <p:grpSpPr bwMode="auto">
            <a:xfrm>
              <a:off x="3911" y="2686"/>
              <a:ext cx="159" cy="144"/>
              <a:chOff x="4257" y="2064"/>
              <a:chExt cx="159" cy="144"/>
            </a:xfrm>
          </p:grpSpPr>
          <p:sp>
            <p:nvSpPr>
              <p:cNvPr id="19483" name="Line 8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4" name="Line 9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77" name="Group 103"/>
            <p:cNvGrpSpPr>
              <a:grpSpLocks/>
            </p:cNvGrpSpPr>
            <p:nvPr/>
          </p:nvGrpSpPr>
          <p:grpSpPr bwMode="auto">
            <a:xfrm>
              <a:off x="4058" y="3117"/>
              <a:ext cx="159" cy="144"/>
              <a:chOff x="4257" y="2064"/>
              <a:chExt cx="159" cy="144"/>
            </a:xfrm>
          </p:grpSpPr>
          <p:sp>
            <p:nvSpPr>
              <p:cNvPr id="19481" name="Line 104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2" name="Line 105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78" name="Line 106"/>
            <p:cNvSpPr>
              <a:spLocks noChangeShapeType="1"/>
            </p:cNvSpPr>
            <p:nvPr/>
          </p:nvSpPr>
          <p:spPr bwMode="auto">
            <a:xfrm>
              <a:off x="2954" y="3309"/>
              <a:ext cx="5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9" name="Line 107"/>
            <p:cNvSpPr>
              <a:spLocks noChangeShapeType="1"/>
            </p:cNvSpPr>
            <p:nvPr/>
          </p:nvSpPr>
          <p:spPr bwMode="auto">
            <a:xfrm>
              <a:off x="4361" y="3309"/>
              <a:ext cx="5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0" name="Text Box 109"/>
            <p:cNvSpPr txBox="1">
              <a:spLocks noChangeArrowheads="1"/>
            </p:cNvSpPr>
            <p:nvPr/>
          </p:nvSpPr>
          <p:spPr bwMode="auto">
            <a:xfrm>
              <a:off x="3512" y="3021"/>
              <a:ext cx="5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/>
                <a:t>平分</a:t>
              </a:r>
            </a:p>
          </p:txBody>
        </p:sp>
      </p:grpSp>
      <p:sp>
        <p:nvSpPr>
          <p:cNvPr id="10350" name="Text Box 110"/>
          <p:cNvSpPr txBox="1">
            <a:spLocks noChangeArrowheads="1"/>
          </p:cNvSpPr>
          <p:nvPr/>
        </p:nvSpPr>
        <p:spPr bwMode="auto">
          <a:xfrm>
            <a:off x="4860925" y="5408613"/>
            <a:ext cx="3709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</a:rPr>
              <a:t>（ 角平分线的意义 ）</a:t>
            </a:r>
          </a:p>
        </p:txBody>
      </p:sp>
      <p:grpSp>
        <p:nvGrpSpPr>
          <p:cNvPr id="10356" name="Group 116"/>
          <p:cNvGrpSpPr>
            <a:grpSpLocks/>
          </p:cNvGrpSpPr>
          <p:nvPr/>
        </p:nvGrpSpPr>
        <p:grpSpPr bwMode="auto">
          <a:xfrm>
            <a:off x="4918075" y="3046413"/>
            <a:ext cx="2814638" cy="457200"/>
            <a:chOff x="3146" y="1678"/>
            <a:chExt cx="1773" cy="288"/>
          </a:xfrm>
        </p:grpSpPr>
        <p:sp>
          <p:nvSpPr>
            <p:cNvPr id="19470" name="Text Box 114"/>
            <p:cNvSpPr txBox="1">
              <a:spLocks noChangeArrowheads="1"/>
            </p:cNvSpPr>
            <p:nvPr/>
          </p:nvSpPr>
          <p:spPr bwMode="auto">
            <a:xfrm>
              <a:off x="3146" y="1678"/>
              <a:ext cx="76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BAD</a:t>
              </a:r>
              <a:endParaRPr lang="en-US" altLang="zh-CN" sz="2400"/>
            </a:p>
          </p:txBody>
        </p:sp>
        <p:sp>
          <p:nvSpPr>
            <p:cNvPr id="19471" name="Text Box 115"/>
            <p:cNvSpPr txBox="1">
              <a:spLocks noChangeArrowheads="1"/>
            </p:cNvSpPr>
            <p:nvPr/>
          </p:nvSpPr>
          <p:spPr bwMode="auto">
            <a:xfrm>
              <a:off x="4265" y="1678"/>
              <a:ext cx="65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CAD</a:t>
              </a:r>
              <a:endParaRPr lang="en-US" altLang="zh-CN" sz="2400"/>
            </a:p>
          </p:txBody>
        </p:sp>
      </p:grpSp>
      <p:grpSp>
        <p:nvGrpSpPr>
          <p:cNvPr id="10359" name="Group 119"/>
          <p:cNvGrpSpPr>
            <a:grpSpLocks/>
          </p:cNvGrpSpPr>
          <p:nvPr/>
        </p:nvGrpSpPr>
        <p:grpSpPr bwMode="auto">
          <a:xfrm>
            <a:off x="4860925" y="4794250"/>
            <a:ext cx="3278188" cy="458788"/>
            <a:chOff x="3062" y="3020"/>
            <a:chExt cx="2065" cy="289"/>
          </a:xfrm>
        </p:grpSpPr>
        <p:sp>
          <p:nvSpPr>
            <p:cNvPr id="19468" name="Text Box 117"/>
            <p:cNvSpPr txBox="1">
              <a:spLocks noChangeArrowheads="1"/>
            </p:cNvSpPr>
            <p:nvPr/>
          </p:nvSpPr>
          <p:spPr bwMode="auto">
            <a:xfrm>
              <a:off x="3062" y="3020"/>
              <a:ext cx="6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BE</a:t>
              </a:r>
              <a:endParaRPr lang="en-US" altLang="zh-CN" sz="2400"/>
            </a:p>
          </p:txBody>
        </p:sp>
        <p:sp>
          <p:nvSpPr>
            <p:cNvPr id="19469" name="Text Box 118"/>
            <p:cNvSpPr txBox="1">
              <a:spLocks noChangeArrowheads="1"/>
            </p:cNvSpPr>
            <p:nvPr/>
          </p:nvSpPr>
          <p:spPr bwMode="auto">
            <a:xfrm>
              <a:off x="4361" y="3021"/>
              <a:ext cx="7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</a:rPr>
                <a:t>ABC</a:t>
              </a:r>
              <a:endParaRPr lang="en-US" altLang="zh-CN" sz="2400"/>
            </a:p>
          </p:txBody>
        </p:sp>
      </p:grpSp>
      <p:sp>
        <p:nvSpPr>
          <p:cNvPr id="10365" name="Text Box 125"/>
          <p:cNvSpPr txBox="1">
            <a:spLocks noChangeArrowheads="1"/>
          </p:cNvSpPr>
          <p:nvPr/>
        </p:nvSpPr>
        <p:spPr bwMode="auto">
          <a:xfrm>
            <a:off x="4860925" y="3579813"/>
            <a:ext cx="3709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</a:rPr>
              <a:t>（ 角平分线的意义 ）</a:t>
            </a:r>
          </a:p>
        </p:txBody>
      </p:sp>
      <p:graphicFrame>
        <p:nvGraphicFramePr>
          <p:cNvPr id="19466" name="Object 132"/>
          <p:cNvGraphicFramePr>
            <a:graphicFrameLocks noChangeAspect="1"/>
          </p:cNvGraphicFramePr>
          <p:nvPr/>
        </p:nvGraphicFramePr>
        <p:xfrm>
          <a:off x="609600" y="5253038"/>
          <a:ext cx="1524000" cy="147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9" name="剪辑" r:id="rId4" imgW="1077163" imgH="1472184" progId="MS_ClipArt_Gallery.2">
                  <p:embed/>
                </p:oleObj>
              </mc:Choice>
              <mc:Fallback>
                <p:oleObj name="剪辑" r:id="rId4" imgW="1077163" imgH="1472184" progId="MS_ClipArt_Gallery.2">
                  <p:embed/>
                  <p:pic>
                    <p:nvPicPr>
                      <p:cNvPr id="0" name="Object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253038"/>
                        <a:ext cx="1524000" cy="147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7" name="Object 133"/>
          <p:cNvGraphicFramePr>
            <a:graphicFrameLocks noChangeAspect="1"/>
          </p:cNvGraphicFramePr>
          <p:nvPr/>
        </p:nvGraphicFramePr>
        <p:xfrm>
          <a:off x="5648325" y="838200"/>
          <a:ext cx="15843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0" name="剪辑" r:id="rId6" imgW="1584655" imgH="734263" progId="MS_ClipArt_Gallery.2">
                  <p:embed/>
                </p:oleObj>
              </mc:Choice>
              <mc:Fallback>
                <p:oleObj name="剪辑" r:id="rId6" imgW="1584655" imgH="734263" progId="MS_ClipArt_Gallery.2">
                  <p:embed/>
                  <p:pic>
                    <p:nvPicPr>
                      <p:cNvPr id="0" name="Object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325" y="838200"/>
                        <a:ext cx="15843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3" grpId="0" animBg="1"/>
      <p:bldP spid="10350" grpId="0" autoUpdateAnimBg="0"/>
      <p:bldP spid="1036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85800" y="2443163"/>
            <a:ext cx="7853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000066"/>
                </a:solidFill>
              </a:rPr>
              <a:t>1.</a:t>
            </a:r>
            <a:r>
              <a:rPr lang="zh-CN" altLang="en-US" sz="3600" dirty="0">
                <a:solidFill>
                  <a:srgbClr val="000066"/>
                </a:solidFill>
              </a:rPr>
              <a:t>角的大小比较方法（叠合、度量）。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905000" y="3962400"/>
            <a:ext cx="3725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000066"/>
                </a:solidFill>
              </a:rPr>
              <a:t>2.</a:t>
            </a:r>
            <a:r>
              <a:rPr lang="zh-CN" altLang="en-US" sz="3600" dirty="0">
                <a:solidFill>
                  <a:srgbClr val="000066"/>
                </a:solidFill>
              </a:rPr>
              <a:t>角的和差关系。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992438" y="5410200"/>
            <a:ext cx="461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000066"/>
                </a:solidFill>
              </a:rPr>
              <a:t>3.</a:t>
            </a:r>
            <a:r>
              <a:rPr lang="zh-CN" altLang="en-US" sz="3600" dirty="0">
                <a:solidFill>
                  <a:srgbClr val="000066"/>
                </a:solidFill>
              </a:rPr>
              <a:t>角的平分线的性质。</a:t>
            </a:r>
          </a:p>
        </p:txBody>
      </p:sp>
      <p:sp>
        <p:nvSpPr>
          <p:cNvPr id="22537" name="WordArt 9"/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2286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 dirty="0">
                <a:ln w="9525">
                  <a:round/>
                  <a:headEnd/>
                  <a:tailEnd/>
                </a:ln>
                <a:solidFill>
                  <a:srgbClr val="000080">
                    <a:alpha val="50195"/>
                  </a:srgbClr>
                </a:solidFill>
                <a:latin typeface="隶书"/>
                <a:ea typeface="隶书"/>
              </a:rPr>
              <a:t>小结：</a:t>
            </a:r>
          </a:p>
        </p:txBody>
      </p:sp>
      <p:graphicFrame>
        <p:nvGraphicFramePr>
          <p:cNvPr id="20486" name="Object 13"/>
          <p:cNvGraphicFramePr>
            <a:graphicFrameLocks noChangeAspect="1"/>
          </p:cNvGraphicFramePr>
          <p:nvPr/>
        </p:nvGraphicFramePr>
        <p:xfrm>
          <a:off x="685800" y="5029200"/>
          <a:ext cx="1373188" cy="137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剪辑" r:id="rId3" imgW="1373429" imgH="1373429" progId="MS_ClipArt_Gallery.2">
                  <p:embed/>
                </p:oleObj>
              </mc:Choice>
              <mc:Fallback>
                <p:oleObj name="剪辑" r:id="rId3" imgW="1373429" imgH="1373429" progId="MS_ClipArt_Gallery.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029200"/>
                        <a:ext cx="1373188" cy="1373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909113"/>
              </p:ext>
            </p:extLst>
          </p:nvPr>
        </p:nvGraphicFramePr>
        <p:xfrm>
          <a:off x="5176838" y="196850"/>
          <a:ext cx="2016125" cy="224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剪辑" r:id="rId5" imgW="1212494" imgH="1350569" progId="MS_ClipArt_Gallery.2">
                  <p:embed/>
                </p:oleObj>
              </mc:Choice>
              <mc:Fallback>
                <p:oleObj name="剪辑" r:id="rId5" imgW="1212494" imgH="1350569" progId="MS_ClipArt_Gallery.2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6838" y="196850"/>
                        <a:ext cx="2016125" cy="224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utoUpdateAnimBg="0"/>
      <p:bldP spid="22535" grpId="0" autoUpdateAnimBg="0"/>
      <p:bldP spid="22536" grpId="0" autoUpdateAnimBg="0"/>
      <p:bldP spid="225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1036638" y="1066800"/>
            <a:ext cx="7620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 </a:t>
            </a:r>
            <a:r>
              <a:rPr lang="zh-CN" altLang="en-US" sz="2400" dirty="0"/>
              <a:t>已知</a:t>
            </a:r>
            <a:r>
              <a:rPr lang="en-US" altLang="zh-CN" sz="2400" dirty="0"/>
              <a:t>O</a:t>
            </a:r>
            <a:r>
              <a:rPr lang="zh-CN" altLang="en-US" sz="2400" dirty="0"/>
              <a:t>为直线</a:t>
            </a:r>
            <a:r>
              <a:rPr lang="en-US" altLang="zh-CN" sz="2400" dirty="0"/>
              <a:t>AB</a:t>
            </a:r>
            <a:r>
              <a:rPr lang="zh-CN" altLang="en-US" sz="2400" dirty="0"/>
              <a:t>上一点，</a:t>
            </a:r>
            <a:r>
              <a:rPr lang="en-US" altLang="zh-CN" sz="2400" dirty="0"/>
              <a:t>OE</a:t>
            </a:r>
            <a:r>
              <a:rPr lang="zh-CN" altLang="en-US" sz="2400" dirty="0"/>
              <a:t>平分∠</a:t>
            </a:r>
            <a:r>
              <a:rPr lang="en-US" altLang="zh-CN" sz="2400" dirty="0"/>
              <a:t>AOC</a:t>
            </a:r>
            <a:r>
              <a:rPr lang="zh-CN" altLang="en-US" sz="2400" dirty="0"/>
              <a:t>，</a:t>
            </a:r>
            <a:r>
              <a:rPr lang="en-US" altLang="zh-CN" sz="2400" dirty="0"/>
              <a:t>OF</a:t>
            </a:r>
            <a:r>
              <a:rPr lang="zh-CN" altLang="zh-CN" sz="2400" dirty="0"/>
              <a:t>平分</a:t>
            </a:r>
            <a:r>
              <a:rPr lang="zh-CN" altLang="en-US" sz="2400" dirty="0"/>
              <a:t> ∠</a:t>
            </a:r>
            <a:r>
              <a:rPr lang="en-US" altLang="zh-CN" sz="2400" dirty="0"/>
              <a:t>COB,</a:t>
            </a:r>
            <a:r>
              <a:rPr lang="zh-CN" altLang="en-US" sz="2400" dirty="0"/>
              <a:t>求∠</a:t>
            </a:r>
            <a:r>
              <a:rPr lang="en-US" altLang="zh-CN" sz="2400" dirty="0"/>
              <a:t>EOF</a:t>
            </a:r>
            <a:r>
              <a:rPr lang="zh-CN" altLang="en-US" sz="2400" dirty="0"/>
              <a:t>的大小？</a:t>
            </a:r>
          </a:p>
        </p:txBody>
      </p:sp>
      <p:sp>
        <p:nvSpPr>
          <p:cNvPr id="33937" name="WordArt 145" descr="白色大理石">
            <a:hlinkClick r:id="" action="ppaction://hlinkshowjump?jump=lastslide"/>
          </p:cNvPr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1992313" cy="762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思考：</a:t>
            </a:r>
          </a:p>
        </p:txBody>
      </p:sp>
      <p:sp>
        <p:nvSpPr>
          <p:cNvPr id="33939" name="Text Box 147"/>
          <p:cNvSpPr txBox="1">
            <a:spLocks noChangeArrowheads="1"/>
          </p:cNvSpPr>
          <p:nvPr/>
        </p:nvSpPr>
        <p:spPr bwMode="auto">
          <a:xfrm>
            <a:off x="2409825" y="1981200"/>
            <a:ext cx="1095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/>
              <a:t>解：</a:t>
            </a:r>
          </a:p>
        </p:txBody>
      </p:sp>
      <p:sp>
        <p:nvSpPr>
          <p:cNvPr id="33940" name="Text Box 148"/>
          <p:cNvSpPr txBox="1">
            <a:spLocks noChangeArrowheads="1"/>
          </p:cNvSpPr>
          <p:nvPr/>
        </p:nvSpPr>
        <p:spPr bwMode="auto">
          <a:xfrm>
            <a:off x="3000375" y="1973263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∵ OE</a:t>
            </a:r>
            <a:r>
              <a:rPr lang="zh-CN" altLang="en-US" sz="2400" dirty="0"/>
              <a:t>平分 ∠ </a:t>
            </a:r>
            <a:r>
              <a:rPr lang="en-US" altLang="zh-CN" sz="2400" dirty="0"/>
              <a:t>AOC</a:t>
            </a:r>
            <a:r>
              <a:rPr lang="zh-CN" altLang="en-US" sz="2400" dirty="0"/>
              <a:t>，</a:t>
            </a:r>
            <a:r>
              <a:rPr lang="en-US" altLang="zh-CN" sz="2400" dirty="0"/>
              <a:t>OF</a:t>
            </a:r>
            <a:r>
              <a:rPr lang="zh-CN" altLang="zh-CN" sz="2400" dirty="0"/>
              <a:t>平分</a:t>
            </a:r>
            <a:r>
              <a:rPr lang="zh-CN" altLang="en-US" sz="2400" dirty="0"/>
              <a:t> ∠</a:t>
            </a:r>
            <a:r>
              <a:rPr lang="en-US" altLang="zh-CN" sz="2400" dirty="0"/>
              <a:t>COB</a:t>
            </a:r>
          </a:p>
        </p:txBody>
      </p:sp>
      <p:sp>
        <p:nvSpPr>
          <p:cNvPr id="33943" name="Text Box 151"/>
          <p:cNvSpPr txBox="1">
            <a:spLocks noChangeArrowheads="1"/>
          </p:cNvSpPr>
          <p:nvPr/>
        </p:nvSpPr>
        <p:spPr bwMode="auto">
          <a:xfrm>
            <a:off x="3124200" y="4495800"/>
            <a:ext cx="4846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∴∠EOF=∠EOC+∠COF</a:t>
            </a:r>
            <a:endParaRPr lang="en-US" altLang="zh-CN" sz="4400" dirty="0"/>
          </a:p>
        </p:txBody>
      </p:sp>
      <p:sp>
        <p:nvSpPr>
          <p:cNvPr id="33945" name="Text Box 153"/>
          <p:cNvSpPr txBox="1">
            <a:spLocks noChangeArrowheads="1"/>
          </p:cNvSpPr>
          <p:nvPr/>
        </p:nvSpPr>
        <p:spPr bwMode="auto">
          <a:xfrm>
            <a:off x="4419600" y="4967288"/>
            <a:ext cx="37338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=1</a:t>
            </a:r>
            <a:r>
              <a:rPr lang="zh-CN" altLang="en-US" sz="2400" dirty="0"/>
              <a:t>／</a:t>
            </a:r>
            <a:r>
              <a:rPr lang="en-US" altLang="zh-CN" sz="2400" dirty="0"/>
              <a:t>2∠AOC+1</a:t>
            </a:r>
            <a:r>
              <a:rPr lang="zh-CN" altLang="en-US" sz="2400" dirty="0"/>
              <a:t>／</a:t>
            </a:r>
            <a:r>
              <a:rPr lang="en-US" altLang="zh-CN" sz="2400" dirty="0"/>
              <a:t>2∠COB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=1</a:t>
            </a:r>
            <a:r>
              <a:rPr lang="zh-CN" altLang="en-US" sz="2400" dirty="0"/>
              <a:t>／</a:t>
            </a:r>
            <a:r>
              <a:rPr lang="en-US" altLang="zh-CN" sz="2400" dirty="0"/>
              <a:t>2</a:t>
            </a:r>
            <a:r>
              <a:rPr lang="zh-CN" altLang="en-US" sz="2400" dirty="0"/>
              <a:t>（∠</a:t>
            </a:r>
            <a:r>
              <a:rPr lang="en-US" altLang="zh-CN" sz="2400" dirty="0"/>
              <a:t>AOC+∠COB)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=90°</a:t>
            </a:r>
          </a:p>
        </p:txBody>
      </p:sp>
      <p:grpSp>
        <p:nvGrpSpPr>
          <p:cNvPr id="33950" name="Group 158"/>
          <p:cNvGrpSpPr>
            <a:grpSpLocks/>
          </p:cNvGrpSpPr>
          <p:nvPr/>
        </p:nvGrpSpPr>
        <p:grpSpPr bwMode="auto">
          <a:xfrm>
            <a:off x="3048000" y="2424113"/>
            <a:ext cx="5867400" cy="1004887"/>
            <a:chOff x="1920" y="1527"/>
            <a:chExt cx="3696" cy="633"/>
          </a:xfrm>
        </p:grpSpPr>
        <p:sp>
          <p:nvSpPr>
            <p:cNvPr id="21530" name="Text Box 149"/>
            <p:cNvSpPr txBox="1">
              <a:spLocks noChangeArrowheads="1"/>
            </p:cNvSpPr>
            <p:nvPr/>
          </p:nvSpPr>
          <p:spPr bwMode="auto">
            <a:xfrm>
              <a:off x="1920" y="1527"/>
              <a:ext cx="2880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∴∠EOC=1</a:t>
              </a:r>
              <a:r>
                <a:rPr lang="zh-CN" altLang="en-US" sz="2400" dirty="0"/>
                <a:t>／</a:t>
              </a:r>
              <a:r>
                <a:rPr lang="en-US" altLang="zh-CN" sz="2400" dirty="0"/>
                <a:t>2∠AOC,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     ∠COF=1</a:t>
              </a:r>
              <a:r>
                <a:rPr lang="zh-CN" altLang="en-US" sz="2400" dirty="0"/>
                <a:t>／</a:t>
              </a:r>
              <a:r>
                <a:rPr lang="en-US" altLang="zh-CN" sz="2400" dirty="0"/>
                <a:t>2∠COB</a:t>
              </a:r>
            </a:p>
          </p:txBody>
        </p:sp>
        <p:sp>
          <p:nvSpPr>
            <p:cNvPr id="21531" name="Text Box 154"/>
            <p:cNvSpPr txBox="1">
              <a:spLocks noChangeArrowheads="1"/>
            </p:cNvSpPr>
            <p:nvPr/>
          </p:nvSpPr>
          <p:spPr bwMode="auto">
            <a:xfrm>
              <a:off x="3840" y="1872"/>
              <a:ext cx="17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rgbClr val="FF0000"/>
                  </a:solidFill>
                </a:rPr>
                <a:t>（角平分线的意义）</a:t>
              </a:r>
              <a:endParaRPr lang="zh-CN" altLang="en-US" sz="2400"/>
            </a:p>
          </p:txBody>
        </p:sp>
      </p:grpSp>
      <p:grpSp>
        <p:nvGrpSpPr>
          <p:cNvPr id="33951" name="Group 159"/>
          <p:cNvGrpSpPr>
            <a:grpSpLocks/>
          </p:cNvGrpSpPr>
          <p:nvPr/>
        </p:nvGrpSpPr>
        <p:grpSpPr bwMode="auto">
          <a:xfrm>
            <a:off x="3124200" y="3505199"/>
            <a:ext cx="5532438" cy="914400"/>
            <a:chOff x="1968" y="2208"/>
            <a:chExt cx="3216" cy="576"/>
          </a:xfrm>
        </p:grpSpPr>
        <p:sp>
          <p:nvSpPr>
            <p:cNvPr id="21528" name="Text Box 150"/>
            <p:cNvSpPr txBox="1">
              <a:spLocks noChangeArrowheads="1"/>
            </p:cNvSpPr>
            <p:nvPr/>
          </p:nvSpPr>
          <p:spPr bwMode="auto">
            <a:xfrm>
              <a:off x="1968" y="2208"/>
              <a:ext cx="28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∵∠AOB=∠AOC+∠COB=180</a:t>
              </a:r>
              <a:r>
                <a:rPr lang="en-US" altLang="zh-CN" sz="2400" dirty="0" smtClean="0"/>
                <a:t>°</a:t>
              </a:r>
              <a:endParaRPr lang="en-US" altLang="zh-CN" sz="2400" dirty="0"/>
            </a:p>
          </p:txBody>
        </p:sp>
        <p:sp>
          <p:nvSpPr>
            <p:cNvPr id="21529" name="Text Box 157"/>
            <p:cNvSpPr txBox="1">
              <a:spLocks noChangeArrowheads="1"/>
            </p:cNvSpPr>
            <p:nvPr/>
          </p:nvSpPr>
          <p:spPr bwMode="auto">
            <a:xfrm>
              <a:off x="3888" y="2496"/>
              <a:ext cx="129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rgbClr val="FF0000"/>
                  </a:solidFill>
                </a:rPr>
                <a:t>（平角的意义）</a:t>
              </a:r>
              <a:endParaRPr lang="zh-CN" altLang="en-US" sz="2400"/>
            </a:p>
          </p:txBody>
        </p:sp>
      </p:grpSp>
      <p:grpSp>
        <p:nvGrpSpPr>
          <p:cNvPr id="33953" name="Group 161"/>
          <p:cNvGrpSpPr>
            <a:grpSpLocks/>
          </p:cNvGrpSpPr>
          <p:nvPr/>
        </p:nvGrpSpPr>
        <p:grpSpPr bwMode="auto">
          <a:xfrm>
            <a:off x="76200" y="2278063"/>
            <a:ext cx="2924175" cy="1985962"/>
            <a:chOff x="48" y="1435"/>
            <a:chExt cx="1842" cy="1251"/>
          </a:xfrm>
        </p:grpSpPr>
        <p:grpSp>
          <p:nvGrpSpPr>
            <p:cNvPr id="21516" name="Group 140"/>
            <p:cNvGrpSpPr>
              <a:grpSpLocks/>
            </p:cNvGrpSpPr>
            <p:nvPr/>
          </p:nvGrpSpPr>
          <p:grpSpPr bwMode="auto">
            <a:xfrm>
              <a:off x="48" y="1435"/>
              <a:ext cx="1842" cy="1251"/>
              <a:chOff x="137" y="1438"/>
              <a:chExt cx="1842" cy="1251"/>
            </a:xfrm>
          </p:grpSpPr>
          <p:sp>
            <p:nvSpPr>
              <p:cNvPr id="21518" name="Line 135"/>
              <p:cNvSpPr>
                <a:spLocks noChangeShapeType="1"/>
              </p:cNvSpPr>
              <p:nvPr/>
            </p:nvSpPr>
            <p:spPr bwMode="auto">
              <a:xfrm flipV="1">
                <a:off x="320" y="2399"/>
                <a:ext cx="1659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19" name="Text Box 36"/>
              <p:cNvSpPr txBox="1">
                <a:spLocks noChangeArrowheads="1"/>
              </p:cNvSpPr>
              <p:nvPr/>
            </p:nvSpPr>
            <p:spPr bwMode="auto">
              <a:xfrm>
                <a:off x="137" y="2399"/>
                <a:ext cx="18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A</a:t>
                </a:r>
              </a:p>
            </p:txBody>
          </p:sp>
          <p:sp>
            <p:nvSpPr>
              <p:cNvPr id="21520" name="Text Box 37"/>
              <p:cNvSpPr txBox="1">
                <a:spLocks noChangeArrowheads="1"/>
              </p:cNvSpPr>
              <p:nvPr/>
            </p:nvSpPr>
            <p:spPr bwMode="auto">
              <a:xfrm>
                <a:off x="1743" y="2400"/>
                <a:ext cx="2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B</a:t>
                </a:r>
              </a:p>
            </p:txBody>
          </p:sp>
          <p:sp>
            <p:nvSpPr>
              <p:cNvPr id="21521" name="Text Box 38"/>
              <p:cNvSpPr txBox="1">
                <a:spLocks noChangeArrowheads="1"/>
              </p:cNvSpPr>
              <p:nvPr/>
            </p:nvSpPr>
            <p:spPr bwMode="auto">
              <a:xfrm>
                <a:off x="174" y="1637"/>
                <a:ext cx="14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E</a:t>
                </a:r>
              </a:p>
            </p:txBody>
          </p:sp>
          <p:sp>
            <p:nvSpPr>
              <p:cNvPr id="21522" name="Text Box 39"/>
              <p:cNvSpPr txBox="1">
                <a:spLocks noChangeArrowheads="1"/>
              </p:cNvSpPr>
              <p:nvPr/>
            </p:nvSpPr>
            <p:spPr bwMode="auto">
              <a:xfrm>
                <a:off x="466" y="1438"/>
                <a:ext cx="17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C</a:t>
                </a:r>
              </a:p>
            </p:txBody>
          </p:sp>
          <p:sp>
            <p:nvSpPr>
              <p:cNvPr id="21523" name="Text Box 40"/>
              <p:cNvSpPr txBox="1">
                <a:spLocks noChangeArrowheads="1"/>
              </p:cNvSpPr>
              <p:nvPr/>
            </p:nvSpPr>
            <p:spPr bwMode="auto">
              <a:xfrm>
                <a:off x="1743" y="1637"/>
                <a:ext cx="2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F</a:t>
                </a:r>
              </a:p>
            </p:txBody>
          </p:sp>
          <p:sp>
            <p:nvSpPr>
              <p:cNvPr id="21524" name="Text Box 134"/>
              <p:cNvSpPr txBox="1">
                <a:spLocks noChangeArrowheads="1"/>
              </p:cNvSpPr>
              <p:nvPr/>
            </p:nvSpPr>
            <p:spPr bwMode="auto">
              <a:xfrm>
                <a:off x="950" y="2401"/>
                <a:ext cx="33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O</a:t>
                </a:r>
              </a:p>
            </p:txBody>
          </p:sp>
          <p:sp>
            <p:nvSpPr>
              <p:cNvPr id="21525" name="Line 136"/>
              <p:cNvSpPr>
                <a:spLocks noChangeShapeType="1"/>
              </p:cNvSpPr>
              <p:nvPr/>
            </p:nvSpPr>
            <p:spPr bwMode="auto">
              <a:xfrm flipH="1" flipV="1">
                <a:off x="742" y="1534"/>
                <a:ext cx="388" cy="86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26" name="Line 137"/>
              <p:cNvSpPr>
                <a:spLocks noChangeShapeType="1"/>
              </p:cNvSpPr>
              <p:nvPr/>
            </p:nvSpPr>
            <p:spPr bwMode="auto">
              <a:xfrm flipH="1" flipV="1">
                <a:off x="320" y="1925"/>
                <a:ext cx="810" cy="47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27" name="Line 138"/>
              <p:cNvSpPr>
                <a:spLocks noChangeShapeType="1"/>
              </p:cNvSpPr>
              <p:nvPr/>
            </p:nvSpPr>
            <p:spPr bwMode="auto">
              <a:xfrm flipV="1">
                <a:off x="1130" y="1678"/>
                <a:ext cx="454" cy="72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17" name="Line 160"/>
            <p:cNvSpPr>
              <a:spLocks noChangeShapeType="1"/>
            </p:cNvSpPr>
            <p:nvPr/>
          </p:nvSpPr>
          <p:spPr bwMode="auto">
            <a:xfrm flipV="1">
              <a:off x="1041" y="1675"/>
              <a:ext cx="454" cy="721"/>
            </a:xfrm>
            <a:prstGeom prst="line">
              <a:avLst/>
            </a:prstGeom>
            <a:noFill/>
            <a:ln w="9525">
              <a:solidFill>
                <a:srgbClr val="FFFF1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9" grpId="0" autoUpdateAnimBg="0"/>
      <p:bldP spid="33937" grpId="0" animBg="1"/>
      <p:bldP spid="33939" grpId="0" autoUpdateAnimBg="0"/>
      <p:bldP spid="33940" grpId="0" autoUpdateAnimBg="0"/>
      <p:bldP spid="33943" grpId="0" autoUpdateAnimBg="0"/>
      <p:bldP spid="3394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1992313" cy="762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思考：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6868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/>
              <a:t>如图，</a:t>
            </a:r>
            <a:r>
              <a:rPr lang="en-US" altLang="en-US" sz="2400" dirty="0"/>
              <a:t>OC</a:t>
            </a:r>
            <a:r>
              <a:rPr lang="zh-CN" altLang="en-US" sz="2400" dirty="0"/>
              <a:t>平分∠</a:t>
            </a:r>
            <a:r>
              <a:rPr lang="en-US" altLang="en-US" sz="2400" dirty="0"/>
              <a:t>AOD,</a:t>
            </a:r>
            <a:r>
              <a:rPr lang="en-US" altLang="zh-CN" sz="2400" dirty="0"/>
              <a:t>∠BOD=2∠AOB.</a:t>
            </a:r>
            <a:r>
              <a:rPr lang="zh-CN" altLang="en-US" sz="2400" dirty="0"/>
              <a:t>若∠</a:t>
            </a:r>
            <a:r>
              <a:rPr lang="en-US" altLang="zh-CN" sz="2400" dirty="0"/>
              <a:t>AOD=114°</a:t>
            </a:r>
            <a:r>
              <a:rPr lang="zh-CN" altLang="en-US" sz="2400" dirty="0"/>
              <a:t>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/>
              <a:t>求∠</a:t>
            </a:r>
            <a:r>
              <a:rPr lang="en-US" altLang="zh-CN" sz="2400" dirty="0"/>
              <a:t>BOC</a:t>
            </a:r>
            <a:r>
              <a:rPr lang="zh-CN" altLang="en-US" sz="2400" dirty="0"/>
              <a:t>的度数？</a:t>
            </a:r>
          </a:p>
        </p:txBody>
      </p:sp>
      <p:grpSp>
        <p:nvGrpSpPr>
          <p:cNvPr id="39952" name="Group 16"/>
          <p:cNvGrpSpPr>
            <a:grpSpLocks/>
          </p:cNvGrpSpPr>
          <p:nvPr/>
        </p:nvGrpSpPr>
        <p:grpSpPr bwMode="auto">
          <a:xfrm>
            <a:off x="76200" y="2133600"/>
            <a:ext cx="3886200" cy="2465388"/>
            <a:chOff x="240" y="1344"/>
            <a:chExt cx="2448" cy="1553"/>
          </a:xfrm>
        </p:grpSpPr>
        <p:grpSp>
          <p:nvGrpSpPr>
            <p:cNvPr id="23567" name="Group 10"/>
            <p:cNvGrpSpPr>
              <a:grpSpLocks/>
            </p:cNvGrpSpPr>
            <p:nvPr/>
          </p:nvGrpSpPr>
          <p:grpSpPr bwMode="auto">
            <a:xfrm>
              <a:off x="432" y="1632"/>
              <a:ext cx="1728" cy="1008"/>
              <a:chOff x="432" y="1632"/>
              <a:chExt cx="1728" cy="1008"/>
            </a:xfrm>
          </p:grpSpPr>
          <p:sp>
            <p:nvSpPr>
              <p:cNvPr id="23573" name="Line 5"/>
              <p:cNvSpPr>
                <a:spLocks noChangeShapeType="1"/>
              </p:cNvSpPr>
              <p:nvPr/>
            </p:nvSpPr>
            <p:spPr bwMode="auto">
              <a:xfrm>
                <a:off x="1008" y="2640"/>
                <a:ext cx="115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4" name="Line 6"/>
              <p:cNvSpPr>
                <a:spLocks noChangeShapeType="1"/>
              </p:cNvSpPr>
              <p:nvPr/>
            </p:nvSpPr>
            <p:spPr bwMode="auto">
              <a:xfrm>
                <a:off x="432" y="1632"/>
                <a:ext cx="576" cy="100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5" name="Line 7"/>
              <p:cNvSpPr>
                <a:spLocks noChangeShapeType="1"/>
              </p:cNvSpPr>
              <p:nvPr/>
            </p:nvSpPr>
            <p:spPr bwMode="auto">
              <a:xfrm flipH="1">
                <a:off x="1008" y="1776"/>
                <a:ext cx="487" cy="86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6" name="Line 9"/>
              <p:cNvSpPr>
                <a:spLocks noChangeShapeType="1"/>
              </p:cNvSpPr>
              <p:nvPr/>
            </p:nvSpPr>
            <p:spPr bwMode="auto">
              <a:xfrm flipV="1">
                <a:off x="1008" y="1632"/>
                <a:ext cx="144" cy="100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568" name="Text Box 11"/>
            <p:cNvSpPr txBox="1">
              <a:spLocks noChangeArrowheads="1"/>
            </p:cNvSpPr>
            <p:nvPr/>
          </p:nvSpPr>
          <p:spPr bwMode="auto">
            <a:xfrm>
              <a:off x="240" y="1440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23569" name="Text Box 12"/>
            <p:cNvSpPr txBox="1">
              <a:spLocks noChangeArrowheads="1"/>
            </p:cNvSpPr>
            <p:nvPr/>
          </p:nvSpPr>
          <p:spPr bwMode="auto">
            <a:xfrm>
              <a:off x="953" y="1344"/>
              <a:ext cx="48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23570" name="Text Box 13"/>
            <p:cNvSpPr txBox="1">
              <a:spLocks noChangeArrowheads="1"/>
            </p:cNvSpPr>
            <p:nvPr/>
          </p:nvSpPr>
          <p:spPr bwMode="auto">
            <a:xfrm>
              <a:off x="1495" y="1488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  <p:sp>
          <p:nvSpPr>
            <p:cNvPr id="23571" name="Text Box 14"/>
            <p:cNvSpPr txBox="1">
              <a:spLocks noChangeArrowheads="1"/>
            </p:cNvSpPr>
            <p:nvPr/>
          </p:nvSpPr>
          <p:spPr bwMode="auto">
            <a:xfrm>
              <a:off x="2064" y="2592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D</a:t>
              </a:r>
            </a:p>
          </p:txBody>
        </p:sp>
        <p:sp>
          <p:nvSpPr>
            <p:cNvPr id="23572" name="Text Box 15"/>
            <p:cNvSpPr txBox="1">
              <a:spLocks noChangeArrowheads="1"/>
            </p:cNvSpPr>
            <p:nvPr/>
          </p:nvSpPr>
          <p:spPr bwMode="auto">
            <a:xfrm>
              <a:off x="816" y="2609"/>
              <a:ext cx="5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</p:grp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2830513" y="2071688"/>
            <a:ext cx="601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解：∵∠</a:t>
            </a:r>
            <a:r>
              <a:rPr lang="en-US" altLang="zh-CN" sz="2400"/>
              <a:t>AOD=∠AOB+∠BOD=114°</a:t>
            </a: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3505200" y="3228975"/>
            <a:ext cx="434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∴∠AOB=1</a:t>
            </a:r>
            <a:r>
              <a:rPr lang="zh-CN" altLang="en-US" sz="2400"/>
              <a:t>／</a:t>
            </a:r>
            <a:r>
              <a:rPr lang="en-US" altLang="zh-CN" sz="2400"/>
              <a:t>3∠AOD=38°</a:t>
            </a:r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3505200" y="3733800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∵OC</a:t>
            </a:r>
            <a:r>
              <a:rPr lang="zh-CN" altLang="en-US" sz="2400"/>
              <a:t>平分∠</a:t>
            </a:r>
            <a:r>
              <a:rPr lang="en-US" altLang="zh-CN" sz="2400"/>
              <a:t>AOD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3505200" y="4191000"/>
            <a:ext cx="434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∴∠AOC=1</a:t>
            </a:r>
            <a:r>
              <a:rPr lang="zh-CN" altLang="en-US" sz="2400"/>
              <a:t>／</a:t>
            </a:r>
            <a:r>
              <a:rPr lang="en-US" altLang="zh-CN" sz="2400"/>
              <a:t>2∠AOD=57°</a:t>
            </a: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5907088" y="4648200"/>
            <a:ext cx="294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>
                <a:solidFill>
                  <a:srgbClr val="FF0000"/>
                </a:solidFill>
              </a:rPr>
              <a:t>（角平分线的意义）</a:t>
            </a:r>
          </a:p>
        </p:txBody>
      </p: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3505200" y="51054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∴∠BOC=∠AOC</a:t>
            </a:r>
            <a:r>
              <a:rPr lang="zh-CN" altLang="en-US" sz="2400"/>
              <a:t>－∠</a:t>
            </a:r>
            <a:r>
              <a:rPr lang="en-US" altLang="zh-CN" sz="2400"/>
              <a:t>AOB</a:t>
            </a:r>
          </a:p>
        </p:txBody>
      </p:sp>
      <p:sp>
        <p:nvSpPr>
          <p:cNvPr id="39960" name="Text Box 24"/>
          <p:cNvSpPr txBox="1">
            <a:spLocks noChangeArrowheads="1"/>
          </p:cNvSpPr>
          <p:nvPr/>
        </p:nvSpPr>
        <p:spPr bwMode="auto">
          <a:xfrm>
            <a:off x="5638800" y="2362200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（角的和差关系）</a:t>
            </a:r>
            <a:endParaRPr lang="zh-CN" altLang="en-US" sz="4400"/>
          </a:p>
        </p:txBody>
      </p:sp>
      <p:sp>
        <p:nvSpPr>
          <p:cNvPr id="39961" name="Text Box 25"/>
          <p:cNvSpPr txBox="1">
            <a:spLocks noChangeArrowheads="1"/>
          </p:cNvSpPr>
          <p:nvPr/>
        </p:nvSpPr>
        <p:spPr bwMode="auto">
          <a:xfrm>
            <a:off x="3733800" y="2771775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∠BOD=2∠AOB</a:t>
            </a:r>
            <a:endParaRPr lang="en-US" altLang="zh-CN" sz="4400"/>
          </a:p>
        </p:txBody>
      </p: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4800600" y="5486400"/>
            <a:ext cx="1890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/>
              <a:t>=57°</a:t>
            </a:r>
            <a:r>
              <a:rPr lang="zh-CN" altLang="en-US" sz="2400"/>
              <a:t>－</a:t>
            </a:r>
            <a:r>
              <a:rPr lang="en-US" altLang="zh-CN" sz="2400"/>
              <a:t>38°</a:t>
            </a:r>
          </a:p>
        </p:txBody>
      </p:sp>
      <p:sp>
        <p:nvSpPr>
          <p:cNvPr id="39964" name="Rectangle 28"/>
          <p:cNvSpPr>
            <a:spLocks noChangeArrowheads="1"/>
          </p:cNvSpPr>
          <p:nvPr/>
        </p:nvSpPr>
        <p:spPr bwMode="auto">
          <a:xfrm>
            <a:off x="4800600" y="5867400"/>
            <a:ext cx="3421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/>
              <a:t>=19</a:t>
            </a:r>
            <a:r>
              <a:rPr lang="en-US" altLang="zh-CN" sz="2400">
                <a:solidFill>
                  <a:schemeClr val="tx2"/>
                </a:solidFill>
              </a:rPr>
              <a:t>°</a:t>
            </a:r>
            <a:r>
              <a:rPr lang="zh-CN" altLang="en-US" sz="2400">
                <a:solidFill>
                  <a:srgbClr val="FF0000"/>
                </a:solidFill>
              </a:rPr>
              <a:t>（角的和差关系）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utoUpdateAnimBg="0"/>
      <p:bldP spid="39953" grpId="0" autoUpdateAnimBg="0"/>
      <p:bldP spid="39954" grpId="0" autoUpdateAnimBg="0"/>
      <p:bldP spid="39955" grpId="0" autoUpdateAnimBg="0"/>
      <p:bldP spid="39956" grpId="0" autoUpdateAnimBg="0"/>
      <p:bldP spid="39958" grpId="0" autoUpdateAnimBg="0"/>
      <p:bldP spid="39959" grpId="0" autoUpdateAnimBg="0"/>
      <p:bldP spid="39960" grpId="0" autoUpdateAnimBg="0"/>
      <p:bldP spid="39961" grpId="0" autoUpdateAnimBg="0"/>
      <p:bldP spid="39963" grpId="0" autoUpdateAnimBg="0"/>
      <p:bldP spid="3996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kumimoji="0"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kumimoji="0"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08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26"/>
          <p:cNvSpPr txBox="1">
            <a:spLocks noChangeArrowheads="1"/>
          </p:cNvSpPr>
          <p:nvPr/>
        </p:nvSpPr>
        <p:spPr bwMode="auto">
          <a:xfrm>
            <a:off x="457200" y="1812925"/>
            <a:ext cx="7086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000066"/>
                </a:solidFill>
              </a:rPr>
              <a:t>      1.</a:t>
            </a:r>
            <a:r>
              <a:rPr lang="zh-CN" altLang="en-US" sz="4000" dirty="0">
                <a:solidFill>
                  <a:srgbClr val="000066"/>
                </a:solidFill>
              </a:rPr>
              <a:t>根据图形会比较角的大小</a:t>
            </a:r>
            <a:endParaRPr lang="zh-CN" altLang="en-US" sz="2400" dirty="0">
              <a:solidFill>
                <a:srgbClr val="000066"/>
              </a:solidFill>
            </a:endParaRPr>
          </a:p>
        </p:txBody>
      </p:sp>
      <p:sp>
        <p:nvSpPr>
          <p:cNvPr id="7171" name="WordArt 1027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3352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教学目标：</a:t>
            </a:r>
          </a:p>
        </p:txBody>
      </p:sp>
      <p:sp>
        <p:nvSpPr>
          <p:cNvPr id="7172" name="Text Box 1028"/>
          <p:cNvSpPr txBox="1">
            <a:spLocks noChangeArrowheads="1"/>
          </p:cNvSpPr>
          <p:nvPr/>
        </p:nvSpPr>
        <p:spPr bwMode="auto">
          <a:xfrm>
            <a:off x="457200" y="3260725"/>
            <a:ext cx="7467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000066"/>
                </a:solidFill>
              </a:rPr>
              <a:t>            2.</a:t>
            </a:r>
            <a:r>
              <a:rPr lang="zh-CN" altLang="en-US" sz="4000" dirty="0">
                <a:solidFill>
                  <a:srgbClr val="000066"/>
                </a:solidFill>
              </a:rPr>
              <a:t>理解角的和差概念</a:t>
            </a:r>
            <a:endParaRPr lang="zh-CN" altLang="en-US" sz="2400" dirty="0">
              <a:solidFill>
                <a:srgbClr val="000066"/>
              </a:solidFill>
            </a:endParaRPr>
          </a:p>
        </p:txBody>
      </p:sp>
      <p:sp>
        <p:nvSpPr>
          <p:cNvPr id="7173" name="Text Box 1029"/>
          <p:cNvSpPr txBox="1">
            <a:spLocks noChangeArrowheads="1"/>
          </p:cNvSpPr>
          <p:nvPr/>
        </p:nvSpPr>
        <p:spPr bwMode="auto">
          <a:xfrm>
            <a:off x="685800" y="4784725"/>
            <a:ext cx="754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000066"/>
                </a:solidFill>
              </a:rPr>
              <a:t>                 3.</a:t>
            </a:r>
            <a:r>
              <a:rPr lang="zh-CN" altLang="en-US" sz="4000" dirty="0">
                <a:solidFill>
                  <a:srgbClr val="000066"/>
                </a:solidFill>
              </a:rPr>
              <a:t>掌握角平分线的概念</a:t>
            </a:r>
            <a:endParaRPr lang="zh-CN" altLang="en-US" sz="2400" dirty="0">
              <a:solidFill>
                <a:srgbClr val="000066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174" r:id="rId2" imgW="952500" imgH="476250"/>
        </mc:Choice>
        <mc:Fallback>
          <p:control r:id="rId2" imgW="952500" imgH="476250">
            <p:pic>
              <p:nvPicPr>
                <p:cNvPr id="0" name="MSIAV1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825" y="5934075"/>
                  <a:ext cx="952500" cy="476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27"/>
          <p:cNvSpPr txBox="1">
            <a:spLocks noChangeArrowheads="1"/>
          </p:cNvSpPr>
          <p:nvPr/>
        </p:nvSpPr>
        <p:spPr bwMode="auto">
          <a:xfrm>
            <a:off x="5334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 b="0"/>
          </a:p>
        </p:txBody>
      </p:sp>
      <p:grpSp>
        <p:nvGrpSpPr>
          <p:cNvPr id="8195" name="Group 1063"/>
          <p:cNvGrpSpPr>
            <a:grpSpLocks/>
          </p:cNvGrpSpPr>
          <p:nvPr/>
        </p:nvGrpSpPr>
        <p:grpSpPr bwMode="auto">
          <a:xfrm>
            <a:off x="533400" y="669925"/>
            <a:ext cx="7467600" cy="1616075"/>
            <a:chOff x="240" y="1440"/>
            <a:chExt cx="4704" cy="1018"/>
          </a:xfrm>
        </p:grpSpPr>
        <p:sp>
          <p:nvSpPr>
            <p:cNvPr id="8210" name="Text Box 1029"/>
            <p:cNvSpPr txBox="1">
              <a:spLocks noChangeArrowheads="1"/>
            </p:cNvSpPr>
            <p:nvPr/>
          </p:nvSpPr>
          <p:spPr bwMode="auto">
            <a:xfrm>
              <a:off x="240" y="1440"/>
              <a:ext cx="4704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000066"/>
                  </a:solidFill>
                </a:rPr>
                <a:t>1.</a:t>
              </a:r>
              <a:r>
                <a:rPr lang="zh-CN" altLang="en-US" sz="4000" b="0" dirty="0" smtClean="0">
                  <a:solidFill>
                    <a:srgbClr val="000066"/>
                  </a:solidFill>
                </a:rPr>
                <a:t>叠</a:t>
              </a:r>
              <a:r>
                <a:rPr lang="zh-CN" altLang="en-US" sz="4000" b="0" dirty="0">
                  <a:solidFill>
                    <a:srgbClr val="000066"/>
                  </a:solidFill>
                </a:rPr>
                <a:t>合法</a:t>
              </a:r>
              <a:r>
                <a:rPr lang="en-US" altLang="zh-CN" sz="4000" b="0" dirty="0">
                  <a:solidFill>
                    <a:srgbClr val="FF0000"/>
                  </a:solidFill>
                </a:rPr>
                <a:t>(</a:t>
              </a:r>
              <a:r>
                <a:rPr lang="zh-CN" altLang="en-US" sz="4000" b="0" dirty="0">
                  <a:solidFill>
                    <a:srgbClr val="FF0000"/>
                  </a:solidFill>
                </a:rPr>
                <a:t>从“形”出发）</a:t>
              </a:r>
              <a:endParaRPr lang="zh-CN" altLang="en-US" sz="2400" b="0" dirty="0"/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4000" dirty="0"/>
                <a:t>（</a:t>
              </a:r>
              <a:r>
                <a:rPr lang="en-US" altLang="zh-CN" sz="4000" dirty="0"/>
                <a:t>1</a:t>
              </a:r>
              <a:r>
                <a:rPr lang="zh-CN" altLang="en-US" sz="4000" dirty="0"/>
                <a:t>）</a:t>
              </a:r>
              <a:r>
                <a:rPr lang="zh-CN" altLang="en-US" sz="4000" b="0" dirty="0"/>
                <a:t>已知     </a:t>
              </a:r>
              <a:r>
                <a:rPr lang="en-US" altLang="zh-CN" sz="4000" b="0" dirty="0"/>
                <a:t>ABC</a:t>
              </a:r>
              <a:r>
                <a:rPr lang="zh-CN" altLang="en-US" sz="4000" b="0" dirty="0"/>
                <a:t>与    </a:t>
              </a:r>
              <a:r>
                <a:rPr lang="en-US" altLang="zh-CN" sz="4000" b="0" dirty="0"/>
                <a:t>DEF </a:t>
              </a:r>
              <a:r>
                <a:rPr lang="zh-CN" altLang="en-US" sz="4000" b="0" dirty="0"/>
                <a:t>如图：</a:t>
              </a:r>
              <a:endParaRPr lang="zh-CN" altLang="en-US" sz="2400" b="0" dirty="0"/>
            </a:p>
          </p:txBody>
        </p:sp>
        <p:grpSp>
          <p:nvGrpSpPr>
            <p:cNvPr id="8211" name="Group 1033"/>
            <p:cNvGrpSpPr>
              <a:grpSpLocks/>
            </p:cNvGrpSpPr>
            <p:nvPr/>
          </p:nvGrpSpPr>
          <p:grpSpPr bwMode="auto">
            <a:xfrm>
              <a:off x="1872" y="2112"/>
              <a:ext cx="288" cy="240"/>
              <a:chOff x="2400" y="2160"/>
              <a:chExt cx="240" cy="144"/>
            </a:xfrm>
          </p:grpSpPr>
          <p:sp>
            <p:nvSpPr>
              <p:cNvPr id="8215" name="Line 1031"/>
              <p:cNvSpPr>
                <a:spLocks noChangeShapeType="1"/>
              </p:cNvSpPr>
              <p:nvPr/>
            </p:nvSpPr>
            <p:spPr bwMode="auto">
              <a:xfrm flipH="1">
                <a:off x="2400" y="216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6" name="Line 1032"/>
              <p:cNvSpPr>
                <a:spLocks noChangeShapeType="1"/>
              </p:cNvSpPr>
              <p:nvPr/>
            </p:nvSpPr>
            <p:spPr bwMode="auto">
              <a:xfrm>
                <a:off x="2400" y="230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212" name="Group 1045"/>
            <p:cNvGrpSpPr>
              <a:grpSpLocks/>
            </p:cNvGrpSpPr>
            <p:nvPr/>
          </p:nvGrpSpPr>
          <p:grpSpPr bwMode="auto">
            <a:xfrm>
              <a:off x="3120" y="2112"/>
              <a:ext cx="288" cy="240"/>
              <a:chOff x="2400" y="2160"/>
              <a:chExt cx="240" cy="144"/>
            </a:xfrm>
          </p:grpSpPr>
          <p:sp>
            <p:nvSpPr>
              <p:cNvPr id="8213" name="Line 1046"/>
              <p:cNvSpPr>
                <a:spLocks noChangeShapeType="1"/>
              </p:cNvSpPr>
              <p:nvPr/>
            </p:nvSpPr>
            <p:spPr bwMode="auto">
              <a:xfrm flipH="1">
                <a:off x="2400" y="216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4" name="Line 1047"/>
              <p:cNvSpPr>
                <a:spLocks noChangeShapeType="1"/>
              </p:cNvSpPr>
              <p:nvPr/>
            </p:nvSpPr>
            <p:spPr bwMode="auto">
              <a:xfrm>
                <a:off x="2400" y="230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196" name="Group 1064"/>
          <p:cNvGrpSpPr>
            <a:grpSpLocks/>
          </p:cNvGrpSpPr>
          <p:nvPr/>
        </p:nvGrpSpPr>
        <p:grpSpPr bwMode="auto">
          <a:xfrm>
            <a:off x="4572000" y="3581400"/>
            <a:ext cx="3733800" cy="2133600"/>
            <a:chOff x="2880" y="2256"/>
            <a:chExt cx="2352" cy="1344"/>
          </a:xfrm>
        </p:grpSpPr>
        <p:grpSp>
          <p:nvGrpSpPr>
            <p:cNvPr id="8204" name="Group 1049"/>
            <p:cNvGrpSpPr>
              <a:grpSpLocks/>
            </p:cNvGrpSpPr>
            <p:nvPr/>
          </p:nvGrpSpPr>
          <p:grpSpPr bwMode="auto">
            <a:xfrm>
              <a:off x="3216" y="2448"/>
              <a:ext cx="1584" cy="960"/>
              <a:chOff x="3408" y="2544"/>
              <a:chExt cx="1584" cy="960"/>
            </a:xfrm>
          </p:grpSpPr>
          <p:sp>
            <p:nvSpPr>
              <p:cNvPr id="8208" name="Line 1050"/>
              <p:cNvSpPr>
                <a:spLocks noChangeShapeType="1"/>
              </p:cNvSpPr>
              <p:nvPr/>
            </p:nvSpPr>
            <p:spPr bwMode="auto">
              <a:xfrm flipH="1">
                <a:off x="3408" y="2544"/>
                <a:ext cx="1392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09" name="Line 1051"/>
              <p:cNvSpPr>
                <a:spLocks noChangeShapeType="1"/>
              </p:cNvSpPr>
              <p:nvPr/>
            </p:nvSpPr>
            <p:spPr bwMode="auto">
              <a:xfrm>
                <a:off x="3408" y="3504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205" name="Text Box 1052"/>
            <p:cNvSpPr txBox="1">
              <a:spLocks noChangeArrowheads="1"/>
            </p:cNvSpPr>
            <p:nvPr/>
          </p:nvSpPr>
          <p:spPr bwMode="auto">
            <a:xfrm>
              <a:off x="4848" y="331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0"/>
                <a:t>D</a:t>
              </a:r>
            </a:p>
          </p:txBody>
        </p:sp>
        <p:sp>
          <p:nvSpPr>
            <p:cNvPr id="8206" name="Text Box 1053"/>
            <p:cNvSpPr txBox="1">
              <a:spLocks noChangeArrowheads="1"/>
            </p:cNvSpPr>
            <p:nvPr/>
          </p:nvSpPr>
          <p:spPr bwMode="auto">
            <a:xfrm>
              <a:off x="2880" y="326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0"/>
                <a:t>E</a:t>
              </a:r>
            </a:p>
          </p:txBody>
        </p:sp>
        <p:sp>
          <p:nvSpPr>
            <p:cNvPr id="8207" name="Text Box 1054"/>
            <p:cNvSpPr txBox="1">
              <a:spLocks noChangeArrowheads="1"/>
            </p:cNvSpPr>
            <p:nvPr/>
          </p:nvSpPr>
          <p:spPr bwMode="auto">
            <a:xfrm>
              <a:off x="4704" y="225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0"/>
                <a:t>F</a:t>
              </a:r>
            </a:p>
          </p:txBody>
        </p:sp>
      </p:grpSp>
      <p:grpSp>
        <p:nvGrpSpPr>
          <p:cNvPr id="8197" name="Group 1065"/>
          <p:cNvGrpSpPr>
            <a:grpSpLocks/>
          </p:cNvGrpSpPr>
          <p:nvPr/>
        </p:nvGrpSpPr>
        <p:grpSpPr bwMode="auto">
          <a:xfrm>
            <a:off x="533400" y="2743200"/>
            <a:ext cx="3581400" cy="2971800"/>
            <a:chOff x="336" y="1728"/>
            <a:chExt cx="2256" cy="1872"/>
          </a:xfrm>
        </p:grpSpPr>
        <p:grpSp>
          <p:nvGrpSpPr>
            <p:cNvPr id="8198" name="Group 1056"/>
            <p:cNvGrpSpPr>
              <a:grpSpLocks/>
            </p:cNvGrpSpPr>
            <p:nvPr/>
          </p:nvGrpSpPr>
          <p:grpSpPr bwMode="auto">
            <a:xfrm>
              <a:off x="624" y="1968"/>
              <a:ext cx="1584" cy="1440"/>
              <a:chOff x="2880" y="1776"/>
              <a:chExt cx="1584" cy="1440"/>
            </a:xfrm>
          </p:grpSpPr>
          <p:sp>
            <p:nvSpPr>
              <p:cNvPr id="8202" name="Line 1057"/>
              <p:cNvSpPr>
                <a:spLocks noChangeShapeType="1"/>
              </p:cNvSpPr>
              <p:nvPr/>
            </p:nvSpPr>
            <p:spPr bwMode="auto">
              <a:xfrm flipH="1">
                <a:off x="2880" y="1776"/>
                <a:ext cx="1104" cy="14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03" name="Line 1058"/>
              <p:cNvSpPr>
                <a:spLocks noChangeShapeType="1"/>
              </p:cNvSpPr>
              <p:nvPr/>
            </p:nvSpPr>
            <p:spPr bwMode="auto">
              <a:xfrm>
                <a:off x="2880" y="3216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9" name="Text Box 1059"/>
            <p:cNvSpPr txBox="1">
              <a:spLocks noChangeArrowheads="1"/>
            </p:cNvSpPr>
            <p:nvPr/>
          </p:nvSpPr>
          <p:spPr bwMode="auto">
            <a:xfrm>
              <a:off x="2256" y="331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0"/>
                <a:t>A</a:t>
              </a:r>
            </a:p>
          </p:txBody>
        </p:sp>
        <p:sp>
          <p:nvSpPr>
            <p:cNvPr id="8200" name="Text Box 1060"/>
            <p:cNvSpPr txBox="1">
              <a:spLocks noChangeArrowheads="1"/>
            </p:cNvSpPr>
            <p:nvPr/>
          </p:nvSpPr>
          <p:spPr bwMode="auto">
            <a:xfrm>
              <a:off x="336" y="331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0"/>
                <a:t>B</a:t>
              </a:r>
            </a:p>
          </p:txBody>
        </p:sp>
        <p:sp>
          <p:nvSpPr>
            <p:cNvPr id="8201" name="Text Box 1061"/>
            <p:cNvSpPr txBox="1">
              <a:spLocks noChangeArrowheads="1"/>
            </p:cNvSpPr>
            <p:nvPr/>
          </p:nvSpPr>
          <p:spPr bwMode="auto">
            <a:xfrm>
              <a:off x="1728" y="172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0"/>
                <a:t>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3"/>
          <p:cNvSpPr>
            <a:spLocks noChangeShapeType="1"/>
          </p:cNvSpPr>
          <p:nvPr/>
        </p:nvSpPr>
        <p:spPr bwMode="auto">
          <a:xfrm flipH="1">
            <a:off x="2133600" y="1295400"/>
            <a:ext cx="0" cy="480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2743200" y="5562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2133600" y="1295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133600" y="6096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>
            <a:off x="26670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2133600" y="3505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9224" name="Object 36"/>
          <p:cNvGraphicFramePr>
            <a:graphicFrameLocks noChangeAspect="1"/>
          </p:cNvGraphicFramePr>
          <p:nvPr/>
        </p:nvGraphicFramePr>
        <p:xfrm>
          <a:off x="10515600" y="4622800"/>
          <a:ext cx="1068388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3" name="文档" r:id="rId3" imgW="1066800" imgH="971550" progId="Word.Document.8">
                  <p:embed/>
                </p:oleObj>
              </mc:Choice>
              <mc:Fallback>
                <p:oleObj name="文档" r:id="rId3" imgW="1066800" imgH="971550" progId="Word.Document.8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5600" y="4622800"/>
                        <a:ext cx="1068388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5" name="Line 45"/>
          <p:cNvSpPr>
            <a:spLocks noChangeShapeType="1"/>
          </p:cNvSpPr>
          <p:nvPr/>
        </p:nvSpPr>
        <p:spPr bwMode="auto">
          <a:xfrm flipH="1">
            <a:off x="1752600" y="3505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514" name="Group 346"/>
          <p:cNvGrpSpPr>
            <a:grpSpLocks/>
          </p:cNvGrpSpPr>
          <p:nvPr/>
        </p:nvGrpSpPr>
        <p:grpSpPr bwMode="auto">
          <a:xfrm>
            <a:off x="3352800" y="2438400"/>
            <a:ext cx="2971800" cy="1905000"/>
            <a:chOff x="3888" y="1296"/>
            <a:chExt cx="1872" cy="1200"/>
          </a:xfrm>
        </p:grpSpPr>
        <p:grpSp>
          <p:nvGrpSpPr>
            <p:cNvPr id="9296" name="Group 345"/>
            <p:cNvGrpSpPr>
              <a:grpSpLocks/>
            </p:cNvGrpSpPr>
            <p:nvPr/>
          </p:nvGrpSpPr>
          <p:grpSpPr bwMode="auto">
            <a:xfrm>
              <a:off x="4128" y="1680"/>
              <a:ext cx="1344" cy="528"/>
              <a:chOff x="4128" y="1680"/>
              <a:chExt cx="1344" cy="528"/>
            </a:xfrm>
          </p:grpSpPr>
          <p:sp>
            <p:nvSpPr>
              <p:cNvPr id="9300" name="Line 40"/>
              <p:cNvSpPr>
                <a:spLocks noChangeShapeType="1"/>
              </p:cNvSpPr>
              <p:nvPr/>
            </p:nvSpPr>
            <p:spPr bwMode="auto">
              <a:xfrm flipV="1">
                <a:off x="4128" y="1680"/>
                <a:ext cx="1344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1" name="Line 226"/>
              <p:cNvSpPr>
                <a:spLocks noChangeShapeType="1"/>
              </p:cNvSpPr>
              <p:nvPr/>
            </p:nvSpPr>
            <p:spPr bwMode="auto">
              <a:xfrm>
                <a:off x="4128" y="2208"/>
                <a:ext cx="13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97" name="Text Box 229"/>
            <p:cNvSpPr txBox="1">
              <a:spLocks noChangeArrowheads="1"/>
            </p:cNvSpPr>
            <p:nvPr/>
          </p:nvSpPr>
          <p:spPr bwMode="auto">
            <a:xfrm>
              <a:off x="5472" y="220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9298" name="Text Box 230"/>
            <p:cNvSpPr txBox="1">
              <a:spLocks noChangeArrowheads="1"/>
            </p:cNvSpPr>
            <p:nvPr/>
          </p:nvSpPr>
          <p:spPr bwMode="auto">
            <a:xfrm>
              <a:off x="3888" y="220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9299" name="Text Box 231"/>
            <p:cNvSpPr txBox="1">
              <a:spLocks noChangeArrowheads="1"/>
            </p:cNvSpPr>
            <p:nvPr/>
          </p:nvSpPr>
          <p:spPr bwMode="auto">
            <a:xfrm>
              <a:off x="5232" y="1296"/>
              <a:ext cx="5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</p:grpSp>
      <p:grpSp>
        <p:nvGrpSpPr>
          <p:cNvPr id="7521" name="Group 353"/>
          <p:cNvGrpSpPr>
            <a:grpSpLocks/>
          </p:cNvGrpSpPr>
          <p:nvPr/>
        </p:nvGrpSpPr>
        <p:grpSpPr bwMode="auto">
          <a:xfrm>
            <a:off x="3697288" y="2057400"/>
            <a:ext cx="3371850" cy="2286000"/>
            <a:chOff x="3852" y="1920"/>
            <a:chExt cx="2124" cy="1440"/>
          </a:xfrm>
        </p:grpSpPr>
        <p:grpSp>
          <p:nvGrpSpPr>
            <p:cNvPr id="9290" name="Group 228"/>
            <p:cNvGrpSpPr>
              <a:grpSpLocks/>
            </p:cNvGrpSpPr>
            <p:nvPr/>
          </p:nvGrpSpPr>
          <p:grpSpPr bwMode="auto">
            <a:xfrm>
              <a:off x="3852" y="2208"/>
              <a:ext cx="1344" cy="864"/>
              <a:chOff x="2352" y="1584"/>
              <a:chExt cx="1344" cy="864"/>
            </a:xfrm>
          </p:grpSpPr>
          <p:sp>
            <p:nvSpPr>
              <p:cNvPr id="9294" name="Line 38"/>
              <p:cNvSpPr>
                <a:spLocks noChangeShapeType="1"/>
              </p:cNvSpPr>
              <p:nvPr/>
            </p:nvSpPr>
            <p:spPr bwMode="auto">
              <a:xfrm flipH="1">
                <a:off x="2352" y="1584"/>
                <a:ext cx="1008" cy="86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5" name="Line 39"/>
              <p:cNvSpPr>
                <a:spLocks noChangeShapeType="1"/>
              </p:cNvSpPr>
              <p:nvPr/>
            </p:nvSpPr>
            <p:spPr bwMode="auto">
              <a:xfrm>
                <a:off x="2352" y="2448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91" name="Text Box 232"/>
            <p:cNvSpPr txBox="1">
              <a:spLocks noChangeArrowheads="1"/>
            </p:cNvSpPr>
            <p:nvPr/>
          </p:nvSpPr>
          <p:spPr bwMode="auto">
            <a:xfrm>
              <a:off x="4620" y="1920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F</a:t>
              </a:r>
            </a:p>
          </p:txBody>
        </p:sp>
        <p:sp>
          <p:nvSpPr>
            <p:cNvPr id="9292" name="Text Box 233"/>
            <p:cNvSpPr txBox="1">
              <a:spLocks noChangeArrowheads="1"/>
            </p:cNvSpPr>
            <p:nvPr/>
          </p:nvSpPr>
          <p:spPr bwMode="auto">
            <a:xfrm>
              <a:off x="3852" y="3072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( E) </a:t>
              </a:r>
            </a:p>
          </p:txBody>
        </p:sp>
        <p:sp>
          <p:nvSpPr>
            <p:cNvPr id="9293" name="Text Box 234"/>
            <p:cNvSpPr txBox="1">
              <a:spLocks noChangeArrowheads="1"/>
            </p:cNvSpPr>
            <p:nvPr/>
          </p:nvSpPr>
          <p:spPr bwMode="auto">
            <a:xfrm>
              <a:off x="5352" y="3072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  ( D)</a:t>
              </a:r>
            </a:p>
          </p:txBody>
        </p:sp>
      </p:grpSp>
      <p:grpSp>
        <p:nvGrpSpPr>
          <p:cNvPr id="7410" name="Group 242"/>
          <p:cNvGrpSpPr>
            <a:grpSpLocks/>
          </p:cNvGrpSpPr>
          <p:nvPr/>
        </p:nvGrpSpPr>
        <p:grpSpPr bwMode="auto">
          <a:xfrm>
            <a:off x="3697288" y="3811588"/>
            <a:ext cx="2133600" cy="74612"/>
            <a:chOff x="2064" y="3217"/>
            <a:chExt cx="1344" cy="47"/>
          </a:xfrm>
        </p:grpSpPr>
        <p:sp>
          <p:nvSpPr>
            <p:cNvPr id="9288" name="AutoShape 240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9289" name="Line 241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18" name="Group 350"/>
          <p:cNvGrpSpPr>
            <a:grpSpLocks/>
          </p:cNvGrpSpPr>
          <p:nvPr/>
        </p:nvGrpSpPr>
        <p:grpSpPr bwMode="auto">
          <a:xfrm>
            <a:off x="3352800" y="4622800"/>
            <a:ext cx="3276600" cy="1930400"/>
            <a:chOff x="2112" y="2912"/>
            <a:chExt cx="2064" cy="1216"/>
          </a:xfrm>
        </p:grpSpPr>
        <p:grpSp>
          <p:nvGrpSpPr>
            <p:cNvPr id="9282" name="Group 244"/>
            <p:cNvGrpSpPr>
              <a:grpSpLocks/>
            </p:cNvGrpSpPr>
            <p:nvPr/>
          </p:nvGrpSpPr>
          <p:grpSpPr bwMode="auto">
            <a:xfrm>
              <a:off x="2352" y="3264"/>
              <a:ext cx="1584" cy="576"/>
              <a:chOff x="2352" y="3264"/>
              <a:chExt cx="1584" cy="576"/>
            </a:xfrm>
          </p:grpSpPr>
          <p:sp>
            <p:nvSpPr>
              <p:cNvPr id="9286" name="Line 43"/>
              <p:cNvSpPr>
                <a:spLocks noChangeShapeType="1"/>
              </p:cNvSpPr>
              <p:nvPr/>
            </p:nvSpPr>
            <p:spPr bwMode="auto">
              <a:xfrm flipH="1">
                <a:off x="2352" y="3264"/>
                <a:ext cx="1344" cy="5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7" name="Line 44"/>
              <p:cNvSpPr>
                <a:spLocks noChangeShapeType="1"/>
              </p:cNvSpPr>
              <p:nvPr/>
            </p:nvSpPr>
            <p:spPr bwMode="auto">
              <a:xfrm>
                <a:off x="2352" y="3840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83" name="Text Box 248"/>
            <p:cNvSpPr txBox="1">
              <a:spLocks noChangeArrowheads="1"/>
            </p:cNvSpPr>
            <p:nvPr/>
          </p:nvSpPr>
          <p:spPr bwMode="auto">
            <a:xfrm>
              <a:off x="3696" y="3840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9284" name="Text Box 249"/>
            <p:cNvSpPr txBox="1">
              <a:spLocks noChangeArrowheads="1"/>
            </p:cNvSpPr>
            <p:nvPr/>
          </p:nvSpPr>
          <p:spPr bwMode="auto">
            <a:xfrm>
              <a:off x="2112" y="3840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9285" name="Text Box 250"/>
            <p:cNvSpPr txBox="1">
              <a:spLocks noChangeArrowheads="1"/>
            </p:cNvSpPr>
            <p:nvPr/>
          </p:nvSpPr>
          <p:spPr bwMode="auto">
            <a:xfrm>
              <a:off x="3552" y="2912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</p:grpSp>
      <p:grpSp>
        <p:nvGrpSpPr>
          <p:cNvPr id="7522" name="Group 354"/>
          <p:cNvGrpSpPr>
            <a:grpSpLocks/>
          </p:cNvGrpSpPr>
          <p:nvPr/>
        </p:nvGrpSpPr>
        <p:grpSpPr bwMode="auto">
          <a:xfrm>
            <a:off x="3733800" y="4724400"/>
            <a:ext cx="3886200" cy="1828800"/>
            <a:chOff x="3984" y="2401"/>
            <a:chExt cx="2448" cy="1152"/>
          </a:xfrm>
        </p:grpSpPr>
        <p:grpSp>
          <p:nvGrpSpPr>
            <p:cNvPr id="9276" name="Group 245"/>
            <p:cNvGrpSpPr>
              <a:grpSpLocks/>
            </p:cNvGrpSpPr>
            <p:nvPr/>
          </p:nvGrpSpPr>
          <p:grpSpPr bwMode="auto">
            <a:xfrm>
              <a:off x="3984" y="2689"/>
              <a:ext cx="1584" cy="576"/>
              <a:chOff x="2352" y="3264"/>
              <a:chExt cx="1584" cy="576"/>
            </a:xfrm>
          </p:grpSpPr>
          <p:sp>
            <p:nvSpPr>
              <p:cNvPr id="9280" name="Line 246"/>
              <p:cNvSpPr>
                <a:spLocks noChangeShapeType="1"/>
              </p:cNvSpPr>
              <p:nvPr/>
            </p:nvSpPr>
            <p:spPr bwMode="auto">
              <a:xfrm flipH="1">
                <a:off x="2352" y="3264"/>
                <a:ext cx="1344" cy="57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1" name="Line 247"/>
              <p:cNvSpPr>
                <a:spLocks noChangeShapeType="1"/>
              </p:cNvSpPr>
              <p:nvPr/>
            </p:nvSpPr>
            <p:spPr bwMode="auto">
              <a:xfrm>
                <a:off x="2352" y="3840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77" name="Text Box 251"/>
            <p:cNvSpPr txBox="1">
              <a:spLocks noChangeArrowheads="1"/>
            </p:cNvSpPr>
            <p:nvPr/>
          </p:nvSpPr>
          <p:spPr bwMode="auto">
            <a:xfrm>
              <a:off x="3984" y="3265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( E)  </a:t>
              </a:r>
            </a:p>
          </p:txBody>
        </p:sp>
        <p:sp>
          <p:nvSpPr>
            <p:cNvPr id="9278" name="Text Box 252"/>
            <p:cNvSpPr txBox="1">
              <a:spLocks noChangeArrowheads="1"/>
            </p:cNvSpPr>
            <p:nvPr/>
          </p:nvSpPr>
          <p:spPr bwMode="auto">
            <a:xfrm>
              <a:off x="5568" y="3265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( D)</a:t>
              </a:r>
            </a:p>
          </p:txBody>
        </p:sp>
        <p:sp>
          <p:nvSpPr>
            <p:cNvPr id="9279" name="Text Box 253"/>
            <p:cNvSpPr txBox="1">
              <a:spLocks noChangeArrowheads="1"/>
            </p:cNvSpPr>
            <p:nvPr/>
          </p:nvSpPr>
          <p:spPr bwMode="auto">
            <a:xfrm>
              <a:off x="5328" y="2401"/>
              <a:ext cx="11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( F )</a:t>
              </a:r>
            </a:p>
          </p:txBody>
        </p:sp>
      </p:grpSp>
      <p:grpSp>
        <p:nvGrpSpPr>
          <p:cNvPr id="7424" name="Group 256"/>
          <p:cNvGrpSpPr>
            <a:grpSpLocks/>
          </p:cNvGrpSpPr>
          <p:nvPr/>
        </p:nvGrpSpPr>
        <p:grpSpPr bwMode="auto">
          <a:xfrm>
            <a:off x="3733800" y="6016625"/>
            <a:ext cx="2514600" cy="74613"/>
            <a:chOff x="2064" y="3217"/>
            <a:chExt cx="1344" cy="47"/>
          </a:xfrm>
        </p:grpSpPr>
        <p:sp>
          <p:nvSpPr>
            <p:cNvPr id="9274" name="AutoShape 257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9275" name="Line 258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19" name="Group 351"/>
          <p:cNvGrpSpPr>
            <a:grpSpLocks/>
          </p:cNvGrpSpPr>
          <p:nvPr/>
        </p:nvGrpSpPr>
        <p:grpSpPr bwMode="auto">
          <a:xfrm>
            <a:off x="2971800" y="-76200"/>
            <a:ext cx="3124200" cy="2514600"/>
            <a:chOff x="1872" y="-48"/>
            <a:chExt cx="1968" cy="1584"/>
          </a:xfrm>
        </p:grpSpPr>
        <p:sp>
          <p:nvSpPr>
            <p:cNvPr id="9268" name="Text Box 46"/>
            <p:cNvSpPr txBox="1">
              <a:spLocks noChangeArrowheads="1"/>
            </p:cNvSpPr>
            <p:nvPr/>
          </p:nvSpPr>
          <p:spPr bwMode="auto">
            <a:xfrm>
              <a:off x="3504" y="1018"/>
              <a:ext cx="33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A	</a:t>
              </a:r>
            </a:p>
          </p:txBody>
        </p:sp>
        <p:sp>
          <p:nvSpPr>
            <p:cNvPr id="9269" name="Text Box 60"/>
            <p:cNvSpPr txBox="1">
              <a:spLocks noChangeArrowheads="1"/>
            </p:cNvSpPr>
            <p:nvPr/>
          </p:nvSpPr>
          <p:spPr bwMode="auto">
            <a:xfrm>
              <a:off x="1872" y="1008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9270" name="Text Box 61"/>
            <p:cNvSpPr txBox="1">
              <a:spLocks noChangeArrowheads="1"/>
            </p:cNvSpPr>
            <p:nvPr/>
          </p:nvSpPr>
          <p:spPr bwMode="auto">
            <a:xfrm>
              <a:off x="2928" y="-48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  <p:grpSp>
          <p:nvGrpSpPr>
            <p:cNvPr id="9271" name="Group 344"/>
            <p:cNvGrpSpPr>
              <a:grpSpLocks/>
            </p:cNvGrpSpPr>
            <p:nvPr/>
          </p:nvGrpSpPr>
          <p:grpSpPr bwMode="auto">
            <a:xfrm>
              <a:off x="2208" y="192"/>
              <a:ext cx="1296" cy="816"/>
              <a:chOff x="2208" y="192"/>
              <a:chExt cx="1296" cy="816"/>
            </a:xfrm>
          </p:grpSpPr>
          <p:sp>
            <p:nvSpPr>
              <p:cNvPr id="9272" name="Line 28"/>
              <p:cNvSpPr>
                <a:spLocks noChangeShapeType="1"/>
              </p:cNvSpPr>
              <p:nvPr/>
            </p:nvSpPr>
            <p:spPr bwMode="auto">
              <a:xfrm flipH="1">
                <a:off x="2208" y="192"/>
                <a:ext cx="1008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3" name="Line 277"/>
              <p:cNvSpPr>
                <a:spLocks noChangeShapeType="1"/>
              </p:cNvSpPr>
              <p:nvPr/>
            </p:nvSpPr>
            <p:spPr bwMode="auto">
              <a:xfrm>
                <a:off x="2208" y="1008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20" name="Group 352"/>
          <p:cNvGrpSpPr>
            <a:grpSpLocks/>
          </p:cNvGrpSpPr>
          <p:nvPr/>
        </p:nvGrpSpPr>
        <p:grpSpPr bwMode="auto">
          <a:xfrm>
            <a:off x="3505200" y="249238"/>
            <a:ext cx="3252788" cy="1808162"/>
            <a:chOff x="4257" y="1069"/>
            <a:chExt cx="2049" cy="1139"/>
          </a:xfrm>
        </p:grpSpPr>
        <p:sp>
          <p:nvSpPr>
            <p:cNvPr id="9262" name="Text Box 64"/>
            <p:cNvSpPr txBox="1">
              <a:spLocks noChangeArrowheads="1"/>
            </p:cNvSpPr>
            <p:nvPr/>
          </p:nvSpPr>
          <p:spPr bwMode="auto">
            <a:xfrm>
              <a:off x="5901" y="1069"/>
              <a:ext cx="40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F</a:t>
              </a:r>
            </a:p>
          </p:txBody>
        </p:sp>
        <p:sp>
          <p:nvSpPr>
            <p:cNvPr id="9263" name="Text Box 63"/>
            <p:cNvSpPr txBox="1">
              <a:spLocks noChangeArrowheads="1"/>
            </p:cNvSpPr>
            <p:nvPr/>
          </p:nvSpPr>
          <p:spPr bwMode="auto">
            <a:xfrm>
              <a:off x="4313" y="1910"/>
              <a:ext cx="5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( E )</a:t>
              </a:r>
            </a:p>
          </p:txBody>
        </p:sp>
        <p:sp>
          <p:nvSpPr>
            <p:cNvPr id="9264" name="Text Box 62"/>
            <p:cNvSpPr txBox="1">
              <a:spLocks noChangeArrowheads="1"/>
            </p:cNvSpPr>
            <p:nvPr/>
          </p:nvSpPr>
          <p:spPr bwMode="auto">
            <a:xfrm>
              <a:off x="5722" y="1920"/>
              <a:ext cx="5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( D )</a:t>
              </a:r>
            </a:p>
          </p:txBody>
        </p:sp>
        <p:grpSp>
          <p:nvGrpSpPr>
            <p:cNvPr id="9265" name="Group 341"/>
            <p:cNvGrpSpPr>
              <a:grpSpLocks/>
            </p:cNvGrpSpPr>
            <p:nvPr/>
          </p:nvGrpSpPr>
          <p:grpSpPr bwMode="auto">
            <a:xfrm>
              <a:off x="4257" y="1347"/>
              <a:ext cx="1488" cy="573"/>
              <a:chOff x="2208" y="435"/>
              <a:chExt cx="1488" cy="573"/>
            </a:xfrm>
          </p:grpSpPr>
          <p:sp>
            <p:nvSpPr>
              <p:cNvPr id="9266" name="Line 284"/>
              <p:cNvSpPr>
                <a:spLocks noChangeShapeType="1"/>
              </p:cNvSpPr>
              <p:nvPr/>
            </p:nvSpPr>
            <p:spPr bwMode="auto">
              <a:xfrm flipV="1">
                <a:off x="2208" y="435"/>
                <a:ext cx="1488" cy="573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7" name="Line 285"/>
              <p:cNvSpPr>
                <a:spLocks noChangeShapeType="1"/>
              </p:cNvSpPr>
              <p:nvPr/>
            </p:nvSpPr>
            <p:spPr bwMode="auto">
              <a:xfrm>
                <a:off x="2208" y="1008"/>
                <a:ext cx="1296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457" name="Group 289"/>
          <p:cNvGrpSpPr>
            <a:grpSpLocks/>
          </p:cNvGrpSpPr>
          <p:nvPr/>
        </p:nvGrpSpPr>
        <p:grpSpPr bwMode="auto">
          <a:xfrm>
            <a:off x="3505200" y="1524000"/>
            <a:ext cx="2133600" cy="74613"/>
            <a:chOff x="2064" y="3217"/>
            <a:chExt cx="1344" cy="47"/>
          </a:xfrm>
        </p:grpSpPr>
        <p:sp>
          <p:nvSpPr>
            <p:cNvPr id="9260" name="AutoShape 290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9261" name="Line 291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35" name="Text Box 293"/>
          <p:cNvSpPr txBox="1">
            <a:spLocks noChangeArrowheads="1"/>
          </p:cNvSpPr>
          <p:nvPr/>
        </p:nvSpPr>
        <p:spPr bwMode="auto">
          <a:xfrm>
            <a:off x="960438" y="2438400"/>
            <a:ext cx="854075" cy="304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000066"/>
                </a:solidFill>
              </a:rPr>
              <a:t>经过叠合</a:t>
            </a:r>
            <a:endParaRPr lang="zh-CN" altLang="en-US" sz="4400" dirty="0"/>
          </a:p>
        </p:txBody>
      </p:sp>
      <p:grpSp>
        <p:nvGrpSpPr>
          <p:cNvPr id="7506" name="Group 338"/>
          <p:cNvGrpSpPr>
            <a:grpSpLocks/>
          </p:cNvGrpSpPr>
          <p:nvPr/>
        </p:nvGrpSpPr>
        <p:grpSpPr bwMode="auto">
          <a:xfrm>
            <a:off x="6629400" y="1584325"/>
            <a:ext cx="2767013" cy="519113"/>
            <a:chOff x="4176" y="998"/>
            <a:chExt cx="1743" cy="327"/>
          </a:xfrm>
        </p:grpSpPr>
        <p:sp>
          <p:nvSpPr>
            <p:cNvPr id="9253" name="Text Box 294"/>
            <p:cNvSpPr txBox="1">
              <a:spLocks noChangeArrowheads="1"/>
            </p:cNvSpPr>
            <p:nvPr/>
          </p:nvSpPr>
          <p:spPr bwMode="auto">
            <a:xfrm>
              <a:off x="4191" y="998"/>
              <a:ext cx="17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/>
                <a:t>   </a:t>
              </a:r>
              <a:r>
                <a:rPr lang="en-US" altLang="zh-CN" sz="2400" dirty="0">
                  <a:solidFill>
                    <a:srgbClr val="000066"/>
                  </a:solidFill>
                </a:rPr>
                <a:t>ABC</a:t>
              </a:r>
              <a:r>
                <a:rPr lang="en-US" altLang="zh-CN" sz="2800" dirty="0">
                  <a:solidFill>
                    <a:srgbClr val="000066"/>
                  </a:solidFill>
                </a:rPr>
                <a:t>&gt;    DEF</a:t>
              </a:r>
              <a:endParaRPr lang="en-US" altLang="zh-CN" sz="2400" dirty="0"/>
            </a:p>
          </p:txBody>
        </p:sp>
        <p:grpSp>
          <p:nvGrpSpPr>
            <p:cNvPr id="9254" name="Group 297"/>
            <p:cNvGrpSpPr>
              <a:grpSpLocks/>
            </p:cNvGrpSpPr>
            <p:nvPr/>
          </p:nvGrpSpPr>
          <p:grpSpPr bwMode="auto">
            <a:xfrm>
              <a:off x="4176" y="1094"/>
              <a:ext cx="159" cy="144"/>
              <a:chOff x="4257" y="2064"/>
              <a:chExt cx="159" cy="144"/>
            </a:xfrm>
          </p:grpSpPr>
          <p:sp>
            <p:nvSpPr>
              <p:cNvPr id="9258" name="Line 29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9" name="Line 29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55" name="Group 298"/>
            <p:cNvGrpSpPr>
              <a:grpSpLocks/>
            </p:cNvGrpSpPr>
            <p:nvPr/>
          </p:nvGrpSpPr>
          <p:grpSpPr bwMode="auto">
            <a:xfrm>
              <a:off x="4959" y="1094"/>
              <a:ext cx="159" cy="144"/>
              <a:chOff x="4257" y="2064"/>
              <a:chExt cx="159" cy="144"/>
            </a:xfrm>
          </p:grpSpPr>
          <p:sp>
            <p:nvSpPr>
              <p:cNvPr id="9256" name="Line 29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7" name="Line 30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01" name="Group 333"/>
          <p:cNvGrpSpPr>
            <a:grpSpLocks/>
          </p:cNvGrpSpPr>
          <p:nvPr/>
        </p:nvGrpSpPr>
        <p:grpSpPr bwMode="auto">
          <a:xfrm>
            <a:off x="6400800" y="3505200"/>
            <a:ext cx="2514600" cy="457200"/>
            <a:chOff x="4032" y="2208"/>
            <a:chExt cx="1584" cy="288"/>
          </a:xfrm>
        </p:grpSpPr>
        <p:grpSp>
          <p:nvGrpSpPr>
            <p:cNvPr id="9246" name="Group 301"/>
            <p:cNvGrpSpPr>
              <a:grpSpLocks/>
            </p:cNvGrpSpPr>
            <p:nvPr/>
          </p:nvGrpSpPr>
          <p:grpSpPr bwMode="auto">
            <a:xfrm>
              <a:off x="4032" y="2257"/>
              <a:ext cx="159" cy="144"/>
              <a:chOff x="4257" y="2064"/>
              <a:chExt cx="159" cy="144"/>
            </a:xfrm>
          </p:grpSpPr>
          <p:sp>
            <p:nvSpPr>
              <p:cNvPr id="9251" name="Line 30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2" name="Line 30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47" name="Text Box 318"/>
            <p:cNvSpPr txBox="1">
              <a:spLocks noChangeArrowheads="1"/>
            </p:cNvSpPr>
            <p:nvPr/>
          </p:nvSpPr>
          <p:spPr bwMode="auto">
            <a:xfrm>
              <a:off x="4176" y="2208"/>
              <a:ext cx="14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</a:rPr>
                <a:t>AB C&lt;    DEF</a:t>
              </a:r>
              <a:endParaRPr lang="en-US" altLang="zh-CN" sz="2400"/>
            </a:p>
          </p:txBody>
        </p:sp>
        <p:grpSp>
          <p:nvGrpSpPr>
            <p:cNvPr id="9248" name="Group 319"/>
            <p:cNvGrpSpPr>
              <a:grpSpLocks/>
            </p:cNvGrpSpPr>
            <p:nvPr/>
          </p:nvGrpSpPr>
          <p:grpSpPr bwMode="auto">
            <a:xfrm>
              <a:off x="4800" y="2257"/>
              <a:ext cx="159" cy="144"/>
              <a:chOff x="4257" y="2064"/>
              <a:chExt cx="159" cy="144"/>
            </a:xfrm>
          </p:grpSpPr>
          <p:sp>
            <p:nvSpPr>
              <p:cNvPr id="9249" name="Line 320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0" name="Line 321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02" name="Group 334"/>
          <p:cNvGrpSpPr>
            <a:grpSpLocks/>
          </p:cNvGrpSpPr>
          <p:nvPr/>
        </p:nvGrpSpPr>
        <p:grpSpPr bwMode="auto">
          <a:xfrm>
            <a:off x="6505575" y="5713413"/>
            <a:ext cx="2409825" cy="457200"/>
            <a:chOff x="4098" y="3793"/>
            <a:chExt cx="1518" cy="288"/>
          </a:xfrm>
        </p:grpSpPr>
        <p:sp>
          <p:nvSpPr>
            <p:cNvPr id="9239" name="Text Box 323"/>
            <p:cNvSpPr txBox="1">
              <a:spLocks noChangeArrowheads="1"/>
            </p:cNvSpPr>
            <p:nvPr/>
          </p:nvSpPr>
          <p:spPr bwMode="auto">
            <a:xfrm>
              <a:off x="4257" y="3793"/>
              <a:ext cx="1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</a:rPr>
                <a:t>ABC =     DEF</a:t>
              </a:r>
              <a:endParaRPr lang="en-US" altLang="zh-CN" sz="2400"/>
            </a:p>
          </p:txBody>
        </p:sp>
        <p:grpSp>
          <p:nvGrpSpPr>
            <p:cNvPr id="9240" name="Group 324"/>
            <p:cNvGrpSpPr>
              <a:grpSpLocks/>
            </p:cNvGrpSpPr>
            <p:nvPr/>
          </p:nvGrpSpPr>
          <p:grpSpPr bwMode="auto">
            <a:xfrm>
              <a:off x="4959" y="3840"/>
              <a:ext cx="159" cy="144"/>
              <a:chOff x="4257" y="2064"/>
              <a:chExt cx="159" cy="144"/>
            </a:xfrm>
          </p:grpSpPr>
          <p:sp>
            <p:nvSpPr>
              <p:cNvPr id="9244" name="Line 32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5" name="Line 32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41" name="Group 328"/>
            <p:cNvGrpSpPr>
              <a:grpSpLocks/>
            </p:cNvGrpSpPr>
            <p:nvPr/>
          </p:nvGrpSpPr>
          <p:grpSpPr bwMode="auto">
            <a:xfrm>
              <a:off x="4098" y="3840"/>
              <a:ext cx="159" cy="144"/>
              <a:chOff x="4257" y="2064"/>
              <a:chExt cx="159" cy="144"/>
            </a:xfrm>
          </p:grpSpPr>
          <p:sp>
            <p:nvSpPr>
              <p:cNvPr id="9242" name="Line 32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3" name="Line 33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7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7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3400" y="609600"/>
            <a:ext cx="2971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000066"/>
                </a:solidFill>
              </a:rPr>
              <a:t>2.</a:t>
            </a:r>
            <a:r>
              <a:rPr lang="zh-CN" altLang="en-US" sz="4000" dirty="0">
                <a:solidFill>
                  <a:srgbClr val="000066"/>
                </a:solidFill>
              </a:rPr>
              <a:t>度量法</a:t>
            </a:r>
            <a:endParaRPr lang="zh-CN" altLang="en-US" sz="4000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6200" y="1752600"/>
            <a:ext cx="97536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        </a:t>
            </a:r>
            <a:r>
              <a:rPr lang="zh-CN" altLang="en-US" dirty="0">
                <a:solidFill>
                  <a:srgbClr val="CC0099"/>
                </a:solidFill>
              </a:rPr>
              <a:t>角的大小是由它们的度数确定的</a:t>
            </a:r>
            <a:r>
              <a:rPr lang="en-US" altLang="zh-CN" dirty="0">
                <a:solidFill>
                  <a:srgbClr val="CC0099"/>
                </a:solidFill>
              </a:rPr>
              <a:t>,</a:t>
            </a:r>
            <a:r>
              <a:rPr lang="zh-CN" altLang="en-US" dirty="0">
                <a:solidFill>
                  <a:srgbClr val="CC0099"/>
                </a:solidFill>
              </a:rPr>
              <a:t>所以比较两个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CC0099"/>
                </a:solidFill>
              </a:rPr>
              <a:t>角的大小，可以量出它们的度数来进行比较。</a:t>
            </a:r>
            <a:endParaRPr lang="zh-CN" altLang="en-US" sz="3600" dirty="0">
              <a:solidFill>
                <a:srgbClr val="CC0099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dirty="0">
              <a:solidFill>
                <a:srgbClr val="CC0099"/>
              </a:solidFill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762000" y="5562600"/>
            <a:ext cx="274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V="1">
            <a:off x="762000" y="3611563"/>
            <a:ext cx="1981200" cy="1951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Freeform 27"/>
          <p:cNvSpPr>
            <a:spLocks/>
          </p:cNvSpPr>
          <p:nvPr/>
        </p:nvSpPr>
        <p:spPr bwMode="auto">
          <a:xfrm>
            <a:off x="1104900" y="5238750"/>
            <a:ext cx="114300" cy="342900"/>
          </a:xfrm>
          <a:custGeom>
            <a:avLst/>
            <a:gdLst>
              <a:gd name="T0" fmla="*/ 0 w 72"/>
              <a:gd name="T1" fmla="*/ 0 h 216"/>
              <a:gd name="T2" fmla="*/ 181451250 w 72"/>
              <a:gd name="T3" fmla="*/ 544353750 h 2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2" h="216">
                <a:moveTo>
                  <a:pt x="0" y="0"/>
                </a:moveTo>
                <a:cubicBezTo>
                  <a:pt x="24" y="73"/>
                  <a:pt x="72" y="136"/>
                  <a:pt x="72" y="21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Text Box 30"/>
          <p:cNvSpPr txBox="1">
            <a:spLocks noChangeArrowheads="1"/>
          </p:cNvSpPr>
          <p:nvPr/>
        </p:nvSpPr>
        <p:spPr bwMode="auto">
          <a:xfrm>
            <a:off x="1447800" y="49530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60</a:t>
            </a:r>
          </a:p>
        </p:txBody>
      </p:sp>
      <p:sp>
        <p:nvSpPr>
          <p:cNvPr id="10248" name="Text Box 31"/>
          <p:cNvSpPr txBox="1">
            <a:spLocks noChangeArrowheads="1"/>
          </p:cNvSpPr>
          <p:nvPr/>
        </p:nvSpPr>
        <p:spPr bwMode="auto">
          <a:xfrm>
            <a:off x="1828800" y="47244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。</a:t>
            </a:r>
          </a:p>
        </p:txBody>
      </p:sp>
      <p:sp>
        <p:nvSpPr>
          <p:cNvPr id="10249" name="Text Box 36"/>
          <p:cNvSpPr txBox="1">
            <a:spLocks noChangeArrowheads="1"/>
          </p:cNvSpPr>
          <p:nvPr/>
        </p:nvSpPr>
        <p:spPr bwMode="auto">
          <a:xfrm>
            <a:off x="3505200" y="53340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/>
              <a:t>A</a:t>
            </a:r>
          </a:p>
        </p:txBody>
      </p:sp>
      <p:sp>
        <p:nvSpPr>
          <p:cNvPr id="10250" name="Text Box 38"/>
          <p:cNvSpPr txBox="1">
            <a:spLocks noChangeArrowheads="1"/>
          </p:cNvSpPr>
          <p:nvPr/>
        </p:nvSpPr>
        <p:spPr bwMode="auto">
          <a:xfrm>
            <a:off x="342900" y="5410200"/>
            <a:ext cx="571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O</a:t>
            </a:r>
          </a:p>
        </p:txBody>
      </p:sp>
      <p:sp>
        <p:nvSpPr>
          <p:cNvPr id="10251" name="Text Box 39"/>
          <p:cNvSpPr txBox="1">
            <a:spLocks noChangeArrowheads="1"/>
          </p:cNvSpPr>
          <p:nvPr/>
        </p:nvSpPr>
        <p:spPr bwMode="auto">
          <a:xfrm>
            <a:off x="2743200" y="3276600"/>
            <a:ext cx="669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B</a:t>
            </a:r>
          </a:p>
        </p:txBody>
      </p:sp>
      <p:sp>
        <p:nvSpPr>
          <p:cNvPr id="10252" name="Line 18"/>
          <p:cNvSpPr>
            <a:spLocks noChangeShapeType="1"/>
          </p:cNvSpPr>
          <p:nvPr/>
        </p:nvSpPr>
        <p:spPr bwMode="auto">
          <a:xfrm>
            <a:off x="5029200" y="5562600"/>
            <a:ext cx="3124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Line 19"/>
          <p:cNvSpPr>
            <a:spLocks noChangeShapeType="1"/>
          </p:cNvSpPr>
          <p:nvPr/>
        </p:nvSpPr>
        <p:spPr bwMode="auto">
          <a:xfrm flipV="1">
            <a:off x="5029200" y="4419600"/>
            <a:ext cx="3124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Freeform 23"/>
          <p:cNvSpPr>
            <a:spLocks/>
          </p:cNvSpPr>
          <p:nvPr/>
        </p:nvSpPr>
        <p:spPr bwMode="auto">
          <a:xfrm>
            <a:off x="5505450" y="5391150"/>
            <a:ext cx="58738" cy="171450"/>
          </a:xfrm>
          <a:custGeom>
            <a:avLst/>
            <a:gdLst>
              <a:gd name="T0" fmla="*/ 0 w 37"/>
              <a:gd name="T1" fmla="*/ 0 h 108"/>
              <a:gd name="T2" fmla="*/ 60484265 w 37"/>
              <a:gd name="T3" fmla="*/ 272176875 h 10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7" h="108">
                <a:moveTo>
                  <a:pt x="0" y="0"/>
                </a:moveTo>
                <a:cubicBezTo>
                  <a:pt x="37" y="56"/>
                  <a:pt x="24" y="22"/>
                  <a:pt x="24" y="10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Text Box 32"/>
          <p:cNvSpPr txBox="1">
            <a:spLocks noChangeArrowheads="1"/>
          </p:cNvSpPr>
          <p:nvPr/>
        </p:nvSpPr>
        <p:spPr bwMode="auto">
          <a:xfrm>
            <a:off x="6096000" y="51054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30</a:t>
            </a:r>
          </a:p>
        </p:txBody>
      </p:sp>
      <p:sp>
        <p:nvSpPr>
          <p:cNvPr id="10256" name="Text Box 33"/>
          <p:cNvSpPr txBox="1">
            <a:spLocks noChangeArrowheads="1"/>
          </p:cNvSpPr>
          <p:nvPr/>
        </p:nvSpPr>
        <p:spPr bwMode="auto">
          <a:xfrm>
            <a:off x="6477000" y="4876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。</a:t>
            </a:r>
          </a:p>
        </p:txBody>
      </p:sp>
      <p:sp>
        <p:nvSpPr>
          <p:cNvPr id="10257" name="Text Box 40"/>
          <p:cNvSpPr txBox="1">
            <a:spLocks noChangeArrowheads="1"/>
          </p:cNvSpPr>
          <p:nvPr/>
        </p:nvSpPr>
        <p:spPr bwMode="auto">
          <a:xfrm>
            <a:off x="8153400" y="54102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C</a:t>
            </a:r>
          </a:p>
        </p:txBody>
      </p:sp>
      <p:sp>
        <p:nvSpPr>
          <p:cNvPr id="10258" name="Text Box 41"/>
          <p:cNvSpPr txBox="1">
            <a:spLocks noChangeArrowheads="1"/>
          </p:cNvSpPr>
          <p:nvPr/>
        </p:nvSpPr>
        <p:spPr bwMode="auto">
          <a:xfrm>
            <a:off x="4648200" y="54102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O</a:t>
            </a:r>
          </a:p>
        </p:txBody>
      </p:sp>
      <p:sp>
        <p:nvSpPr>
          <p:cNvPr id="10259" name="Text Box 42"/>
          <p:cNvSpPr txBox="1">
            <a:spLocks noChangeArrowheads="1"/>
          </p:cNvSpPr>
          <p:nvPr/>
        </p:nvSpPr>
        <p:spPr bwMode="auto">
          <a:xfrm>
            <a:off x="8153400" y="41148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D</a:t>
            </a:r>
          </a:p>
        </p:txBody>
      </p:sp>
      <p:grpSp>
        <p:nvGrpSpPr>
          <p:cNvPr id="10260" name="Group 46"/>
          <p:cNvGrpSpPr>
            <a:grpSpLocks/>
          </p:cNvGrpSpPr>
          <p:nvPr/>
        </p:nvGrpSpPr>
        <p:grpSpPr bwMode="auto">
          <a:xfrm>
            <a:off x="2995613" y="6019800"/>
            <a:ext cx="252412" cy="228600"/>
            <a:chOff x="4257" y="2064"/>
            <a:chExt cx="159" cy="144"/>
          </a:xfrm>
        </p:grpSpPr>
        <p:sp>
          <p:nvSpPr>
            <p:cNvPr id="10268" name="Line 47"/>
            <p:cNvSpPr>
              <a:spLocks noChangeShapeType="1"/>
            </p:cNvSpPr>
            <p:nvPr/>
          </p:nvSpPr>
          <p:spPr bwMode="auto">
            <a:xfrm>
              <a:off x="4257" y="2208"/>
              <a:ext cx="1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9" name="Line 48"/>
            <p:cNvSpPr>
              <a:spLocks noChangeShapeType="1"/>
            </p:cNvSpPr>
            <p:nvPr/>
          </p:nvSpPr>
          <p:spPr bwMode="auto">
            <a:xfrm flipV="1">
              <a:off x="4257" y="2064"/>
              <a:ext cx="159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61" name="Text Box 49"/>
          <p:cNvSpPr txBox="1">
            <a:spLocks noChangeArrowheads="1"/>
          </p:cNvSpPr>
          <p:nvPr/>
        </p:nvSpPr>
        <p:spPr bwMode="auto">
          <a:xfrm>
            <a:off x="3248025" y="5943600"/>
            <a:ext cx="276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AOB &gt;      COD</a:t>
            </a:r>
          </a:p>
        </p:txBody>
      </p:sp>
      <p:grpSp>
        <p:nvGrpSpPr>
          <p:cNvPr id="10262" name="Group 50"/>
          <p:cNvGrpSpPr>
            <a:grpSpLocks/>
          </p:cNvGrpSpPr>
          <p:nvPr/>
        </p:nvGrpSpPr>
        <p:grpSpPr bwMode="auto">
          <a:xfrm>
            <a:off x="4356100" y="6019800"/>
            <a:ext cx="252413" cy="228600"/>
            <a:chOff x="4257" y="2064"/>
            <a:chExt cx="159" cy="144"/>
          </a:xfrm>
        </p:grpSpPr>
        <p:sp>
          <p:nvSpPr>
            <p:cNvPr id="10266" name="Line 51"/>
            <p:cNvSpPr>
              <a:spLocks noChangeShapeType="1"/>
            </p:cNvSpPr>
            <p:nvPr/>
          </p:nvSpPr>
          <p:spPr bwMode="auto">
            <a:xfrm>
              <a:off x="4257" y="2208"/>
              <a:ext cx="1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7" name="Line 52"/>
            <p:cNvSpPr>
              <a:spLocks noChangeShapeType="1"/>
            </p:cNvSpPr>
            <p:nvPr/>
          </p:nvSpPr>
          <p:spPr bwMode="auto">
            <a:xfrm flipV="1">
              <a:off x="4257" y="2064"/>
              <a:ext cx="159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10263" name="Object 54"/>
          <p:cNvGraphicFramePr>
            <a:graphicFrameLocks noChangeAspect="1"/>
          </p:cNvGraphicFramePr>
          <p:nvPr/>
        </p:nvGraphicFramePr>
        <p:xfrm>
          <a:off x="6792913" y="528638"/>
          <a:ext cx="158908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剪辑" r:id="rId3" imgW="904342" imgH="695858" progId="MS_ClipArt_Gallery.2">
                  <p:embed/>
                </p:oleObj>
              </mc:Choice>
              <mc:Fallback>
                <p:oleObj name="剪辑" r:id="rId3" imgW="904342" imgH="695858" progId="MS_ClipArt_Gallery.2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2913" y="528638"/>
                        <a:ext cx="1589087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4" name="Text Box 55"/>
          <p:cNvSpPr txBox="1">
            <a:spLocks noChangeArrowheads="1"/>
          </p:cNvSpPr>
          <p:nvPr/>
        </p:nvSpPr>
        <p:spPr bwMode="auto">
          <a:xfrm>
            <a:off x="2286000" y="609600"/>
            <a:ext cx="419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10265" name="Text Box 56"/>
          <p:cNvSpPr txBox="1">
            <a:spLocks noChangeArrowheads="1"/>
          </p:cNvSpPr>
          <p:nvPr/>
        </p:nvSpPr>
        <p:spPr bwMode="auto">
          <a:xfrm>
            <a:off x="2209800" y="609600"/>
            <a:ext cx="419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</a:rPr>
              <a:t>（从“数”出发）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1059"/>
          <p:cNvGrpSpPr>
            <a:grpSpLocks/>
          </p:cNvGrpSpPr>
          <p:nvPr/>
        </p:nvGrpSpPr>
        <p:grpSpPr bwMode="auto">
          <a:xfrm>
            <a:off x="4572000" y="3560763"/>
            <a:ext cx="3733800" cy="2154237"/>
            <a:chOff x="2880" y="2243"/>
            <a:chExt cx="2352" cy="1357"/>
          </a:xfrm>
        </p:grpSpPr>
        <p:grpSp>
          <p:nvGrpSpPr>
            <p:cNvPr id="11298" name="Group 1027"/>
            <p:cNvGrpSpPr>
              <a:grpSpLocks/>
            </p:cNvGrpSpPr>
            <p:nvPr/>
          </p:nvGrpSpPr>
          <p:grpSpPr bwMode="auto">
            <a:xfrm>
              <a:off x="3216" y="2448"/>
              <a:ext cx="1584" cy="960"/>
              <a:chOff x="3408" y="2544"/>
              <a:chExt cx="1584" cy="960"/>
            </a:xfrm>
          </p:grpSpPr>
          <p:sp>
            <p:nvSpPr>
              <p:cNvPr id="11302" name="Line 1028"/>
              <p:cNvSpPr>
                <a:spLocks noChangeShapeType="1"/>
              </p:cNvSpPr>
              <p:nvPr/>
            </p:nvSpPr>
            <p:spPr bwMode="auto">
              <a:xfrm flipH="1">
                <a:off x="3408" y="2544"/>
                <a:ext cx="1392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03" name="Line 1029"/>
              <p:cNvSpPr>
                <a:spLocks noChangeShapeType="1"/>
              </p:cNvSpPr>
              <p:nvPr/>
            </p:nvSpPr>
            <p:spPr bwMode="auto">
              <a:xfrm>
                <a:off x="3408" y="3504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99" name="Text Box 1030"/>
            <p:cNvSpPr txBox="1">
              <a:spLocks noChangeArrowheads="1"/>
            </p:cNvSpPr>
            <p:nvPr/>
          </p:nvSpPr>
          <p:spPr bwMode="auto">
            <a:xfrm>
              <a:off x="4848" y="331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2400"/>
            </a:p>
          </p:txBody>
        </p:sp>
        <p:sp>
          <p:nvSpPr>
            <p:cNvPr id="11300" name="Text Box 1031"/>
            <p:cNvSpPr txBox="1">
              <a:spLocks noChangeArrowheads="1"/>
            </p:cNvSpPr>
            <p:nvPr/>
          </p:nvSpPr>
          <p:spPr bwMode="auto">
            <a:xfrm>
              <a:off x="2880" y="326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2400"/>
            </a:p>
          </p:txBody>
        </p:sp>
        <p:sp>
          <p:nvSpPr>
            <p:cNvPr id="11301" name="Text Box 1032"/>
            <p:cNvSpPr txBox="1">
              <a:spLocks noChangeArrowheads="1"/>
            </p:cNvSpPr>
            <p:nvPr/>
          </p:nvSpPr>
          <p:spPr bwMode="auto">
            <a:xfrm>
              <a:off x="4704" y="2243"/>
              <a:ext cx="1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2400"/>
            </a:p>
          </p:txBody>
        </p:sp>
      </p:grpSp>
      <p:grpSp>
        <p:nvGrpSpPr>
          <p:cNvPr id="11267" name="Group 1061"/>
          <p:cNvGrpSpPr>
            <a:grpSpLocks/>
          </p:cNvGrpSpPr>
          <p:nvPr/>
        </p:nvGrpSpPr>
        <p:grpSpPr bwMode="auto">
          <a:xfrm>
            <a:off x="533400" y="2743200"/>
            <a:ext cx="3581400" cy="2971800"/>
            <a:chOff x="336" y="1728"/>
            <a:chExt cx="2256" cy="1872"/>
          </a:xfrm>
        </p:grpSpPr>
        <p:grpSp>
          <p:nvGrpSpPr>
            <p:cNvPr id="11292" name="Group 1060"/>
            <p:cNvGrpSpPr>
              <a:grpSpLocks/>
            </p:cNvGrpSpPr>
            <p:nvPr/>
          </p:nvGrpSpPr>
          <p:grpSpPr bwMode="auto">
            <a:xfrm>
              <a:off x="624" y="1968"/>
              <a:ext cx="1584" cy="1440"/>
              <a:chOff x="624" y="1968"/>
              <a:chExt cx="1584" cy="1440"/>
            </a:xfrm>
          </p:grpSpPr>
          <p:sp>
            <p:nvSpPr>
              <p:cNvPr id="11296" name="Line 1035"/>
              <p:cNvSpPr>
                <a:spLocks noChangeShapeType="1"/>
              </p:cNvSpPr>
              <p:nvPr/>
            </p:nvSpPr>
            <p:spPr bwMode="auto">
              <a:xfrm flipH="1">
                <a:off x="624" y="1968"/>
                <a:ext cx="1104" cy="14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7" name="Line 1036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93" name="Text Box 1037"/>
            <p:cNvSpPr txBox="1">
              <a:spLocks noChangeArrowheads="1"/>
            </p:cNvSpPr>
            <p:nvPr/>
          </p:nvSpPr>
          <p:spPr bwMode="auto">
            <a:xfrm>
              <a:off x="2256" y="331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2400" b="0"/>
            </a:p>
          </p:txBody>
        </p:sp>
        <p:sp>
          <p:nvSpPr>
            <p:cNvPr id="11294" name="Text Box 1038"/>
            <p:cNvSpPr txBox="1">
              <a:spLocks noChangeArrowheads="1"/>
            </p:cNvSpPr>
            <p:nvPr/>
          </p:nvSpPr>
          <p:spPr bwMode="auto">
            <a:xfrm>
              <a:off x="336" y="331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2400" b="0"/>
            </a:p>
          </p:txBody>
        </p:sp>
        <p:sp>
          <p:nvSpPr>
            <p:cNvPr id="11295" name="Text Box 1039"/>
            <p:cNvSpPr txBox="1">
              <a:spLocks noChangeArrowheads="1"/>
            </p:cNvSpPr>
            <p:nvPr/>
          </p:nvSpPr>
          <p:spPr bwMode="auto">
            <a:xfrm>
              <a:off x="1728" y="172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2400" b="0"/>
            </a:p>
          </p:txBody>
        </p:sp>
      </p:grpSp>
      <p:grpSp>
        <p:nvGrpSpPr>
          <p:cNvPr id="11268" name="Group 1054"/>
          <p:cNvGrpSpPr>
            <a:grpSpLocks/>
          </p:cNvGrpSpPr>
          <p:nvPr/>
        </p:nvGrpSpPr>
        <p:grpSpPr bwMode="auto">
          <a:xfrm>
            <a:off x="533400" y="242888"/>
            <a:ext cx="7772400" cy="2165350"/>
            <a:chOff x="336" y="153"/>
            <a:chExt cx="4896" cy="1364"/>
          </a:xfrm>
        </p:grpSpPr>
        <p:sp>
          <p:nvSpPr>
            <p:cNvPr id="11279" name="Text Box 1040"/>
            <p:cNvSpPr txBox="1">
              <a:spLocks noChangeArrowheads="1"/>
            </p:cNvSpPr>
            <p:nvPr/>
          </p:nvSpPr>
          <p:spPr bwMode="auto">
            <a:xfrm>
              <a:off x="336" y="153"/>
              <a:ext cx="4896" cy="1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000066"/>
                  </a:solidFill>
                </a:rPr>
                <a:t>二</a:t>
              </a:r>
              <a:r>
                <a:rPr lang="en-US" altLang="zh-CN" sz="4000" dirty="0">
                  <a:solidFill>
                    <a:srgbClr val="000066"/>
                  </a:solidFill>
                </a:rPr>
                <a:t>.</a:t>
              </a:r>
              <a:r>
                <a:rPr lang="zh-CN" altLang="en-US" sz="4000" dirty="0">
                  <a:solidFill>
                    <a:srgbClr val="000066"/>
                  </a:solidFill>
                </a:rPr>
                <a:t>角的和差</a:t>
              </a:r>
              <a:endParaRPr lang="zh-CN" altLang="en-US" sz="4000" dirty="0"/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dirty="0"/>
                <a:t>      已知两个角    </a:t>
              </a:r>
              <a:r>
                <a:rPr lang="en-US" altLang="zh-CN" dirty="0"/>
                <a:t>1</a:t>
              </a:r>
              <a:r>
                <a:rPr lang="zh-CN" altLang="en-US" dirty="0"/>
                <a:t>和     </a:t>
              </a:r>
              <a:r>
                <a:rPr lang="en-US" altLang="zh-CN" dirty="0"/>
                <a:t>2</a:t>
              </a:r>
              <a:r>
                <a:rPr lang="zh-CN" altLang="en-US" dirty="0"/>
                <a:t>（    </a:t>
              </a:r>
              <a:r>
                <a:rPr lang="en-US" altLang="zh-CN" dirty="0"/>
                <a:t>1 &gt;    2 </a:t>
              </a:r>
              <a:r>
                <a:rPr lang="zh-CN" altLang="en-US" dirty="0"/>
                <a:t>），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dirty="0"/>
                <a:t>把它们的顶点和一边重合。</a:t>
              </a:r>
              <a:endParaRPr lang="zh-CN" altLang="en-US" sz="2400" dirty="0"/>
            </a:p>
          </p:txBody>
        </p:sp>
        <p:grpSp>
          <p:nvGrpSpPr>
            <p:cNvPr id="11280" name="Group 1042"/>
            <p:cNvGrpSpPr>
              <a:grpSpLocks/>
            </p:cNvGrpSpPr>
            <p:nvPr/>
          </p:nvGrpSpPr>
          <p:grpSpPr bwMode="auto">
            <a:xfrm>
              <a:off x="2769" y="816"/>
              <a:ext cx="159" cy="144"/>
              <a:chOff x="4257" y="2064"/>
              <a:chExt cx="159" cy="144"/>
            </a:xfrm>
          </p:grpSpPr>
          <p:sp>
            <p:nvSpPr>
              <p:cNvPr id="11290" name="Line 1043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1" name="Line 1044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1" name="Group 1045"/>
            <p:cNvGrpSpPr>
              <a:grpSpLocks/>
            </p:cNvGrpSpPr>
            <p:nvPr/>
          </p:nvGrpSpPr>
          <p:grpSpPr bwMode="auto">
            <a:xfrm>
              <a:off x="3456" y="816"/>
              <a:ext cx="159" cy="144"/>
              <a:chOff x="4257" y="2064"/>
              <a:chExt cx="159" cy="144"/>
            </a:xfrm>
          </p:grpSpPr>
          <p:sp>
            <p:nvSpPr>
              <p:cNvPr id="11288" name="Line 1046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9" name="Line 1047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2" name="Group 1048"/>
            <p:cNvGrpSpPr>
              <a:grpSpLocks/>
            </p:cNvGrpSpPr>
            <p:nvPr/>
          </p:nvGrpSpPr>
          <p:grpSpPr bwMode="auto">
            <a:xfrm>
              <a:off x="4032" y="816"/>
              <a:ext cx="159" cy="144"/>
              <a:chOff x="4257" y="2064"/>
              <a:chExt cx="159" cy="144"/>
            </a:xfrm>
          </p:grpSpPr>
          <p:sp>
            <p:nvSpPr>
              <p:cNvPr id="11286" name="Line 104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7" name="Line 105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3" name="Group 1051"/>
            <p:cNvGrpSpPr>
              <a:grpSpLocks/>
            </p:cNvGrpSpPr>
            <p:nvPr/>
          </p:nvGrpSpPr>
          <p:grpSpPr bwMode="auto">
            <a:xfrm>
              <a:off x="2097" y="816"/>
              <a:ext cx="159" cy="144"/>
              <a:chOff x="4257" y="2064"/>
              <a:chExt cx="159" cy="144"/>
            </a:xfrm>
          </p:grpSpPr>
          <p:sp>
            <p:nvSpPr>
              <p:cNvPr id="11284" name="Line 105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5" name="Line 105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269" name="Freeform 1055"/>
          <p:cNvSpPr>
            <a:spLocks/>
          </p:cNvSpPr>
          <p:nvPr/>
        </p:nvSpPr>
        <p:spPr bwMode="auto">
          <a:xfrm>
            <a:off x="1257300" y="5086350"/>
            <a:ext cx="82550" cy="342900"/>
          </a:xfrm>
          <a:custGeom>
            <a:avLst/>
            <a:gdLst>
              <a:gd name="T0" fmla="*/ 0 w 52"/>
              <a:gd name="T1" fmla="*/ 0 h 216"/>
              <a:gd name="T2" fmla="*/ 120967500 w 52"/>
              <a:gd name="T3" fmla="*/ 544353750 h 21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216">
                <a:moveTo>
                  <a:pt x="0" y="0"/>
                </a:moveTo>
                <a:cubicBezTo>
                  <a:pt x="52" y="78"/>
                  <a:pt x="48" y="123"/>
                  <a:pt x="48" y="21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Freeform 1056"/>
          <p:cNvSpPr>
            <a:spLocks/>
          </p:cNvSpPr>
          <p:nvPr/>
        </p:nvSpPr>
        <p:spPr bwMode="auto">
          <a:xfrm>
            <a:off x="5505450" y="5124450"/>
            <a:ext cx="112713" cy="285750"/>
          </a:xfrm>
          <a:custGeom>
            <a:avLst/>
            <a:gdLst>
              <a:gd name="T0" fmla="*/ 0 w 71"/>
              <a:gd name="T1" fmla="*/ 0 h 180"/>
              <a:gd name="T2" fmla="*/ 120968037 w 71"/>
              <a:gd name="T3" fmla="*/ 453628125 h 18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1" h="180">
                <a:moveTo>
                  <a:pt x="0" y="0"/>
                </a:moveTo>
                <a:cubicBezTo>
                  <a:pt x="71" y="47"/>
                  <a:pt x="48" y="88"/>
                  <a:pt x="48" y="18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Text Box 1057"/>
          <p:cNvSpPr txBox="1">
            <a:spLocks noChangeArrowheads="1"/>
          </p:cNvSpPr>
          <p:nvPr/>
        </p:nvSpPr>
        <p:spPr bwMode="auto">
          <a:xfrm>
            <a:off x="1524000" y="48768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1</a:t>
            </a:r>
          </a:p>
        </p:txBody>
      </p:sp>
      <p:sp>
        <p:nvSpPr>
          <p:cNvPr id="11272" name="Text Box 1058"/>
          <p:cNvSpPr txBox="1">
            <a:spLocks noChangeArrowheads="1"/>
          </p:cNvSpPr>
          <p:nvPr/>
        </p:nvSpPr>
        <p:spPr bwMode="auto">
          <a:xfrm>
            <a:off x="5791200" y="49530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2</a:t>
            </a:r>
          </a:p>
        </p:txBody>
      </p:sp>
      <p:sp>
        <p:nvSpPr>
          <p:cNvPr id="11273" name="Text Box 1062"/>
          <p:cNvSpPr txBox="1">
            <a:spLocks noChangeArrowheads="1"/>
          </p:cNvSpPr>
          <p:nvPr/>
        </p:nvSpPr>
        <p:spPr bwMode="auto">
          <a:xfrm>
            <a:off x="3328988" y="5429250"/>
            <a:ext cx="785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A</a:t>
            </a:r>
          </a:p>
        </p:txBody>
      </p:sp>
      <p:sp>
        <p:nvSpPr>
          <p:cNvPr id="11274" name="Text Box 1063"/>
          <p:cNvSpPr txBox="1">
            <a:spLocks noChangeArrowheads="1"/>
          </p:cNvSpPr>
          <p:nvPr/>
        </p:nvSpPr>
        <p:spPr bwMode="auto">
          <a:xfrm>
            <a:off x="609600" y="5257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O</a:t>
            </a:r>
          </a:p>
        </p:txBody>
      </p:sp>
      <p:sp>
        <p:nvSpPr>
          <p:cNvPr id="11275" name="Text Box 1064"/>
          <p:cNvSpPr txBox="1">
            <a:spLocks noChangeArrowheads="1"/>
          </p:cNvSpPr>
          <p:nvPr/>
        </p:nvSpPr>
        <p:spPr bwMode="auto">
          <a:xfrm>
            <a:off x="2743200" y="27432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B</a:t>
            </a:r>
          </a:p>
        </p:txBody>
      </p:sp>
      <p:sp>
        <p:nvSpPr>
          <p:cNvPr id="11276" name="Text Box 1065"/>
          <p:cNvSpPr txBox="1">
            <a:spLocks noChangeArrowheads="1"/>
          </p:cNvSpPr>
          <p:nvPr/>
        </p:nvSpPr>
        <p:spPr bwMode="auto">
          <a:xfrm>
            <a:off x="7696200" y="5257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B</a:t>
            </a:r>
          </a:p>
        </p:txBody>
      </p:sp>
      <p:sp>
        <p:nvSpPr>
          <p:cNvPr id="11277" name="Text Box 1066"/>
          <p:cNvSpPr txBox="1">
            <a:spLocks noChangeArrowheads="1"/>
          </p:cNvSpPr>
          <p:nvPr/>
        </p:nvSpPr>
        <p:spPr bwMode="auto">
          <a:xfrm>
            <a:off x="4724400" y="52578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O</a:t>
            </a:r>
          </a:p>
        </p:txBody>
      </p:sp>
      <p:sp>
        <p:nvSpPr>
          <p:cNvPr id="11278" name="Text Box 1067"/>
          <p:cNvSpPr txBox="1">
            <a:spLocks noChangeArrowheads="1"/>
          </p:cNvSpPr>
          <p:nvPr/>
        </p:nvSpPr>
        <p:spPr bwMode="auto">
          <a:xfrm>
            <a:off x="7315200" y="3560763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79" name="Group 1239"/>
          <p:cNvGrpSpPr>
            <a:grpSpLocks/>
          </p:cNvGrpSpPr>
          <p:nvPr/>
        </p:nvGrpSpPr>
        <p:grpSpPr bwMode="auto">
          <a:xfrm>
            <a:off x="3505200" y="530225"/>
            <a:ext cx="2971800" cy="1981200"/>
            <a:chOff x="2208" y="334"/>
            <a:chExt cx="1872" cy="1248"/>
          </a:xfrm>
        </p:grpSpPr>
        <p:grpSp>
          <p:nvGrpSpPr>
            <p:cNvPr id="13394" name="Group 1094"/>
            <p:cNvGrpSpPr>
              <a:grpSpLocks/>
            </p:cNvGrpSpPr>
            <p:nvPr/>
          </p:nvGrpSpPr>
          <p:grpSpPr bwMode="auto">
            <a:xfrm>
              <a:off x="2400" y="624"/>
              <a:ext cx="1392" cy="672"/>
              <a:chOff x="2352" y="1528"/>
              <a:chExt cx="1392" cy="672"/>
            </a:xfrm>
          </p:grpSpPr>
          <p:sp>
            <p:nvSpPr>
              <p:cNvPr id="13398" name="Text Box 1050"/>
              <p:cNvSpPr txBox="1">
                <a:spLocks noChangeArrowheads="1"/>
              </p:cNvSpPr>
              <p:nvPr/>
            </p:nvSpPr>
            <p:spPr bwMode="auto">
              <a:xfrm>
                <a:off x="2664" y="1910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1</a:t>
                </a:r>
              </a:p>
            </p:txBody>
          </p:sp>
          <p:grpSp>
            <p:nvGrpSpPr>
              <p:cNvPr id="13399" name="Group 1046"/>
              <p:cNvGrpSpPr>
                <a:grpSpLocks/>
              </p:cNvGrpSpPr>
              <p:nvPr/>
            </p:nvGrpSpPr>
            <p:grpSpPr bwMode="auto">
              <a:xfrm>
                <a:off x="2352" y="1528"/>
                <a:ext cx="1392" cy="672"/>
                <a:chOff x="2496" y="720"/>
                <a:chExt cx="1392" cy="672"/>
              </a:xfrm>
            </p:grpSpPr>
            <p:sp>
              <p:nvSpPr>
                <p:cNvPr id="13402" name="Line 1044"/>
                <p:cNvSpPr>
                  <a:spLocks noChangeShapeType="1"/>
                </p:cNvSpPr>
                <p:nvPr/>
              </p:nvSpPr>
              <p:spPr bwMode="auto">
                <a:xfrm>
                  <a:off x="2496" y="1392"/>
                  <a:ext cx="139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3" name="Line 1045"/>
                <p:cNvSpPr>
                  <a:spLocks noChangeShapeType="1"/>
                </p:cNvSpPr>
                <p:nvPr/>
              </p:nvSpPr>
              <p:spPr bwMode="auto">
                <a:xfrm flipH="1">
                  <a:off x="2496" y="720"/>
                  <a:ext cx="1104" cy="67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400" name="Freeform 1049"/>
              <p:cNvSpPr>
                <a:spLocks/>
              </p:cNvSpPr>
              <p:nvPr/>
            </p:nvSpPr>
            <p:spPr bwMode="auto">
              <a:xfrm>
                <a:off x="2622" y="2048"/>
                <a:ext cx="42" cy="150"/>
              </a:xfrm>
              <a:custGeom>
                <a:avLst/>
                <a:gdLst>
                  <a:gd name="T0" fmla="*/ 0 w 42"/>
                  <a:gd name="T1" fmla="*/ 0 h 150"/>
                  <a:gd name="T2" fmla="*/ 38 w 42"/>
                  <a:gd name="T3" fmla="*/ 56 h 150"/>
                  <a:gd name="T4" fmla="*/ 19 w 42"/>
                  <a:gd name="T5" fmla="*/ 150 h 1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" h="150">
                    <a:moveTo>
                      <a:pt x="0" y="0"/>
                    </a:moveTo>
                    <a:cubicBezTo>
                      <a:pt x="13" y="19"/>
                      <a:pt x="35" y="34"/>
                      <a:pt x="38" y="56"/>
                    </a:cubicBezTo>
                    <a:cubicBezTo>
                      <a:pt x="42" y="88"/>
                      <a:pt x="19" y="150"/>
                      <a:pt x="19" y="15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13401" name="AutoShape 1081"/>
              <p:cNvCxnSpPr>
                <a:cxnSpLocks noChangeShapeType="1"/>
              </p:cNvCxnSpPr>
              <p:nvPr/>
            </p:nvCxnSpPr>
            <p:spPr bwMode="auto">
              <a:xfrm>
                <a:off x="2352" y="2199"/>
                <a:ext cx="1" cy="1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3395" name="Text Box 1096"/>
            <p:cNvSpPr txBox="1">
              <a:spLocks noChangeArrowheads="1"/>
            </p:cNvSpPr>
            <p:nvPr/>
          </p:nvSpPr>
          <p:spPr bwMode="auto">
            <a:xfrm>
              <a:off x="2208" y="1294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  <p:sp>
          <p:nvSpPr>
            <p:cNvPr id="13396" name="Text Box 1097"/>
            <p:cNvSpPr txBox="1">
              <a:spLocks noChangeArrowheads="1"/>
            </p:cNvSpPr>
            <p:nvPr/>
          </p:nvSpPr>
          <p:spPr bwMode="auto">
            <a:xfrm>
              <a:off x="3792" y="129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13397" name="Text Box 1098"/>
            <p:cNvSpPr txBox="1">
              <a:spLocks noChangeArrowheads="1"/>
            </p:cNvSpPr>
            <p:nvPr/>
          </p:nvSpPr>
          <p:spPr bwMode="auto">
            <a:xfrm>
              <a:off x="3648" y="33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</p:grpSp>
      <p:grpSp>
        <p:nvGrpSpPr>
          <p:cNvPr id="11480" name="Group 1240"/>
          <p:cNvGrpSpPr>
            <a:grpSpLocks/>
          </p:cNvGrpSpPr>
          <p:nvPr/>
        </p:nvGrpSpPr>
        <p:grpSpPr bwMode="auto">
          <a:xfrm>
            <a:off x="3505200" y="0"/>
            <a:ext cx="2743200" cy="2511425"/>
            <a:chOff x="4579" y="644"/>
            <a:chExt cx="1728" cy="1582"/>
          </a:xfrm>
        </p:grpSpPr>
        <p:grpSp>
          <p:nvGrpSpPr>
            <p:cNvPr id="13383" name="Group 1101"/>
            <p:cNvGrpSpPr>
              <a:grpSpLocks/>
            </p:cNvGrpSpPr>
            <p:nvPr/>
          </p:nvGrpSpPr>
          <p:grpSpPr bwMode="auto">
            <a:xfrm>
              <a:off x="4772" y="644"/>
              <a:ext cx="1104" cy="1298"/>
              <a:chOff x="4272" y="334"/>
              <a:chExt cx="1104" cy="1298"/>
            </a:xfrm>
          </p:grpSpPr>
          <p:grpSp>
            <p:nvGrpSpPr>
              <p:cNvPr id="13386" name="Group 1095"/>
              <p:cNvGrpSpPr>
                <a:grpSpLocks/>
              </p:cNvGrpSpPr>
              <p:nvPr/>
            </p:nvGrpSpPr>
            <p:grpSpPr bwMode="auto">
              <a:xfrm>
                <a:off x="4272" y="624"/>
                <a:ext cx="1104" cy="1008"/>
                <a:chOff x="4656" y="144"/>
                <a:chExt cx="1104" cy="1008"/>
              </a:xfrm>
            </p:grpSpPr>
            <p:sp>
              <p:nvSpPr>
                <p:cNvPr id="13388" name="Line 1030"/>
                <p:cNvSpPr>
                  <a:spLocks noChangeShapeType="1"/>
                </p:cNvSpPr>
                <p:nvPr/>
              </p:nvSpPr>
              <p:spPr bwMode="auto">
                <a:xfrm flipH="1">
                  <a:off x="4656" y="144"/>
                  <a:ext cx="864" cy="100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89" name="Line 1032"/>
                <p:cNvSpPr>
                  <a:spLocks noChangeShapeType="1"/>
                </p:cNvSpPr>
                <p:nvPr/>
              </p:nvSpPr>
              <p:spPr bwMode="auto">
                <a:xfrm flipH="1">
                  <a:off x="4656" y="480"/>
                  <a:ext cx="1104" cy="67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0" name="Text Box 1055"/>
                <p:cNvSpPr txBox="1">
                  <a:spLocks noChangeArrowheads="1"/>
                </p:cNvSpPr>
                <p:nvPr/>
              </p:nvSpPr>
              <p:spPr bwMode="auto">
                <a:xfrm>
                  <a:off x="5040" y="632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32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>
                    <a:defRPr kumimoji="1" sz="28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>
                      <a:solidFill>
                        <a:srgbClr val="CC00CC"/>
                      </a:solidFill>
                    </a:rPr>
                    <a:t>2</a:t>
                  </a:r>
                  <a:endParaRPr lang="en-US" altLang="zh-CN" sz="2400"/>
                </a:p>
              </p:txBody>
            </p:sp>
            <p:sp>
              <p:nvSpPr>
                <p:cNvPr id="13391" name="Freeform 1088"/>
                <p:cNvSpPr>
                  <a:spLocks/>
                </p:cNvSpPr>
                <p:nvPr/>
              </p:nvSpPr>
              <p:spPr bwMode="auto">
                <a:xfrm>
                  <a:off x="4860" y="924"/>
                  <a:ext cx="72" cy="84"/>
                </a:xfrm>
                <a:custGeom>
                  <a:avLst/>
                  <a:gdLst>
                    <a:gd name="T0" fmla="*/ 0 w 72"/>
                    <a:gd name="T1" fmla="*/ 0 h 84"/>
                    <a:gd name="T2" fmla="*/ 60 w 72"/>
                    <a:gd name="T3" fmla="*/ 48 h 84"/>
                    <a:gd name="T4" fmla="*/ 72 w 72"/>
                    <a:gd name="T5" fmla="*/ 84 h 8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2" h="84">
                      <a:moveTo>
                        <a:pt x="0" y="0"/>
                      </a:moveTo>
                      <a:cubicBezTo>
                        <a:pt x="42" y="14"/>
                        <a:pt x="38" y="5"/>
                        <a:pt x="60" y="48"/>
                      </a:cubicBezTo>
                      <a:cubicBezTo>
                        <a:pt x="66" y="59"/>
                        <a:pt x="72" y="84"/>
                        <a:pt x="72" y="84"/>
                      </a:cubicBezTo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2" name="Line 1092"/>
                <p:cNvSpPr>
                  <a:spLocks noChangeShapeType="1"/>
                </p:cNvSpPr>
                <p:nvPr/>
              </p:nvSpPr>
              <p:spPr bwMode="auto">
                <a:xfrm>
                  <a:off x="4860" y="924"/>
                  <a:ext cx="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3" name="Line 1093"/>
                <p:cNvSpPr>
                  <a:spLocks noChangeShapeType="1"/>
                </p:cNvSpPr>
                <p:nvPr/>
              </p:nvSpPr>
              <p:spPr bwMode="auto">
                <a:xfrm>
                  <a:off x="4860" y="1008"/>
                  <a:ext cx="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87" name="Text Box 1100"/>
              <p:cNvSpPr txBox="1">
                <a:spLocks noChangeArrowheads="1"/>
              </p:cNvSpPr>
              <p:nvPr/>
            </p:nvSpPr>
            <p:spPr bwMode="auto">
              <a:xfrm>
                <a:off x="5136" y="334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C</a:t>
                </a:r>
              </a:p>
            </p:txBody>
          </p:sp>
        </p:grpSp>
        <p:sp>
          <p:nvSpPr>
            <p:cNvPr id="13384" name="Text Box 1102"/>
            <p:cNvSpPr txBox="1">
              <a:spLocks noChangeArrowheads="1"/>
            </p:cNvSpPr>
            <p:nvPr/>
          </p:nvSpPr>
          <p:spPr bwMode="auto">
            <a:xfrm>
              <a:off x="6019" y="97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13385" name="Text Box 1103"/>
            <p:cNvSpPr txBox="1">
              <a:spLocks noChangeArrowheads="1"/>
            </p:cNvSpPr>
            <p:nvPr/>
          </p:nvSpPr>
          <p:spPr bwMode="auto">
            <a:xfrm>
              <a:off x="4579" y="1938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</p:grpSp>
      <p:grpSp>
        <p:nvGrpSpPr>
          <p:cNvPr id="11486" name="Group 1246"/>
          <p:cNvGrpSpPr>
            <a:grpSpLocks/>
          </p:cNvGrpSpPr>
          <p:nvPr/>
        </p:nvGrpSpPr>
        <p:grpSpPr bwMode="auto">
          <a:xfrm>
            <a:off x="4067175" y="3732213"/>
            <a:ext cx="3200400" cy="2057400"/>
            <a:chOff x="2562" y="2351"/>
            <a:chExt cx="2016" cy="1296"/>
          </a:xfrm>
        </p:grpSpPr>
        <p:sp>
          <p:nvSpPr>
            <p:cNvPr id="13375" name="Freeform 1130"/>
            <p:cNvSpPr>
              <a:spLocks/>
            </p:cNvSpPr>
            <p:nvPr/>
          </p:nvSpPr>
          <p:spPr bwMode="auto">
            <a:xfrm>
              <a:off x="3132" y="3129"/>
              <a:ext cx="102" cy="234"/>
            </a:xfrm>
            <a:custGeom>
              <a:avLst/>
              <a:gdLst>
                <a:gd name="T0" fmla="*/ 0 w 102"/>
                <a:gd name="T1" fmla="*/ 0 h 234"/>
                <a:gd name="T2" fmla="*/ 67 w 102"/>
                <a:gd name="T3" fmla="*/ 45 h 234"/>
                <a:gd name="T4" fmla="*/ 100 w 102"/>
                <a:gd name="T5" fmla="*/ 234 h 2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2" h="234">
                  <a:moveTo>
                    <a:pt x="0" y="0"/>
                  </a:moveTo>
                  <a:cubicBezTo>
                    <a:pt x="22" y="15"/>
                    <a:pt x="45" y="30"/>
                    <a:pt x="67" y="45"/>
                  </a:cubicBezTo>
                  <a:cubicBezTo>
                    <a:pt x="102" y="69"/>
                    <a:pt x="100" y="204"/>
                    <a:pt x="100" y="23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76" name="Group 1245"/>
            <p:cNvGrpSpPr>
              <a:grpSpLocks/>
            </p:cNvGrpSpPr>
            <p:nvPr/>
          </p:nvGrpSpPr>
          <p:grpSpPr bwMode="auto">
            <a:xfrm>
              <a:off x="2562" y="2351"/>
              <a:ext cx="2016" cy="1296"/>
              <a:chOff x="2562" y="2351"/>
              <a:chExt cx="2016" cy="1296"/>
            </a:xfrm>
          </p:grpSpPr>
          <p:sp>
            <p:nvSpPr>
              <p:cNvPr id="13377" name="Line 1106"/>
              <p:cNvSpPr>
                <a:spLocks noChangeShapeType="1"/>
              </p:cNvSpPr>
              <p:nvPr/>
            </p:nvSpPr>
            <p:spPr bwMode="auto">
              <a:xfrm>
                <a:off x="2755" y="3359"/>
                <a:ext cx="14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8" name="Line 1107"/>
              <p:cNvSpPr>
                <a:spLocks noChangeShapeType="1"/>
              </p:cNvSpPr>
              <p:nvPr/>
            </p:nvSpPr>
            <p:spPr bwMode="auto">
              <a:xfrm flipV="1">
                <a:off x="2755" y="2639"/>
                <a:ext cx="1152" cy="72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9" name="Text Box 1111"/>
              <p:cNvSpPr txBox="1">
                <a:spLocks noChangeArrowheads="1"/>
              </p:cNvSpPr>
              <p:nvPr/>
            </p:nvSpPr>
            <p:spPr bwMode="auto">
              <a:xfrm>
                <a:off x="4146" y="3359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A</a:t>
                </a:r>
              </a:p>
            </p:txBody>
          </p:sp>
          <p:sp>
            <p:nvSpPr>
              <p:cNvPr id="13380" name="Text Box 1132"/>
              <p:cNvSpPr txBox="1">
                <a:spLocks noChangeArrowheads="1"/>
              </p:cNvSpPr>
              <p:nvPr/>
            </p:nvSpPr>
            <p:spPr bwMode="auto">
              <a:xfrm>
                <a:off x="3330" y="3119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 sz="2400"/>
              </a:p>
            </p:txBody>
          </p:sp>
          <p:sp>
            <p:nvSpPr>
              <p:cNvPr id="13381" name="Text Box 1124"/>
              <p:cNvSpPr txBox="1">
                <a:spLocks noChangeArrowheads="1"/>
              </p:cNvSpPr>
              <p:nvPr/>
            </p:nvSpPr>
            <p:spPr bwMode="auto">
              <a:xfrm>
                <a:off x="3858" y="2351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B</a:t>
                </a:r>
              </a:p>
            </p:txBody>
          </p:sp>
          <p:sp>
            <p:nvSpPr>
              <p:cNvPr id="13382" name="Text Box 1125"/>
              <p:cNvSpPr txBox="1">
                <a:spLocks noChangeArrowheads="1"/>
              </p:cNvSpPr>
              <p:nvPr/>
            </p:nvSpPr>
            <p:spPr bwMode="auto">
              <a:xfrm>
                <a:off x="2562" y="3359"/>
                <a:ext cx="39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O</a:t>
                </a:r>
              </a:p>
            </p:txBody>
          </p:sp>
        </p:grpSp>
      </p:grpSp>
      <p:grpSp>
        <p:nvGrpSpPr>
          <p:cNvPr id="11487" name="Group 1247"/>
          <p:cNvGrpSpPr>
            <a:grpSpLocks/>
          </p:cNvGrpSpPr>
          <p:nvPr/>
        </p:nvGrpSpPr>
        <p:grpSpPr bwMode="auto">
          <a:xfrm>
            <a:off x="4067175" y="3732213"/>
            <a:ext cx="3049588" cy="2057400"/>
            <a:chOff x="2562" y="2351"/>
            <a:chExt cx="1921" cy="1296"/>
          </a:xfrm>
        </p:grpSpPr>
        <p:sp>
          <p:nvSpPr>
            <p:cNvPr id="13367" name="Text Box 1110"/>
            <p:cNvSpPr txBox="1">
              <a:spLocks noChangeArrowheads="1"/>
            </p:cNvSpPr>
            <p:nvPr/>
          </p:nvSpPr>
          <p:spPr bwMode="auto">
            <a:xfrm>
              <a:off x="2562" y="3359"/>
              <a:ext cx="39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O</a:t>
              </a:r>
            </a:p>
          </p:txBody>
        </p:sp>
        <p:sp>
          <p:nvSpPr>
            <p:cNvPr id="13368" name="Text Box 1112"/>
            <p:cNvSpPr txBox="1">
              <a:spLocks noChangeArrowheads="1"/>
            </p:cNvSpPr>
            <p:nvPr/>
          </p:nvSpPr>
          <p:spPr bwMode="auto">
            <a:xfrm>
              <a:off x="3858" y="2351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13369" name="Group 1244"/>
            <p:cNvGrpSpPr>
              <a:grpSpLocks/>
            </p:cNvGrpSpPr>
            <p:nvPr/>
          </p:nvGrpSpPr>
          <p:grpSpPr bwMode="auto">
            <a:xfrm>
              <a:off x="2755" y="2639"/>
              <a:ext cx="1728" cy="720"/>
              <a:chOff x="2754" y="2639"/>
              <a:chExt cx="1728" cy="720"/>
            </a:xfrm>
          </p:grpSpPr>
          <p:sp>
            <p:nvSpPr>
              <p:cNvPr id="13370" name="Line 1121"/>
              <p:cNvSpPr>
                <a:spLocks noChangeShapeType="1"/>
              </p:cNvSpPr>
              <p:nvPr/>
            </p:nvSpPr>
            <p:spPr bwMode="auto">
              <a:xfrm flipV="1">
                <a:off x="2755" y="2639"/>
                <a:ext cx="1152" cy="72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1" name="Line 1122"/>
              <p:cNvSpPr>
                <a:spLocks noChangeShapeType="1"/>
              </p:cNvSpPr>
              <p:nvPr/>
            </p:nvSpPr>
            <p:spPr bwMode="auto">
              <a:xfrm flipV="1">
                <a:off x="2754" y="3023"/>
                <a:ext cx="144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2" name="Text Box 1127"/>
              <p:cNvSpPr txBox="1">
                <a:spLocks noChangeArrowheads="1"/>
              </p:cNvSpPr>
              <p:nvPr/>
            </p:nvSpPr>
            <p:spPr bwMode="auto">
              <a:xfrm>
                <a:off x="4194" y="2927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/>
                  <a:t>C</a:t>
                </a:r>
              </a:p>
            </p:txBody>
          </p:sp>
          <p:sp>
            <p:nvSpPr>
              <p:cNvPr id="13373" name="Freeform 1131"/>
              <p:cNvSpPr>
                <a:spLocks/>
              </p:cNvSpPr>
              <p:nvPr/>
            </p:nvSpPr>
            <p:spPr bwMode="auto">
              <a:xfrm rot="1902231">
                <a:off x="3024" y="3207"/>
                <a:ext cx="95" cy="57"/>
              </a:xfrm>
              <a:custGeom>
                <a:avLst/>
                <a:gdLst>
                  <a:gd name="T0" fmla="*/ 0 w 33"/>
                  <a:gd name="T1" fmla="*/ 0 h 66"/>
                  <a:gd name="T2" fmla="*/ 181 w 33"/>
                  <a:gd name="T3" fmla="*/ 25 h 66"/>
                  <a:gd name="T4" fmla="*/ 273 w 33"/>
                  <a:gd name="T5" fmla="*/ 49 h 6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3" h="66">
                    <a:moveTo>
                      <a:pt x="0" y="0"/>
                    </a:moveTo>
                    <a:cubicBezTo>
                      <a:pt x="7" y="11"/>
                      <a:pt x="16" y="21"/>
                      <a:pt x="22" y="33"/>
                    </a:cubicBezTo>
                    <a:cubicBezTo>
                      <a:pt x="27" y="43"/>
                      <a:pt x="33" y="66"/>
                      <a:pt x="33" y="66"/>
                    </a:cubicBezTo>
                  </a:path>
                </a:pathLst>
              </a:custGeom>
              <a:noFill/>
              <a:ln w="28575" cmpd="sng">
                <a:solidFill>
                  <a:srgbClr val="FF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4" name="Text Box 1133"/>
              <p:cNvSpPr txBox="1">
                <a:spLocks noChangeArrowheads="1"/>
              </p:cNvSpPr>
              <p:nvPr/>
            </p:nvSpPr>
            <p:spPr bwMode="auto">
              <a:xfrm>
                <a:off x="3168" y="2999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FF"/>
                    </a:solidFill>
                  </a:rPr>
                  <a:t>2</a:t>
                </a:r>
                <a:endParaRPr lang="en-US" altLang="zh-CN" sz="900"/>
              </a:p>
            </p:txBody>
          </p:sp>
        </p:grpSp>
      </p:grpSp>
      <p:grpSp>
        <p:nvGrpSpPr>
          <p:cNvPr id="11433" name="Group 1193"/>
          <p:cNvGrpSpPr>
            <a:grpSpLocks/>
          </p:cNvGrpSpPr>
          <p:nvPr/>
        </p:nvGrpSpPr>
        <p:grpSpPr bwMode="auto">
          <a:xfrm>
            <a:off x="3505200" y="2528888"/>
            <a:ext cx="5791200" cy="1004887"/>
            <a:chOff x="1842" y="1582"/>
            <a:chExt cx="3648" cy="633"/>
          </a:xfrm>
        </p:grpSpPr>
        <p:grpSp>
          <p:nvGrpSpPr>
            <p:cNvPr id="13348" name="Group 1192"/>
            <p:cNvGrpSpPr>
              <a:grpSpLocks/>
            </p:cNvGrpSpPr>
            <p:nvPr/>
          </p:nvGrpSpPr>
          <p:grpSpPr bwMode="auto">
            <a:xfrm>
              <a:off x="2237" y="1658"/>
              <a:ext cx="1843" cy="492"/>
              <a:chOff x="2237" y="1658"/>
              <a:chExt cx="1843" cy="492"/>
            </a:xfrm>
          </p:grpSpPr>
          <p:grpSp>
            <p:nvGrpSpPr>
              <p:cNvPr id="13353" name="Group 1155"/>
              <p:cNvGrpSpPr>
                <a:grpSpLocks/>
              </p:cNvGrpSpPr>
              <p:nvPr/>
            </p:nvGrpSpPr>
            <p:grpSpPr bwMode="auto">
              <a:xfrm>
                <a:off x="3928" y="2006"/>
                <a:ext cx="152" cy="144"/>
                <a:chOff x="4257" y="2064"/>
                <a:chExt cx="159" cy="144"/>
              </a:xfrm>
            </p:grpSpPr>
            <p:sp>
              <p:nvSpPr>
                <p:cNvPr id="13365" name="Line 1156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6" name="Line 1157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54" name="Line 1137"/>
              <p:cNvSpPr>
                <a:spLocks noChangeShapeType="1"/>
              </p:cNvSpPr>
              <p:nvPr/>
            </p:nvSpPr>
            <p:spPr bwMode="auto">
              <a:xfrm>
                <a:off x="2572" y="2150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5" name="Line 1138"/>
              <p:cNvSpPr>
                <a:spLocks noChangeShapeType="1"/>
              </p:cNvSpPr>
              <p:nvPr/>
            </p:nvSpPr>
            <p:spPr bwMode="auto">
              <a:xfrm flipV="1">
                <a:off x="2572" y="2006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6" name="Line 1146"/>
              <p:cNvSpPr>
                <a:spLocks noChangeShapeType="1"/>
              </p:cNvSpPr>
              <p:nvPr/>
            </p:nvSpPr>
            <p:spPr bwMode="auto">
              <a:xfrm>
                <a:off x="3734" y="1802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7" name="Line 1147"/>
              <p:cNvSpPr>
                <a:spLocks noChangeShapeType="1"/>
              </p:cNvSpPr>
              <p:nvPr/>
            </p:nvSpPr>
            <p:spPr bwMode="auto">
              <a:xfrm flipV="1">
                <a:off x="3734" y="1658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8" name="Line 1143"/>
              <p:cNvSpPr>
                <a:spLocks noChangeShapeType="1"/>
              </p:cNvSpPr>
              <p:nvPr/>
            </p:nvSpPr>
            <p:spPr bwMode="auto">
              <a:xfrm>
                <a:off x="3137" y="1802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9" name="Line 1144"/>
              <p:cNvSpPr>
                <a:spLocks noChangeShapeType="1"/>
              </p:cNvSpPr>
              <p:nvPr/>
            </p:nvSpPr>
            <p:spPr bwMode="auto">
              <a:xfrm flipV="1">
                <a:off x="3137" y="1658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3360" name="Group 1139"/>
              <p:cNvGrpSpPr>
                <a:grpSpLocks/>
              </p:cNvGrpSpPr>
              <p:nvPr/>
            </p:nvGrpSpPr>
            <p:grpSpPr bwMode="auto">
              <a:xfrm>
                <a:off x="2237" y="1658"/>
                <a:ext cx="152" cy="144"/>
                <a:chOff x="4257" y="2064"/>
                <a:chExt cx="159" cy="144"/>
              </a:xfrm>
            </p:grpSpPr>
            <p:sp>
              <p:nvSpPr>
                <p:cNvPr id="13363" name="Line 1140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4" name="Line 1141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61" name="Line 1159"/>
              <p:cNvSpPr>
                <a:spLocks noChangeShapeType="1"/>
              </p:cNvSpPr>
              <p:nvPr/>
            </p:nvSpPr>
            <p:spPr bwMode="auto">
              <a:xfrm>
                <a:off x="3401" y="2150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62" name="Line 1160"/>
              <p:cNvSpPr>
                <a:spLocks noChangeShapeType="1"/>
              </p:cNvSpPr>
              <p:nvPr/>
            </p:nvSpPr>
            <p:spPr bwMode="auto">
              <a:xfrm flipV="1">
                <a:off x="3401" y="2006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49" name="Group 1191"/>
            <p:cNvGrpSpPr>
              <a:grpSpLocks/>
            </p:cNvGrpSpPr>
            <p:nvPr/>
          </p:nvGrpSpPr>
          <p:grpSpPr bwMode="auto">
            <a:xfrm>
              <a:off x="1842" y="1582"/>
              <a:ext cx="3648" cy="633"/>
              <a:chOff x="1920" y="1620"/>
              <a:chExt cx="3648" cy="633"/>
            </a:xfrm>
          </p:grpSpPr>
          <p:sp>
            <p:nvSpPr>
              <p:cNvPr id="13350" name="Text Box 1148"/>
              <p:cNvSpPr txBox="1">
                <a:spLocks noChangeArrowheads="1"/>
              </p:cNvSpPr>
              <p:nvPr/>
            </p:nvSpPr>
            <p:spPr bwMode="auto">
              <a:xfrm>
                <a:off x="2082" y="1620"/>
                <a:ext cx="3486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/>
                  <a:t>       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AOC</a:t>
                </a:r>
                <a:r>
                  <a:rPr lang="zh-CN" altLang="zh-CN" sz="2400">
                    <a:solidFill>
                      <a:srgbClr val="FF0000"/>
                    </a:solidFill>
                  </a:rPr>
                  <a:t>为      1 和     2 的和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>
                    <a:solidFill>
                      <a:srgbClr val="FF0000"/>
                    </a:solidFill>
                  </a:rPr>
                  <a:t> 记作     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AOC =     1 +      2</a:t>
                </a:r>
              </a:p>
            </p:txBody>
          </p:sp>
          <p:sp>
            <p:nvSpPr>
              <p:cNvPr id="13351" name="Text Box 1167"/>
              <p:cNvSpPr txBox="1">
                <a:spLocks noChangeArrowheads="1"/>
              </p:cNvSpPr>
              <p:nvPr/>
            </p:nvSpPr>
            <p:spPr bwMode="auto">
              <a:xfrm>
                <a:off x="1920" y="1620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FF0000"/>
                    </a:solidFill>
                  </a:rPr>
                  <a:t>（</a:t>
                </a:r>
                <a:endParaRPr lang="zh-CN" altLang="en-US" sz="2400"/>
              </a:p>
            </p:txBody>
          </p:sp>
          <p:sp>
            <p:nvSpPr>
              <p:cNvPr id="13352" name="Text Box 1168"/>
              <p:cNvSpPr txBox="1">
                <a:spLocks noChangeArrowheads="1"/>
              </p:cNvSpPr>
              <p:nvPr/>
            </p:nvSpPr>
            <p:spPr bwMode="auto">
              <a:xfrm>
                <a:off x="4291" y="1965"/>
                <a:ext cx="23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FF0000"/>
                    </a:solidFill>
                  </a:rPr>
                  <a:t>）</a:t>
                </a:r>
                <a:endParaRPr lang="zh-CN" altLang="en-US" sz="2400"/>
              </a:p>
            </p:txBody>
          </p:sp>
        </p:grpSp>
      </p:grpSp>
      <p:grpSp>
        <p:nvGrpSpPr>
          <p:cNvPr id="11450" name="Group 1210"/>
          <p:cNvGrpSpPr>
            <a:grpSpLocks/>
          </p:cNvGrpSpPr>
          <p:nvPr/>
        </p:nvGrpSpPr>
        <p:grpSpPr bwMode="auto">
          <a:xfrm>
            <a:off x="3124200" y="5789613"/>
            <a:ext cx="5791200" cy="1004887"/>
            <a:chOff x="1842" y="1582"/>
            <a:chExt cx="3648" cy="633"/>
          </a:xfrm>
        </p:grpSpPr>
        <p:grpSp>
          <p:nvGrpSpPr>
            <p:cNvPr id="13329" name="Group 1211"/>
            <p:cNvGrpSpPr>
              <a:grpSpLocks/>
            </p:cNvGrpSpPr>
            <p:nvPr/>
          </p:nvGrpSpPr>
          <p:grpSpPr bwMode="auto">
            <a:xfrm>
              <a:off x="2237" y="1658"/>
              <a:ext cx="1843" cy="492"/>
              <a:chOff x="2237" y="1658"/>
              <a:chExt cx="1843" cy="492"/>
            </a:xfrm>
          </p:grpSpPr>
          <p:grpSp>
            <p:nvGrpSpPr>
              <p:cNvPr id="13334" name="Group 1212"/>
              <p:cNvGrpSpPr>
                <a:grpSpLocks/>
              </p:cNvGrpSpPr>
              <p:nvPr/>
            </p:nvGrpSpPr>
            <p:grpSpPr bwMode="auto">
              <a:xfrm>
                <a:off x="3928" y="2006"/>
                <a:ext cx="152" cy="144"/>
                <a:chOff x="4257" y="2064"/>
                <a:chExt cx="159" cy="144"/>
              </a:xfrm>
            </p:grpSpPr>
            <p:sp>
              <p:nvSpPr>
                <p:cNvPr id="13346" name="Line 1213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7" name="Line 1214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35" name="Line 1215"/>
              <p:cNvSpPr>
                <a:spLocks noChangeShapeType="1"/>
              </p:cNvSpPr>
              <p:nvPr/>
            </p:nvSpPr>
            <p:spPr bwMode="auto">
              <a:xfrm>
                <a:off x="2572" y="2150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6" name="Line 1216"/>
              <p:cNvSpPr>
                <a:spLocks noChangeShapeType="1"/>
              </p:cNvSpPr>
              <p:nvPr/>
            </p:nvSpPr>
            <p:spPr bwMode="auto">
              <a:xfrm flipV="1">
                <a:off x="2572" y="2006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7" name="Line 1217"/>
              <p:cNvSpPr>
                <a:spLocks noChangeShapeType="1"/>
              </p:cNvSpPr>
              <p:nvPr/>
            </p:nvSpPr>
            <p:spPr bwMode="auto">
              <a:xfrm>
                <a:off x="3734" y="1802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8" name="Line 1218"/>
              <p:cNvSpPr>
                <a:spLocks noChangeShapeType="1"/>
              </p:cNvSpPr>
              <p:nvPr/>
            </p:nvSpPr>
            <p:spPr bwMode="auto">
              <a:xfrm flipV="1">
                <a:off x="3734" y="1658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9" name="Line 1219"/>
              <p:cNvSpPr>
                <a:spLocks noChangeShapeType="1"/>
              </p:cNvSpPr>
              <p:nvPr/>
            </p:nvSpPr>
            <p:spPr bwMode="auto">
              <a:xfrm>
                <a:off x="3137" y="1802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0" name="Line 1220"/>
              <p:cNvSpPr>
                <a:spLocks noChangeShapeType="1"/>
              </p:cNvSpPr>
              <p:nvPr/>
            </p:nvSpPr>
            <p:spPr bwMode="auto">
              <a:xfrm flipV="1">
                <a:off x="3137" y="1658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3341" name="Group 1221"/>
              <p:cNvGrpSpPr>
                <a:grpSpLocks/>
              </p:cNvGrpSpPr>
              <p:nvPr/>
            </p:nvGrpSpPr>
            <p:grpSpPr bwMode="auto">
              <a:xfrm>
                <a:off x="2237" y="1658"/>
                <a:ext cx="152" cy="144"/>
                <a:chOff x="4257" y="2064"/>
                <a:chExt cx="159" cy="144"/>
              </a:xfrm>
            </p:grpSpPr>
            <p:sp>
              <p:nvSpPr>
                <p:cNvPr id="13344" name="Line 1222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5" name="Line 1223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42" name="Line 1224"/>
              <p:cNvSpPr>
                <a:spLocks noChangeShapeType="1"/>
              </p:cNvSpPr>
              <p:nvPr/>
            </p:nvSpPr>
            <p:spPr bwMode="auto">
              <a:xfrm>
                <a:off x="3401" y="2150"/>
                <a:ext cx="152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3" name="Line 1225"/>
              <p:cNvSpPr>
                <a:spLocks noChangeShapeType="1"/>
              </p:cNvSpPr>
              <p:nvPr/>
            </p:nvSpPr>
            <p:spPr bwMode="auto">
              <a:xfrm flipV="1">
                <a:off x="3401" y="2006"/>
                <a:ext cx="152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0" name="Group 1226"/>
            <p:cNvGrpSpPr>
              <a:grpSpLocks/>
            </p:cNvGrpSpPr>
            <p:nvPr/>
          </p:nvGrpSpPr>
          <p:grpSpPr bwMode="auto">
            <a:xfrm>
              <a:off x="1842" y="1582"/>
              <a:ext cx="3648" cy="633"/>
              <a:chOff x="1920" y="1620"/>
              <a:chExt cx="3648" cy="633"/>
            </a:xfrm>
          </p:grpSpPr>
          <p:sp>
            <p:nvSpPr>
              <p:cNvPr id="13331" name="Text Box 1227"/>
              <p:cNvSpPr txBox="1">
                <a:spLocks noChangeArrowheads="1"/>
              </p:cNvSpPr>
              <p:nvPr/>
            </p:nvSpPr>
            <p:spPr bwMode="auto">
              <a:xfrm>
                <a:off x="2082" y="1620"/>
                <a:ext cx="3486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/>
                  <a:t>       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AOC</a:t>
                </a:r>
                <a:r>
                  <a:rPr lang="zh-CN" altLang="zh-CN" sz="2400">
                    <a:solidFill>
                      <a:srgbClr val="FF0000"/>
                    </a:solidFill>
                  </a:rPr>
                  <a:t>为      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1</a:t>
                </a:r>
                <a:r>
                  <a:rPr lang="zh-CN" altLang="en-US" sz="2400">
                    <a:solidFill>
                      <a:srgbClr val="FF0000"/>
                    </a:solidFill>
                  </a:rPr>
                  <a:t>与</a:t>
                </a:r>
                <a:r>
                  <a:rPr lang="zh-CN" altLang="zh-CN" sz="2400">
                    <a:solidFill>
                      <a:srgbClr val="FF0000"/>
                    </a:solidFill>
                  </a:rPr>
                  <a:t>     </a:t>
                </a:r>
                <a:r>
                  <a:rPr lang="zh-CN" altLang="en-US" sz="2400">
                    <a:solidFill>
                      <a:srgbClr val="FF0000"/>
                    </a:solidFill>
                  </a:rPr>
                  <a:t> </a:t>
                </a:r>
                <a:r>
                  <a:rPr lang="zh-CN" altLang="zh-CN" sz="2400">
                    <a:solidFill>
                      <a:srgbClr val="FF0000"/>
                    </a:solidFill>
                  </a:rPr>
                  <a:t>2 的差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>
                    <a:solidFill>
                      <a:srgbClr val="FF0000"/>
                    </a:solidFill>
                  </a:rPr>
                  <a:t> 记作     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AOC =     1 –      2</a:t>
                </a:r>
              </a:p>
            </p:txBody>
          </p:sp>
          <p:sp>
            <p:nvSpPr>
              <p:cNvPr id="13332" name="Text Box 1228"/>
              <p:cNvSpPr txBox="1">
                <a:spLocks noChangeArrowheads="1"/>
              </p:cNvSpPr>
              <p:nvPr/>
            </p:nvSpPr>
            <p:spPr bwMode="auto">
              <a:xfrm>
                <a:off x="1920" y="1620"/>
                <a:ext cx="31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FF0000"/>
                    </a:solidFill>
                  </a:rPr>
                  <a:t>（</a:t>
                </a:r>
                <a:endParaRPr lang="zh-CN" altLang="en-US" sz="2400"/>
              </a:p>
            </p:txBody>
          </p:sp>
          <p:sp>
            <p:nvSpPr>
              <p:cNvPr id="13333" name="Text Box 1229"/>
              <p:cNvSpPr txBox="1">
                <a:spLocks noChangeArrowheads="1"/>
              </p:cNvSpPr>
              <p:nvPr/>
            </p:nvSpPr>
            <p:spPr bwMode="auto">
              <a:xfrm>
                <a:off x="4291" y="1965"/>
                <a:ext cx="23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FF0000"/>
                    </a:solidFill>
                  </a:rPr>
                  <a:t>）</a:t>
                </a:r>
                <a:endParaRPr lang="zh-CN" altLang="en-US" sz="2400"/>
              </a:p>
            </p:txBody>
          </p:sp>
        </p:grpSp>
      </p:grpSp>
      <p:grpSp>
        <p:nvGrpSpPr>
          <p:cNvPr id="11473" name="Group 1233"/>
          <p:cNvGrpSpPr>
            <a:grpSpLocks/>
          </p:cNvGrpSpPr>
          <p:nvPr/>
        </p:nvGrpSpPr>
        <p:grpSpPr bwMode="auto">
          <a:xfrm>
            <a:off x="1752600" y="990600"/>
            <a:ext cx="2057400" cy="4343400"/>
            <a:chOff x="1104" y="624"/>
            <a:chExt cx="1296" cy="2736"/>
          </a:xfrm>
        </p:grpSpPr>
        <p:sp>
          <p:nvSpPr>
            <p:cNvPr id="13325" name="Line 1026"/>
            <p:cNvSpPr>
              <a:spLocks noChangeShapeType="1"/>
            </p:cNvSpPr>
            <p:nvPr/>
          </p:nvSpPr>
          <p:spPr bwMode="auto">
            <a:xfrm>
              <a:off x="1536" y="624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6" name="Line 1027"/>
            <p:cNvSpPr>
              <a:spLocks noChangeShapeType="1"/>
            </p:cNvSpPr>
            <p:nvPr/>
          </p:nvSpPr>
          <p:spPr bwMode="auto">
            <a:xfrm>
              <a:off x="1536" y="624"/>
              <a:ext cx="0" cy="2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7" name="Line 1028"/>
            <p:cNvSpPr>
              <a:spLocks noChangeShapeType="1"/>
            </p:cNvSpPr>
            <p:nvPr/>
          </p:nvSpPr>
          <p:spPr bwMode="auto">
            <a:xfrm>
              <a:off x="1536" y="336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8" name="Line 1230"/>
            <p:cNvSpPr>
              <a:spLocks noChangeShapeType="1"/>
            </p:cNvSpPr>
            <p:nvPr/>
          </p:nvSpPr>
          <p:spPr bwMode="auto">
            <a:xfrm>
              <a:off x="1104" y="129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471" name="Text Box 1231"/>
          <p:cNvSpPr txBox="1">
            <a:spLocks noChangeArrowheads="1"/>
          </p:cNvSpPr>
          <p:nvPr/>
        </p:nvSpPr>
        <p:spPr bwMode="auto">
          <a:xfrm>
            <a:off x="1019175" y="1235075"/>
            <a:ext cx="733425" cy="373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000066"/>
                </a:solidFill>
              </a:rPr>
              <a:t>顶点与一边重合</a:t>
            </a:r>
            <a:endParaRPr lang="zh-CN" altLang="en-US">
              <a:solidFill>
                <a:srgbClr val="000066"/>
              </a:solidFill>
            </a:endParaRPr>
          </a:p>
        </p:txBody>
      </p:sp>
      <p:graphicFrame>
        <p:nvGraphicFramePr>
          <p:cNvPr id="13322" name="Object 1237"/>
          <p:cNvGraphicFramePr>
            <a:graphicFrameLocks noChangeAspect="1"/>
          </p:cNvGraphicFramePr>
          <p:nvPr/>
        </p:nvGraphicFramePr>
        <p:xfrm>
          <a:off x="6888163" y="596900"/>
          <a:ext cx="1722437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6" name="剪辑" r:id="rId3" imgW="837590" imgH="639166" progId="MS_ClipArt_Gallery.2">
                  <p:embed/>
                </p:oleObj>
              </mc:Choice>
              <mc:Fallback>
                <p:oleObj name="剪辑" r:id="rId3" imgW="837590" imgH="639166" progId="MS_ClipArt_Gallery.2">
                  <p:embed/>
                  <p:pic>
                    <p:nvPicPr>
                      <p:cNvPr id="0" name="Object 1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8163" y="596900"/>
                        <a:ext cx="1722437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238"/>
          <p:cNvGraphicFramePr>
            <a:graphicFrameLocks noChangeAspect="1"/>
          </p:cNvGraphicFramePr>
          <p:nvPr/>
        </p:nvGraphicFramePr>
        <p:xfrm>
          <a:off x="609600" y="5254625"/>
          <a:ext cx="1196975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剪辑" r:id="rId5" imgW="840334" imgH="906170" progId="MS_ClipArt_Gallery.2">
                  <p:embed/>
                </p:oleObj>
              </mc:Choice>
              <mc:Fallback>
                <p:oleObj name="剪辑" r:id="rId5" imgW="840334" imgH="906170" progId="MS_ClipArt_Gallery.2">
                  <p:embed/>
                  <p:pic>
                    <p:nvPicPr>
                      <p:cNvPr id="0" name="Object 1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254625"/>
                        <a:ext cx="1196975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88" name="Text Box 1248"/>
          <p:cNvSpPr txBox="1">
            <a:spLocks noChangeArrowheads="1"/>
          </p:cNvSpPr>
          <p:nvPr/>
        </p:nvSpPr>
        <p:spPr bwMode="auto">
          <a:xfrm>
            <a:off x="5389563" y="4570413"/>
            <a:ext cx="4016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" grpId="0" autoUpdateAnimBg="0"/>
      <p:bldP spid="11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8" descr="白色大理石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练习</a:t>
            </a:r>
          </a:p>
        </p:txBody>
      </p:sp>
      <p:sp>
        <p:nvSpPr>
          <p:cNvPr id="5170" name="WordArt 50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2828925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-US" altLang="zh-CN" sz="4000" kern="10"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000" kern="10"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看图填空</a:t>
            </a:r>
          </a:p>
        </p:txBody>
      </p:sp>
      <p:sp>
        <p:nvSpPr>
          <p:cNvPr id="14340" name="Line 53"/>
          <p:cNvSpPr>
            <a:spLocks noChangeShapeType="1"/>
          </p:cNvSpPr>
          <p:nvPr/>
        </p:nvSpPr>
        <p:spPr bwMode="auto">
          <a:xfrm>
            <a:off x="16002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1" name="Group 63"/>
          <p:cNvGrpSpPr>
            <a:grpSpLocks/>
          </p:cNvGrpSpPr>
          <p:nvPr/>
        </p:nvGrpSpPr>
        <p:grpSpPr bwMode="auto">
          <a:xfrm>
            <a:off x="609600" y="2819400"/>
            <a:ext cx="3810000" cy="3352800"/>
            <a:chOff x="384" y="1776"/>
            <a:chExt cx="2400" cy="2112"/>
          </a:xfrm>
        </p:grpSpPr>
        <p:grpSp>
          <p:nvGrpSpPr>
            <p:cNvPr id="14375" name="Group 58"/>
            <p:cNvGrpSpPr>
              <a:grpSpLocks/>
            </p:cNvGrpSpPr>
            <p:nvPr/>
          </p:nvGrpSpPr>
          <p:grpSpPr bwMode="auto">
            <a:xfrm>
              <a:off x="534" y="2016"/>
              <a:ext cx="1968" cy="1584"/>
              <a:chOff x="1008" y="1584"/>
              <a:chExt cx="1968" cy="1584"/>
            </a:xfrm>
          </p:grpSpPr>
          <p:grpSp>
            <p:nvGrpSpPr>
              <p:cNvPr id="14380" name="Group 57"/>
              <p:cNvGrpSpPr>
                <a:grpSpLocks/>
              </p:cNvGrpSpPr>
              <p:nvPr/>
            </p:nvGrpSpPr>
            <p:grpSpPr bwMode="auto">
              <a:xfrm>
                <a:off x="1008" y="1584"/>
                <a:ext cx="1968" cy="1584"/>
                <a:chOff x="1008" y="1584"/>
                <a:chExt cx="1968" cy="1584"/>
              </a:xfrm>
            </p:grpSpPr>
            <p:sp>
              <p:nvSpPr>
                <p:cNvPr id="14382" name="Line 51"/>
                <p:cNvSpPr>
                  <a:spLocks noChangeShapeType="1"/>
                </p:cNvSpPr>
                <p:nvPr/>
              </p:nvSpPr>
              <p:spPr bwMode="auto">
                <a:xfrm flipH="1">
                  <a:off x="1008" y="1968"/>
                  <a:ext cx="336" cy="120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83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1344" y="1584"/>
                  <a:ext cx="1158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84" name="Line 54"/>
                <p:cNvSpPr>
                  <a:spLocks noChangeShapeType="1"/>
                </p:cNvSpPr>
                <p:nvPr/>
              </p:nvSpPr>
              <p:spPr bwMode="auto">
                <a:xfrm>
                  <a:off x="1008" y="3168"/>
                  <a:ext cx="1968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85" name="Line 55"/>
                <p:cNvSpPr>
                  <a:spLocks noChangeShapeType="1"/>
                </p:cNvSpPr>
                <p:nvPr/>
              </p:nvSpPr>
              <p:spPr bwMode="auto">
                <a:xfrm>
                  <a:off x="2502" y="1584"/>
                  <a:ext cx="474" cy="15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81" name="Line 56"/>
              <p:cNvSpPr>
                <a:spLocks noChangeShapeType="1"/>
              </p:cNvSpPr>
              <p:nvPr/>
            </p:nvSpPr>
            <p:spPr bwMode="auto">
              <a:xfrm flipH="1">
                <a:off x="1008" y="1584"/>
                <a:ext cx="1494" cy="158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76" name="Text Box 59"/>
            <p:cNvSpPr txBox="1">
              <a:spLocks noChangeArrowheads="1"/>
            </p:cNvSpPr>
            <p:nvPr/>
          </p:nvSpPr>
          <p:spPr bwMode="auto">
            <a:xfrm>
              <a:off x="384" y="3600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333300"/>
                  </a:solidFill>
                </a:rPr>
                <a:t>A</a:t>
              </a:r>
            </a:p>
          </p:txBody>
        </p:sp>
        <p:sp>
          <p:nvSpPr>
            <p:cNvPr id="14377" name="Text Box 60"/>
            <p:cNvSpPr txBox="1">
              <a:spLocks noChangeArrowheads="1"/>
            </p:cNvSpPr>
            <p:nvPr/>
          </p:nvSpPr>
          <p:spPr bwMode="auto">
            <a:xfrm>
              <a:off x="2502" y="3600"/>
              <a:ext cx="2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333300"/>
                  </a:solidFill>
                </a:rPr>
                <a:t>B</a:t>
              </a:r>
            </a:p>
          </p:txBody>
        </p:sp>
        <p:sp>
          <p:nvSpPr>
            <p:cNvPr id="14378" name="Text Box 61"/>
            <p:cNvSpPr txBox="1">
              <a:spLocks noChangeArrowheads="1"/>
            </p:cNvSpPr>
            <p:nvPr/>
          </p:nvSpPr>
          <p:spPr bwMode="auto">
            <a:xfrm>
              <a:off x="720" y="2016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333300"/>
                  </a:solidFill>
                </a:rPr>
                <a:t>D</a:t>
              </a:r>
            </a:p>
          </p:txBody>
        </p:sp>
        <p:sp>
          <p:nvSpPr>
            <p:cNvPr id="14379" name="Text Box 62"/>
            <p:cNvSpPr txBox="1">
              <a:spLocks noChangeArrowheads="1"/>
            </p:cNvSpPr>
            <p:nvPr/>
          </p:nvSpPr>
          <p:spPr bwMode="auto">
            <a:xfrm>
              <a:off x="2028" y="1776"/>
              <a:ext cx="4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333300"/>
                  </a:solidFill>
                </a:rPr>
                <a:t>C</a:t>
              </a:r>
            </a:p>
          </p:txBody>
        </p:sp>
      </p:grpSp>
      <p:grpSp>
        <p:nvGrpSpPr>
          <p:cNvPr id="14342" name="Group 108"/>
          <p:cNvGrpSpPr>
            <a:grpSpLocks/>
          </p:cNvGrpSpPr>
          <p:nvPr/>
        </p:nvGrpSpPr>
        <p:grpSpPr bwMode="auto">
          <a:xfrm>
            <a:off x="4419600" y="3352800"/>
            <a:ext cx="4495800" cy="457200"/>
            <a:chOff x="2784" y="2112"/>
            <a:chExt cx="2832" cy="288"/>
          </a:xfrm>
        </p:grpSpPr>
        <p:grpSp>
          <p:nvGrpSpPr>
            <p:cNvPr id="14365" name="Group 107"/>
            <p:cNvGrpSpPr>
              <a:grpSpLocks/>
            </p:cNvGrpSpPr>
            <p:nvPr/>
          </p:nvGrpSpPr>
          <p:grpSpPr bwMode="auto">
            <a:xfrm>
              <a:off x="2784" y="2112"/>
              <a:ext cx="2640" cy="288"/>
              <a:chOff x="2784" y="2112"/>
              <a:chExt cx="2640" cy="288"/>
            </a:xfrm>
          </p:grpSpPr>
          <p:grpSp>
            <p:nvGrpSpPr>
              <p:cNvPr id="14367" name="Group 80"/>
              <p:cNvGrpSpPr>
                <a:grpSpLocks/>
              </p:cNvGrpSpPr>
              <p:nvPr/>
            </p:nvGrpSpPr>
            <p:grpSpPr bwMode="auto">
              <a:xfrm>
                <a:off x="2784" y="2112"/>
                <a:ext cx="2640" cy="288"/>
                <a:chOff x="2784" y="1776"/>
                <a:chExt cx="2640" cy="288"/>
              </a:xfrm>
            </p:grpSpPr>
            <p:sp>
              <p:nvSpPr>
                <p:cNvPr id="14371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784" y="1776"/>
                  <a:ext cx="26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32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>
                    <a:defRPr kumimoji="1" sz="28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/>
                    <a:t>(  1  )     DAB =      DAC+    </a:t>
                  </a:r>
                </a:p>
              </p:txBody>
            </p:sp>
            <p:grpSp>
              <p:nvGrpSpPr>
                <p:cNvPr id="14372" name="Group 65"/>
                <p:cNvGrpSpPr>
                  <a:grpSpLocks/>
                </p:cNvGrpSpPr>
                <p:nvPr/>
              </p:nvGrpSpPr>
              <p:grpSpPr bwMode="auto">
                <a:xfrm>
                  <a:off x="3312" y="1824"/>
                  <a:ext cx="159" cy="144"/>
                  <a:chOff x="4257" y="2064"/>
                  <a:chExt cx="159" cy="144"/>
                </a:xfrm>
              </p:grpSpPr>
              <p:sp>
                <p:nvSpPr>
                  <p:cNvPr id="14373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74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368" name="Group 68"/>
              <p:cNvGrpSpPr>
                <a:grpSpLocks/>
              </p:cNvGrpSpPr>
              <p:nvPr/>
            </p:nvGrpSpPr>
            <p:grpSpPr bwMode="auto">
              <a:xfrm>
                <a:off x="4143" y="2160"/>
                <a:ext cx="159" cy="144"/>
                <a:chOff x="4257" y="2064"/>
                <a:chExt cx="159" cy="144"/>
              </a:xfrm>
            </p:grpSpPr>
            <p:sp>
              <p:nvSpPr>
                <p:cNvPr id="14369" name="Line 69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70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366" name="Line 82"/>
            <p:cNvSpPr>
              <a:spLocks noChangeShapeType="1"/>
            </p:cNvSpPr>
            <p:nvPr/>
          </p:nvSpPr>
          <p:spPr bwMode="auto">
            <a:xfrm>
              <a:off x="4944" y="24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43" name="Group 89"/>
          <p:cNvGrpSpPr>
            <a:grpSpLocks/>
          </p:cNvGrpSpPr>
          <p:nvPr/>
        </p:nvGrpSpPr>
        <p:grpSpPr bwMode="auto">
          <a:xfrm>
            <a:off x="4419600" y="5029200"/>
            <a:ext cx="4495800" cy="457200"/>
            <a:chOff x="2928" y="2400"/>
            <a:chExt cx="2832" cy="288"/>
          </a:xfrm>
        </p:grpSpPr>
        <p:grpSp>
          <p:nvGrpSpPr>
            <p:cNvPr id="14355" name="Group 86"/>
            <p:cNvGrpSpPr>
              <a:grpSpLocks/>
            </p:cNvGrpSpPr>
            <p:nvPr/>
          </p:nvGrpSpPr>
          <p:grpSpPr bwMode="auto">
            <a:xfrm>
              <a:off x="2928" y="2400"/>
              <a:ext cx="2832" cy="288"/>
              <a:chOff x="2928" y="2400"/>
              <a:chExt cx="2832" cy="288"/>
            </a:xfrm>
          </p:grpSpPr>
          <p:grpSp>
            <p:nvGrpSpPr>
              <p:cNvPr id="14357" name="Group 74"/>
              <p:cNvGrpSpPr>
                <a:grpSpLocks/>
              </p:cNvGrpSpPr>
              <p:nvPr/>
            </p:nvGrpSpPr>
            <p:grpSpPr bwMode="auto">
              <a:xfrm>
                <a:off x="4302" y="2448"/>
                <a:ext cx="159" cy="144"/>
                <a:chOff x="4257" y="2064"/>
                <a:chExt cx="159" cy="144"/>
              </a:xfrm>
            </p:grpSpPr>
            <p:sp>
              <p:nvSpPr>
                <p:cNvPr id="14363" name="Line 75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64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58" name="Group 85"/>
              <p:cNvGrpSpPr>
                <a:grpSpLocks/>
              </p:cNvGrpSpPr>
              <p:nvPr/>
            </p:nvGrpSpPr>
            <p:grpSpPr bwMode="auto">
              <a:xfrm>
                <a:off x="2928" y="2400"/>
                <a:ext cx="2832" cy="288"/>
                <a:chOff x="2928" y="2400"/>
                <a:chExt cx="2832" cy="288"/>
              </a:xfrm>
            </p:grpSpPr>
            <p:grpSp>
              <p:nvGrpSpPr>
                <p:cNvPr id="14359" name="Group 71"/>
                <p:cNvGrpSpPr>
                  <a:grpSpLocks/>
                </p:cNvGrpSpPr>
                <p:nvPr/>
              </p:nvGrpSpPr>
              <p:grpSpPr bwMode="auto">
                <a:xfrm>
                  <a:off x="3471" y="2448"/>
                  <a:ext cx="159" cy="144"/>
                  <a:chOff x="4257" y="2064"/>
                  <a:chExt cx="159" cy="144"/>
                </a:xfrm>
              </p:grpSpPr>
              <p:sp>
                <p:nvSpPr>
                  <p:cNvPr id="14361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2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360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2928" y="2400"/>
                  <a:ext cx="2832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32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>
                    <a:defRPr kumimoji="1" sz="28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/>
                    <a:t>(  2  )     ACB =      DCB –</a:t>
                  </a:r>
                </a:p>
              </p:txBody>
            </p:sp>
          </p:grpSp>
        </p:grpSp>
        <p:sp>
          <p:nvSpPr>
            <p:cNvPr id="14356" name="Line 87"/>
            <p:cNvSpPr>
              <a:spLocks noChangeShapeType="1"/>
            </p:cNvSpPr>
            <p:nvPr/>
          </p:nvSpPr>
          <p:spPr bwMode="auto">
            <a:xfrm>
              <a:off x="5088" y="268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18" name="Group 98"/>
          <p:cNvGrpSpPr>
            <a:grpSpLocks/>
          </p:cNvGrpSpPr>
          <p:nvPr/>
        </p:nvGrpSpPr>
        <p:grpSpPr bwMode="auto">
          <a:xfrm>
            <a:off x="7848600" y="3352800"/>
            <a:ext cx="1295400" cy="457200"/>
            <a:chOff x="4944" y="1776"/>
            <a:chExt cx="816" cy="288"/>
          </a:xfrm>
        </p:grpSpPr>
        <p:grpSp>
          <p:nvGrpSpPr>
            <p:cNvPr id="14351" name="Group 94"/>
            <p:cNvGrpSpPr>
              <a:grpSpLocks/>
            </p:cNvGrpSpPr>
            <p:nvPr/>
          </p:nvGrpSpPr>
          <p:grpSpPr bwMode="auto">
            <a:xfrm>
              <a:off x="4944" y="1824"/>
              <a:ext cx="159" cy="144"/>
              <a:chOff x="4257" y="2064"/>
              <a:chExt cx="159" cy="144"/>
            </a:xfrm>
          </p:grpSpPr>
          <p:sp>
            <p:nvSpPr>
              <p:cNvPr id="14353" name="Line 9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4" name="Line 9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2" name="Text Box 97"/>
            <p:cNvSpPr txBox="1">
              <a:spLocks noChangeArrowheads="1"/>
            </p:cNvSpPr>
            <p:nvPr/>
          </p:nvSpPr>
          <p:spPr bwMode="auto">
            <a:xfrm>
              <a:off x="5103" y="1776"/>
              <a:ext cx="65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CAB</a:t>
              </a:r>
              <a:endParaRPr lang="en-US" altLang="zh-CN" sz="2400"/>
            </a:p>
          </p:txBody>
        </p:sp>
      </p:grpSp>
      <p:grpSp>
        <p:nvGrpSpPr>
          <p:cNvPr id="5222" name="Group 102"/>
          <p:cNvGrpSpPr>
            <a:grpSpLocks/>
          </p:cNvGrpSpPr>
          <p:nvPr/>
        </p:nvGrpSpPr>
        <p:grpSpPr bwMode="auto">
          <a:xfrm>
            <a:off x="7848600" y="5029200"/>
            <a:ext cx="1295400" cy="457200"/>
            <a:chOff x="4944" y="2400"/>
            <a:chExt cx="816" cy="288"/>
          </a:xfrm>
        </p:grpSpPr>
        <p:grpSp>
          <p:nvGrpSpPr>
            <p:cNvPr id="14347" name="Group 91"/>
            <p:cNvGrpSpPr>
              <a:grpSpLocks/>
            </p:cNvGrpSpPr>
            <p:nvPr/>
          </p:nvGrpSpPr>
          <p:grpSpPr bwMode="auto">
            <a:xfrm>
              <a:off x="4944" y="2448"/>
              <a:ext cx="159" cy="144"/>
              <a:chOff x="4257" y="2064"/>
              <a:chExt cx="159" cy="144"/>
            </a:xfrm>
          </p:grpSpPr>
          <p:sp>
            <p:nvSpPr>
              <p:cNvPr id="14349" name="Line 9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0" name="Line 9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48" name="Text Box 101"/>
            <p:cNvSpPr txBox="1">
              <a:spLocks noChangeArrowheads="1"/>
            </p:cNvSpPr>
            <p:nvPr/>
          </p:nvSpPr>
          <p:spPr bwMode="auto">
            <a:xfrm>
              <a:off x="5103" y="2400"/>
              <a:ext cx="65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DCA</a:t>
              </a:r>
              <a:endParaRPr lang="en-US" altLang="zh-CN" sz="2400"/>
            </a:p>
          </p:txBody>
        </p:sp>
      </p:grpSp>
      <p:graphicFrame>
        <p:nvGraphicFramePr>
          <p:cNvPr id="14346" name="Object 103"/>
          <p:cNvGraphicFramePr>
            <a:graphicFrameLocks noChangeAspect="1"/>
          </p:cNvGraphicFramePr>
          <p:nvPr/>
        </p:nvGraphicFramePr>
        <p:xfrm>
          <a:off x="6448425" y="444500"/>
          <a:ext cx="1652588" cy="144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7" name="剪辑" r:id="rId4" imgW="4054475" imgH="3549650" progId="MS_ClipArt_Gallery.2">
                  <p:embed/>
                </p:oleObj>
              </mc:Choice>
              <mc:Fallback>
                <p:oleObj name="剪辑" r:id="rId4" imgW="4054475" imgH="3549650" progId="MS_ClipArt_Gallery.2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8425" y="444500"/>
                        <a:ext cx="1652588" cy="144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7" name="WordArt 1087" descr="白色大理石"/>
          <p:cNvSpPr>
            <a:spLocks noChangeArrowheads="1" noChangeShapeType="1" noTextEdit="1"/>
          </p:cNvSpPr>
          <p:nvPr/>
        </p:nvSpPr>
        <p:spPr bwMode="auto">
          <a:xfrm>
            <a:off x="280988" y="2286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  <a:ea typeface="隶书"/>
              </a:rPr>
              <a:t>练习</a:t>
            </a:r>
          </a:p>
        </p:txBody>
      </p:sp>
      <p:sp>
        <p:nvSpPr>
          <p:cNvPr id="16457" name="Text Box 1097"/>
          <p:cNvSpPr txBox="1">
            <a:spLocks noChangeArrowheads="1"/>
          </p:cNvSpPr>
          <p:nvPr/>
        </p:nvSpPr>
        <p:spPr bwMode="auto">
          <a:xfrm>
            <a:off x="533400" y="12954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</a:rPr>
              <a:t>看图填空</a:t>
            </a:r>
            <a:endParaRPr lang="zh-CN" altLang="en-US" sz="2400" dirty="0">
              <a:solidFill>
                <a:srgbClr val="000066"/>
              </a:solidFill>
            </a:endParaRPr>
          </a:p>
        </p:txBody>
      </p:sp>
      <p:grpSp>
        <p:nvGrpSpPr>
          <p:cNvPr id="16492" name="Group 1132"/>
          <p:cNvGrpSpPr>
            <a:grpSpLocks/>
          </p:cNvGrpSpPr>
          <p:nvPr/>
        </p:nvGrpSpPr>
        <p:grpSpPr bwMode="auto">
          <a:xfrm>
            <a:off x="1804988" y="4648200"/>
            <a:ext cx="8077200" cy="1295400"/>
            <a:chOff x="1137" y="2928"/>
            <a:chExt cx="5088" cy="816"/>
          </a:xfrm>
        </p:grpSpPr>
        <p:grpSp>
          <p:nvGrpSpPr>
            <p:cNvPr id="15380" name="Group 1120"/>
            <p:cNvGrpSpPr>
              <a:grpSpLocks/>
            </p:cNvGrpSpPr>
            <p:nvPr/>
          </p:nvGrpSpPr>
          <p:grpSpPr bwMode="auto">
            <a:xfrm>
              <a:off x="1137" y="2928"/>
              <a:ext cx="5088" cy="288"/>
              <a:chOff x="2112" y="2592"/>
              <a:chExt cx="5088" cy="288"/>
            </a:xfrm>
          </p:grpSpPr>
          <p:sp>
            <p:nvSpPr>
              <p:cNvPr id="15393" name="Text Box 1099"/>
              <p:cNvSpPr txBox="1">
                <a:spLocks noChangeArrowheads="1"/>
              </p:cNvSpPr>
              <p:nvPr/>
            </p:nvSpPr>
            <p:spPr bwMode="auto">
              <a:xfrm>
                <a:off x="2112" y="2592"/>
                <a:ext cx="50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/>
                  <a:t>（ </a:t>
                </a:r>
                <a:r>
                  <a:rPr lang="en-US" altLang="zh-CN" sz="2400" dirty="0"/>
                  <a:t>1 </a:t>
                </a:r>
                <a:r>
                  <a:rPr lang="zh-CN" altLang="en-US" sz="2400" dirty="0"/>
                  <a:t>）    </a:t>
                </a:r>
                <a:r>
                  <a:rPr lang="en-US" altLang="zh-CN" sz="2400" dirty="0"/>
                  <a:t>ABC =      ABD                       CBD</a:t>
                </a:r>
              </a:p>
            </p:txBody>
          </p:sp>
          <p:grpSp>
            <p:nvGrpSpPr>
              <p:cNvPr id="15394" name="Group 1100"/>
              <p:cNvGrpSpPr>
                <a:grpSpLocks/>
              </p:cNvGrpSpPr>
              <p:nvPr/>
            </p:nvGrpSpPr>
            <p:grpSpPr bwMode="auto">
              <a:xfrm>
                <a:off x="2696" y="2640"/>
                <a:ext cx="159" cy="144"/>
                <a:chOff x="4257" y="2064"/>
                <a:chExt cx="159" cy="144"/>
              </a:xfrm>
            </p:grpSpPr>
            <p:sp>
              <p:nvSpPr>
                <p:cNvPr id="15402" name="Line 1101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3" name="Line 1102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95" name="Group 1103"/>
              <p:cNvGrpSpPr>
                <a:grpSpLocks/>
              </p:cNvGrpSpPr>
              <p:nvPr/>
            </p:nvGrpSpPr>
            <p:grpSpPr bwMode="auto">
              <a:xfrm>
                <a:off x="3600" y="2640"/>
                <a:ext cx="159" cy="144"/>
                <a:chOff x="4257" y="2064"/>
                <a:chExt cx="159" cy="144"/>
              </a:xfrm>
            </p:grpSpPr>
            <p:sp>
              <p:nvSpPr>
                <p:cNvPr id="15400" name="Line 1104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1" name="Line 1105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96" name="Group 1106"/>
              <p:cNvGrpSpPr>
                <a:grpSpLocks/>
              </p:cNvGrpSpPr>
              <p:nvPr/>
            </p:nvGrpSpPr>
            <p:grpSpPr bwMode="auto">
              <a:xfrm>
                <a:off x="5121" y="2640"/>
                <a:ext cx="159" cy="144"/>
                <a:chOff x="4257" y="2064"/>
                <a:chExt cx="159" cy="144"/>
              </a:xfrm>
            </p:grpSpPr>
            <p:sp>
              <p:nvSpPr>
                <p:cNvPr id="15398" name="Line 1107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9" name="Line 1108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97" name="Line 1118"/>
              <p:cNvSpPr>
                <a:spLocks noChangeShapeType="1"/>
              </p:cNvSpPr>
              <p:nvPr/>
            </p:nvSpPr>
            <p:spPr bwMode="auto">
              <a:xfrm>
                <a:off x="4320" y="2832"/>
                <a:ext cx="64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81" name="Group 1123"/>
            <p:cNvGrpSpPr>
              <a:grpSpLocks/>
            </p:cNvGrpSpPr>
            <p:nvPr/>
          </p:nvGrpSpPr>
          <p:grpSpPr bwMode="auto">
            <a:xfrm>
              <a:off x="1137" y="3456"/>
              <a:ext cx="4431" cy="288"/>
              <a:chOff x="1137" y="3168"/>
              <a:chExt cx="4431" cy="288"/>
            </a:xfrm>
          </p:grpSpPr>
          <p:grpSp>
            <p:nvGrpSpPr>
              <p:cNvPr id="15382" name="Group 1109"/>
              <p:cNvGrpSpPr>
                <a:grpSpLocks/>
              </p:cNvGrpSpPr>
              <p:nvPr/>
            </p:nvGrpSpPr>
            <p:grpSpPr bwMode="auto">
              <a:xfrm>
                <a:off x="1721" y="3216"/>
                <a:ext cx="159" cy="144"/>
                <a:chOff x="4257" y="2064"/>
                <a:chExt cx="159" cy="144"/>
              </a:xfrm>
            </p:grpSpPr>
            <p:sp>
              <p:nvSpPr>
                <p:cNvPr id="15391" name="Line 1110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2" name="Line 1111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83" name="Group 1112"/>
              <p:cNvGrpSpPr>
                <a:grpSpLocks/>
              </p:cNvGrpSpPr>
              <p:nvPr/>
            </p:nvGrpSpPr>
            <p:grpSpPr bwMode="auto">
              <a:xfrm>
                <a:off x="2625" y="3216"/>
                <a:ext cx="159" cy="144"/>
                <a:chOff x="4257" y="2064"/>
                <a:chExt cx="159" cy="144"/>
              </a:xfrm>
            </p:grpSpPr>
            <p:sp>
              <p:nvSpPr>
                <p:cNvPr id="15389" name="Line 1113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0" name="Line 1114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84" name="Group 1115"/>
              <p:cNvGrpSpPr>
                <a:grpSpLocks/>
              </p:cNvGrpSpPr>
              <p:nvPr/>
            </p:nvGrpSpPr>
            <p:grpSpPr bwMode="auto">
              <a:xfrm>
                <a:off x="4146" y="3216"/>
                <a:ext cx="159" cy="144"/>
                <a:chOff x="4257" y="2064"/>
                <a:chExt cx="159" cy="144"/>
              </a:xfrm>
            </p:grpSpPr>
            <p:sp>
              <p:nvSpPr>
                <p:cNvPr id="15387" name="Line 1116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8" name="Line 1117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85" name="Line 1119"/>
              <p:cNvSpPr>
                <a:spLocks noChangeShapeType="1"/>
              </p:cNvSpPr>
              <p:nvPr/>
            </p:nvSpPr>
            <p:spPr bwMode="auto">
              <a:xfrm>
                <a:off x="3345" y="3408"/>
                <a:ext cx="64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6" name="Text Box 1121"/>
              <p:cNvSpPr txBox="1">
                <a:spLocks noChangeArrowheads="1"/>
              </p:cNvSpPr>
              <p:nvPr/>
            </p:nvSpPr>
            <p:spPr bwMode="auto">
              <a:xfrm>
                <a:off x="1137" y="3168"/>
                <a:ext cx="443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/>
                  <a:t>（ </a:t>
                </a:r>
                <a:r>
                  <a:rPr lang="en-US" altLang="zh-CN" sz="2400"/>
                  <a:t>2 </a:t>
                </a:r>
                <a:r>
                  <a:rPr lang="zh-CN" altLang="en-US" sz="2400"/>
                  <a:t>）   </a:t>
                </a:r>
                <a:r>
                  <a:rPr lang="en-US" altLang="zh-CN" sz="2400"/>
                  <a:t>BDC =       ADC                       BDA </a:t>
                </a:r>
              </a:p>
            </p:txBody>
          </p:sp>
        </p:grpSp>
      </p:grpSp>
      <p:grpSp>
        <p:nvGrpSpPr>
          <p:cNvPr id="16493" name="Group 1133"/>
          <p:cNvGrpSpPr>
            <a:grpSpLocks/>
          </p:cNvGrpSpPr>
          <p:nvPr/>
        </p:nvGrpSpPr>
        <p:grpSpPr bwMode="auto">
          <a:xfrm>
            <a:off x="914400" y="1981200"/>
            <a:ext cx="5029200" cy="2667000"/>
            <a:chOff x="576" y="1248"/>
            <a:chExt cx="3168" cy="1680"/>
          </a:xfrm>
        </p:grpSpPr>
        <p:grpSp>
          <p:nvGrpSpPr>
            <p:cNvPr id="15370" name="Group 1096"/>
            <p:cNvGrpSpPr>
              <a:grpSpLocks/>
            </p:cNvGrpSpPr>
            <p:nvPr/>
          </p:nvGrpSpPr>
          <p:grpSpPr bwMode="auto">
            <a:xfrm>
              <a:off x="864" y="1536"/>
              <a:ext cx="2544" cy="1104"/>
              <a:chOff x="864" y="1536"/>
              <a:chExt cx="2544" cy="1104"/>
            </a:xfrm>
          </p:grpSpPr>
          <p:sp>
            <p:nvSpPr>
              <p:cNvPr id="15375" name="Line 1091"/>
              <p:cNvSpPr>
                <a:spLocks noChangeShapeType="1"/>
              </p:cNvSpPr>
              <p:nvPr/>
            </p:nvSpPr>
            <p:spPr bwMode="auto">
              <a:xfrm>
                <a:off x="864" y="1536"/>
                <a:ext cx="52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6" name="Line 1092"/>
              <p:cNvSpPr>
                <a:spLocks noChangeShapeType="1"/>
              </p:cNvSpPr>
              <p:nvPr/>
            </p:nvSpPr>
            <p:spPr bwMode="auto">
              <a:xfrm>
                <a:off x="864" y="1536"/>
                <a:ext cx="20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7" name="Line 1093"/>
              <p:cNvSpPr>
                <a:spLocks noChangeShapeType="1"/>
              </p:cNvSpPr>
              <p:nvPr/>
            </p:nvSpPr>
            <p:spPr bwMode="auto">
              <a:xfrm>
                <a:off x="1392" y="2640"/>
                <a:ext cx="20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8" name="Line 1094"/>
              <p:cNvSpPr>
                <a:spLocks noChangeShapeType="1"/>
              </p:cNvSpPr>
              <p:nvPr/>
            </p:nvSpPr>
            <p:spPr bwMode="auto">
              <a:xfrm>
                <a:off x="2880" y="1536"/>
                <a:ext cx="52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9" name="Line 1095"/>
              <p:cNvSpPr>
                <a:spLocks noChangeShapeType="1"/>
              </p:cNvSpPr>
              <p:nvPr/>
            </p:nvSpPr>
            <p:spPr bwMode="auto">
              <a:xfrm flipH="1">
                <a:off x="1392" y="1536"/>
                <a:ext cx="148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371" name="Text Box 1124"/>
            <p:cNvSpPr txBox="1">
              <a:spLocks noChangeArrowheads="1"/>
            </p:cNvSpPr>
            <p:nvPr/>
          </p:nvSpPr>
          <p:spPr bwMode="auto">
            <a:xfrm>
              <a:off x="576" y="124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15372" name="Text Box 1125"/>
            <p:cNvSpPr txBox="1">
              <a:spLocks noChangeArrowheads="1"/>
            </p:cNvSpPr>
            <p:nvPr/>
          </p:nvSpPr>
          <p:spPr bwMode="auto">
            <a:xfrm>
              <a:off x="1137" y="2640"/>
              <a:ext cx="5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sp>
          <p:nvSpPr>
            <p:cNvPr id="15373" name="Text Box 1126"/>
            <p:cNvSpPr txBox="1">
              <a:spLocks noChangeArrowheads="1"/>
            </p:cNvSpPr>
            <p:nvPr/>
          </p:nvSpPr>
          <p:spPr bwMode="auto">
            <a:xfrm>
              <a:off x="2880" y="1248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D</a:t>
              </a:r>
            </a:p>
          </p:txBody>
        </p:sp>
        <p:sp>
          <p:nvSpPr>
            <p:cNvPr id="15374" name="Text Box 1127"/>
            <p:cNvSpPr txBox="1">
              <a:spLocks noChangeArrowheads="1"/>
            </p:cNvSpPr>
            <p:nvPr/>
          </p:nvSpPr>
          <p:spPr bwMode="auto">
            <a:xfrm>
              <a:off x="3408" y="2640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/>
                <a:t>C</a:t>
              </a:r>
            </a:p>
          </p:txBody>
        </p:sp>
      </p:grpSp>
      <p:sp>
        <p:nvSpPr>
          <p:cNvPr id="16488" name="Text Box 1128"/>
          <p:cNvSpPr txBox="1">
            <a:spLocks noChangeArrowheads="1"/>
          </p:cNvSpPr>
          <p:nvPr/>
        </p:nvSpPr>
        <p:spPr bwMode="auto">
          <a:xfrm>
            <a:off x="5638800" y="45720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</a:rPr>
              <a:t>+</a:t>
            </a:r>
            <a:endParaRPr lang="en-US" altLang="zh-CN" sz="2400"/>
          </a:p>
        </p:txBody>
      </p:sp>
      <p:sp>
        <p:nvSpPr>
          <p:cNvPr id="16489" name="Text Box 1129"/>
          <p:cNvSpPr txBox="1">
            <a:spLocks noChangeArrowheads="1"/>
          </p:cNvSpPr>
          <p:nvPr/>
        </p:nvSpPr>
        <p:spPr bwMode="auto">
          <a:xfrm>
            <a:off x="5638800" y="54102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</a:rPr>
              <a:t>–</a:t>
            </a:r>
          </a:p>
        </p:txBody>
      </p:sp>
      <p:graphicFrame>
        <p:nvGraphicFramePr>
          <p:cNvPr id="15368" name="Object 1130"/>
          <p:cNvGraphicFramePr>
            <a:graphicFrameLocks noChangeAspect="1"/>
          </p:cNvGraphicFramePr>
          <p:nvPr/>
        </p:nvGraphicFramePr>
        <p:xfrm>
          <a:off x="312738" y="5435600"/>
          <a:ext cx="121920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剪辑" r:id="rId4" imgW="1219810" imgH="1178662" progId="MS_ClipArt_Gallery.2">
                  <p:embed/>
                </p:oleObj>
              </mc:Choice>
              <mc:Fallback>
                <p:oleObj name="剪辑" r:id="rId4" imgW="1219810" imgH="1178662" progId="MS_ClipArt_Gallery.2">
                  <p:embed/>
                  <p:pic>
                    <p:nvPicPr>
                      <p:cNvPr id="0" name="Object 1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8" y="5435600"/>
                        <a:ext cx="1219200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1131"/>
          <p:cNvGraphicFramePr>
            <a:graphicFrameLocks noChangeAspect="1"/>
          </p:cNvGraphicFramePr>
          <p:nvPr/>
        </p:nvGraphicFramePr>
        <p:xfrm>
          <a:off x="6581775" y="533400"/>
          <a:ext cx="119697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剪辑" r:id="rId6" imgW="1197864" imgH="1132942" progId="MS_ClipArt_Gallery.2">
                  <p:embed/>
                </p:oleObj>
              </mc:Choice>
              <mc:Fallback>
                <p:oleObj name="剪辑" r:id="rId6" imgW="1197864" imgH="1132942" progId="MS_ClipArt_Gallery.2">
                  <p:embed/>
                  <p:pic>
                    <p:nvPicPr>
                      <p:cNvPr id="0" name="Object 1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775" y="533400"/>
                        <a:ext cx="1196975" cy="1131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47" grpId="0" animBg="1"/>
      <p:bldP spid="16457" grpId="0" autoUpdateAnimBg="0"/>
      <p:bldP spid="16488" grpId="0" autoUpdateAnimBg="0"/>
      <p:bldP spid="16489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</TotalTime>
  <Words>1225</Words>
  <Application>Microsoft Office PowerPoint</Application>
  <PresentationFormat>全屏显示(4:3)</PresentationFormat>
  <Paragraphs>232</Paragraphs>
  <Slides>16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Times New Roman</vt:lpstr>
      <vt:lpstr>宋体</vt:lpstr>
      <vt:lpstr>Arial</vt:lpstr>
      <vt:lpstr>隶书</vt:lpstr>
      <vt:lpstr>第一PPT模板网-WWW.1PPT.COM</vt:lpstr>
      <vt:lpstr>第一PPT模板网-WWW.1PPT.COM </vt:lpstr>
      <vt:lpstr>Microsoft Word 文档</vt:lpstr>
      <vt:lpstr>Microsoft Clip Gallery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1999-12-07T06:50:33Z</dcterms:created>
  <dcterms:modified xsi:type="dcterms:W3CDTF">2017-08-18T06:05:40Z</dcterms:modified>
</cp:coreProperties>
</file>