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BCE07-A502-4D42-8919-0A25EE980B39}" type="datetimeFigureOut">
              <a:rPr lang="zh-CN" altLang="en-US" smtClean="0"/>
              <a:t>2017/8/18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7EB5C-8F41-4488-AFB3-C0271106DC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867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97BB22-A9EF-4A11-B8DB-36B778E3A123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211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C41C43-E035-45B9-852A-5ED605DF2758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32E8A-1E2A-40A4-9680-D5CF4D566E5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002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6E0468-675D-424E-BDD0-D3C363E2D746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F1AC3-FE95-4E43-A8C4-38D83562BD6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88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65C5A1-5316-4414-8AB2-E424B240EBBD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D83A5-5826-477C-97BA-2DB3FBAFA97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827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511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89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704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078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87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412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6754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533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84DF7B-608E-44C3-AF4F-6D05DD74AD6B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0AE47A-0C91-4B7C-9E8D-CE64EE7704F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66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6825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61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454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BCDB72-C07A-4C09-BE6C-F63AAB303BF4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5DA74C-D71D-47A1-8D58-90F350B5C3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4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E6059B-00BC-440B-8D16-7DED06293330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9BD4B-E8F0-4949-B5EC-41A1903D185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49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322D03-4F52-4E35-918C-2617088A28FA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9B520-18D8-438A-8115-CB9C2903F59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10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7E8323-20DD-434D-99D8-F992B45456D0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72E5DB-8D24-459B-8AA8-90A08A34784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277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0A783D-1ED7-4AD8-B126-0512D916C50A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8C1B6-77E2-4D1D-9B45-5AFDF10051E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67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15E0B6-591E-4B81-B490-1E4AEA85039F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81AA1-8CD7-4E31-817B-C306C075D3F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582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D24273-7276-46BF-A7BF-6A1D05706D89}" type="datetimeFigureOut">
              <a:rPr lang="zh-CN" altLang="en-US">
                <a:solidFill>
                  <a:srgbClr val="000000"/>
                </a:solidFill>
              </a:rPr>
              <a:pPr/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B9EC8-56CB-4362-A227-4765CCE350D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37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4A6F31-BE47-4054-8816-2D09F7AD20C9}" type="datetimeFigureOut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2017/8/18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5390CF-9FE7-40C8-8BB6-EB86FD0CC7BB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74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7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WordArt 3"/>
          <p:cNvSpPr>
            <a:spLocks noChangeArrowheads="1" noChangeShapeType="1" noTextEdit="1"/>
          </p:cNvSpPr>
          <p:nvPr/>
        </p:nvSpPr>
        <p:spPr bwMode="auto">
          <a:xfrm>
            <a:off x="1691680" y="2420888"/>
            <a:ext cx="5905500" cy="13394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4800" b="1" kern="10" dirty="0">
                <a:ln w="9525">
                  <a:solidFill>
                    <a:srgbClr val="80808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Wingdings" panose="05000000000000000000" pitchFamily="2" charset="2"/>
              </a:rPr>
              <a:t>角</a:t>
            </a:r>
            <a:r>
              <a:rPr lang="zh-CN" altLang="en-US" sz="4800" b="1" kern="10" dirty="0">
                <a:ln w="9525">
                  <a:solidFill>
                    <a:srgbClr val="80808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Wingdings" panose="05000000000000000000" pitchFamily="2" charset="2"/>
              </a:rPr>
              <a:t>的比较</a:t>
            </a:r>
          </a:p>
        </p:txBody>
      </p:sp>
      <p:sp>
        <p:nvSpPr>
          <p:cNvPr id="72706" name="Rectangle 6"/>
          <p:cNvSpPr>
            <a:spLocks noChangeArrowheads="1"/>
          </p:cNvSpPr>
          <p:nvPr/>
        </p:nvSpPr>
        <p:spPr bwMode="auto">
          <a:xfrm>
            <a:off x="2700337" y="970856"/>
            <a:ext cx="29860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0033CC"/>
                </a:solidFill>
                <a:latin typeface="Times New Roman" pitchFamily="18" charset="0"/>
                <a:ea typeface="隶书"/>
                <a:cs typeface="隶书"/>
                <a:sym typeface="Wingdings" pitchFamily="2" charset="2"/>
              </a:rPr>
              <a:t>第九章：角</a:t>
            </a:r>
          </a:p>
        </p:txBody>
      </p:sp>
      <p:sp>
        <p:nvSpPr>
          <p:cNvPr id="4" name="矩形 3"/>
          <p:cNvSpPr/>
          <p:nvPr/>
        </p:nvSpPr>
        <p:spPr>
          <a:xfrm>
            <a:off x="1842220" y="5517232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15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 Box 4"/>
          <p:cNvSpPr txBox="1">
            <a:spLocks noChangeArrowheads="1"/>
          </p:cNvSpPr>
          <p:nvPr/>
        </p:nvSpPr>
        <p:spPr bwMode="auto">
          <a:xfrm>
            <a:off x="971550" y="260350"/>
            <a:ext cx="1439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华文行楷"/>
                <a:cs typeface="华文行楷"/>
                <a:sym typeface="Wingdings" pitchFamily="2" charset="2"/>
              </a:rPr>
              <a:t>练习</a:t>
            </a:r>
          </a:p>
        </p:txBody>
      </p:sp>
      <p:sp>
        <p:nvSpPr>
          <p:cNvPr id="86018" name="Text Box 5"/>
          <p:cNvSpPr txBox="1">
            <a:spLocks noChangeArrowheads="1"/>
          </p:cNvSpPr>
          <p:nvPr/>
        </p:nvSpPr>
        <p:spPr bwMode="auto">
          <a:xfrm>
            <a:off x="250825" y="908050"/>
            <a:ext cx="9350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4.</a:t>
            </a:r>
          </a:p>
        </p:txBody>
      </p:sp>
      <p:sp>
        <p:nvSpPr>
          <p:cNvPr id="86019" name="Rectangle 12"/>
          <p:cNvSpPr>
            <a:spLocks noChangeArrowheads="1"/>
          </p:cNvSpPr>
          <p:nvPr/>
        </p:nvSpPr>
        <p:spPr bwMode="auto">
          <a:xfrm>
            <a:off x="1116013" y="896938"/>
            <a:ext cx="69103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如图，∠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AOC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=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+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AOD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-∠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BOC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=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+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；</a:t>
            </a:r>
            <a:endParaRPr lang="zh-CN" altLang="en-US" sz="36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86020" name="Rectangle 15"/>
          <p:cNvSpPr>
            <a:spLocks noChangeArrowheads="1"/>
          </p:cNvSpPr>
          <p:nvPr/>
        </p:nvSpPr>
        <p:spPr bwMode="auto">
          <a:xfrm>
            <a:off x="1042988" y="2841625"/>
            <a:ext cx="67341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DOC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=∠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AOD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-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；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6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AOD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=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+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+</a:t>
            </a:r>
            <a:r>
              <a:rPr lang="en-US" altLang="zh-CN" sz="3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；</a:t>
            </a:r>
            <a:endParaRPr lang="zh-CN" altLang="en-US" sz="36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pic>
        <p:nvPicPr>
          <p:cNvPr id="86021" name="Picture 1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125"/>
          <a:stretch>
            <a:fillRect/>
          </a:stretch>
        </p:blipFill>
        <p:spPr bwMode="auto">
          <a:xfrm>
            <a:off x="1908175" y="4689475"/>
            <a:ext cx="3529013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4156075" y="911225"/>
            <a:ext cx="1428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AOB</a:t>
            </a: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6011863" y="911225"/>
            <a:ext cx="1428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BOC</a:t>
            </a: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5940425" y="1992313"/>
            <a:ext cx="1450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COD</a:t>
            </a:r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4356100" y="1992313"/>
            <a:ext cx="1428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AOB</a:t>
            </a:r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4427538" y="2855913"/>
            <a:ext cx="1428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AOC</a:t>
            </a:r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2700338" y="3932238"/>
            <a:ext cx="1428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AOB</a:t>
            </a:r>
          </a:p>
        </p:txBody>
      </p:sp>
      <p:sp>
        <p:nvSpPr>
          <p:cNvPr id="37912" name="Rectangle 24"/>
          <p:cNvSpPr>
            <a:spLocks noChangeArrowheads="1"/>
          </p:cNvSpPr>
          <p:nvPr/>
        </p:nvSpPr>
        <p:spPr bwMode="auto">
          <a:xfrm>
            <a:off x="4356100" y="3937000"/>
            <a:ext cx="1428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BOC</a:t>
            </a:r>
          </a:p>
        </p:txBody>
      </p:sp>
      <p:sp>
        <p:nvSpPr>
          <p:cNvPr id="37913" name="Rectangle 25"/>
          <p:cNvSpPr>
            <a:spLocks noChangeArrowheads="1"/>
          </p:cNvSpPr>
          <p:nvPr/>
        </p:nvSpPr>
        <p:spPr bwMode="auto">
          <a:xfrm>
            <a:off x="5867400" y="3932238"/>
            <a:ext cx="1450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COD</a:t>
            </a:r>
          </a:p>
        </p:txBody>
      </p:sp>
    </p:spTree>
    <p:extLst>
      <p:ext uri="{BB962C8B-B14F-4D97-AF65-F5344CB8AC3E}">
        <p14:creationId xmlns:p14="http://schemas.microsoft.com/office/powerpoint/2010/main" val="3855849574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6" grpId="0"/>
      <p:bldP spid="37907" grpId="0"/>
      <p:bldP spid="37908" grpId="0"/>
      <p:bldP spid="37909" grpId="0"/>
      <p:bldP spid="37910" grpId="0"/>
      <p:bldP spid="37911" grpId="0"/>
      <p:bldP spid="37912" grpId="0"/>
      <p:bldP spid="379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18" descr="13218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9144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16013" y="549275"/>
            <a:ext cx="3778250" cy="792163"/>
          </a:xfrm>
          <a:solidFill>
            <a:srgbClr val="CCFFFF">
              <a:alpha val="34901"/>
            </a:srgb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/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华文行楷"/>
                <a:cs typeface="华文行楷"/>
              </a:rPr>
              <a:t>当堂检测：</a:t>
            </a:r>
          </a:p>
        </p:txBody>
      </p:sp>
      <p:sp>
        <p:nvSpPr>
          <p:cNvPr id="87043" name="Text Box 5"/>
          <p:cNvSpPr txBox="1">
            <a:spLocks noChangeArrowheads="1"/>
          </p:cNvSpPr>
          <p:nvPr/>
        </p:nvSpPr>
        <p:spPr bwMode="auto">
          <a:xfrm>
            <a:off x="288925" y="1341438"/>
            <a:ext cx="6111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1.</a:t>
            </a:r>
          </a:p>
        </p:txBody>
      </p:sp>
      <p:sp>
        <p:nvSpPr>
          <p:cNvPr id="87044" name="Text Box 7"/>
          <p:cNvSpPr txBox="1">
            <a:spLocks noChangeArrowheads="1"/>
          </p:cNvSpPr>
          <p:nvPr/>
        </p:nvSpPr>
        <p:spPr bwMode="auto">
          <a:xfrm>
            <a:off x="755650" y="1335088"/>
            <a:ext cx="80645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已知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，用放大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10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倍的放大镜看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，通过放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大镜观察到的角为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β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，则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α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______</a:t>
            </a:r>
            <a:r>
              <a:rPr lang="en-US" altLang="zh-CN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β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（填“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&gt;”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、“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&lt;”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或“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=”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.</a:t>
            </a:r>
          </a:p>
        </p:txBody>
      </p:sp>
      <p:sp>
        <p:nvSpPr>
          <p:cNvPr id="87045" name="Text Box 8"/>
          <p:cNvSpPr txBox="1">
            <a:spLocks noChangeArrowheads="1"/>
          </p:cNvSpPr>
          <p:nvPr/>
        </p:nvSpPr>
        <p:spPr bwMode="auto">
          <a:xfrm>
            <a:off x="360363" y="2924175"/>
            <a:ext cx="611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2.</a:t>
            </a:r>
          </a:p>
        </p:txBody>
      </p:sp>
      <p:sp>
        <p:nvSpPr>
          <p:cNvPr id="87046" name="Rectangle 9"/>
          <p:cNvSpPr>
            <a:spLocks noChangeArrowheads="1"/>
          </p:cNvSpPr>
          <p:nvPr/>
        </p:nvSpPr>
        <p:spPr bwMode="auto">
          <a:xfrm>
            <a:off x="492125" y="2955925"/>
            <a:ext cx="86883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如图，①若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AC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平分∠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BAD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那么∠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_____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=∠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；</a:t>
            </a:r>
          </a:p>
          <a:p>
            <a:pPr indent="26670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②若∠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BCA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=∠DCA,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那么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是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的平分线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.</a:t>
            </a:r>
          </a:p>
        </p:txBody>
      </p:sp>
      <p:grpSp>
        <p:nvGrpSpPr>
          <p:cNvPr id="87047" name="Group 10"/>
          <p:cNvGrpSpPr>
            <a:grpSpLocks/>
          </p:cNvGrpSpPr>
          <p:nvPr/>
        </p:nvGrpSpPr>
        <p:grpSpPr bwMode="auto">
          <a:xfrm>
            <a:off x="2811463" y="4005263"/>
            <a:ext cx="2768600" cy="2879725"/>
            <a:chOff x="7497" y="9884"/>
            <a:chExt cx="1800" cy="1872"/>
          </a:xfrm>
        </p:grpSpPr>
        <p:pic>
          <p:nvPicPr>
            <p:cNvPr id="87053" name="Picture 1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97" y="9884"/>
              <a:ext cx="180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7054" name="Text Box 12"/>
            <p:cNvSpPr txBox="1">
              <a:spLocks noChangeArrowheads="1"/>
            </p:cNvSpPr>
            <p:nvPr/>
          </p:nvSpPr>
          <p:spPr bwMode="auto">
            <a:xfrm>
              <a:off x="7602" y="11288"/>
              <a:ext cx="1470" cy="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</p:grp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6300788" y="1700213"/>
            <a:ext cx="503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=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6097588" y="2921000"/>
            <a:ext cx="1217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CAB</a:t>
            </a: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7453313" y="2924175"/>
            <a:ext cx="1511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CAD</a:t>
            </a:r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auto">
          <a:xfrm>
            <a:off x="4714875" y="3357563"/>
            <a:ext cx="936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CA</a:t>
            </a:r>
          </a:p>
        </p:txBody>
      </p:sp>
      <p:sp>
        <p:nvSpPr>
          <p:cNvPr id="43025" name="Rectangle 17"/>
          <p:cNvSpPr>
            <a:spLocks noChangeArrowheads="1"/>
          </p:cNvSpPr>
          <p:nvPr/>
        </p:nvSpPr>
        <p:spPr bwMode="auto">
          <a:xfrm>
            <a:off x="5940425" y="3359150"/>
            <a:ext cx="1271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BCD</a:t>
            </a:r>
          </a:p>
        </p:txBody>
      </p:sp>
    </p:spTree>
    <p:extLst>
      <p:ext uri="{BB962C8B-B14F-4D97-AF65-F5344CB8AC3E}">
        <p14:creationId xmlns:p14="http://schemas.microsoft.com/office/powerpoint/2010/main" val="276236167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1" grpId="0"/>
      <p:bldP spid="43022" grpId="0"/>
      <p:bldP spid="43023" grpId="0"/>
      <p:bldP spid="43024" grpId="0"/>
      <p:bldP spid="430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5"/>
          <p:cNvSpPr>
            <a:spLocks noChangeArrowheads="1"/>
          </p:cNvSpPr>
          <p:nvPr/>
        </p:nvSpPr>
        <p:spPr bwMode="auto">
          <a:xfrm>
            <a:off x="1116013" y="404813"/>
            <a:ext cx="37782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0000FF"/>
                </a:solidFill>
                <a:latin typeface="Times New Roman" pitchFamily="18" charset="0"/>
                <a:ea typeface="华文行楷"/>
                <a:cs typeface="华文行楷"/>
                <a:sym typeface="Wingdings" pitchFamily="2" charset="2"/>
              </a:rPr>
              <a:t>当堂检测：</a:t>
            </a:r>
          </a:p>
        </p:txBody>
      </p:sp>
      <p:sp>
        <p:nvSpPr>
          <p:cNvPr id="88066" name="Text Box 7"/>
          <p:cNvSpPr txBox="1">
            <a:spLocks noChangeArrowheads="1"/>
          </p:cNvSpPr>
          <p:nvPr/>
        </p:nvSpPr>
        <p:spPr bwMode="auto">
          <a:xfrm>
            <a:off x="250825" y="1628775"/>
            <a:ext cx="611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3.</a:t>
            </a:r>
          </a:p>
        </p:txBody>
      </p:sp>
      <p:sp>
        <p:nvSpPr>
          <p:cNvPr id="88067" name="Rectangle 10"/>
          <p:cNvSpPr>
            <a:spLocks noChangeArrowheads="1"/>
          </p:cNvSpPr>
          <p:nvPr/>
        </p:nvSpPr>
        <p:spPr bwMode="auto">
          <a:xfrm>
            <a:off x="755650" y="1557338"/>
            <a:ext cx="64801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33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如图，①∠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____∠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AOC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，</a:t>
            </a:r>
          </a:p>
          <a:p>
            <a:pPr indent="1333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BOC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_____∠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AOC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，</a:t>
            </a:r>
            <a:endParaRPr lang="zh-CN" altLang="en-US" sz="3600" b="1" dirty="0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  <a:p>
            <a:pPr indent="133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BOD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_____∠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COD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；</a:t>
            </a:r>
            <a:endParaRPr lang="zh-CN" altLang="en-US" sz="3600" b="1" dirty="0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  <a:p>
            <a:pPr indent="133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②如果∠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BOD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，</a:t>
            </a:r>
          </a:p>
          <a:p>
            <a:pPr indent="133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那么∠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AOB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_____∠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COD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</a:t>
            </a:r>
          </a:p>
        </p:txBody>
      </p:sp>
      <p:sp>
        <p:nvSpPr>
          <p:cNvPr id="88068" name="Rectangle 11"/>
          <p:cNvSpPr>
            <a:spLocks noChangeArrowheads="1"/>
          </p:cNvSpPr>
          <p:nvPr/>
        </p:nvSpPr>
        <p:spPr bwMode="auto">
          <a:xfrm>
            <a:off x="1443038" y="3243263"/>
            <a:ext cx="374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</a:t>
            </a:r>
            <a:endParaRPr lang="en-US" altLang="zh-CN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pic>
        <p:nvPicPr>
          <p:cNvPr id="88069" name="Picture 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4143375"/>
            <a:ext cx="29876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0" name="Rectangle 13"/>
          <p:cNvSpPr>
            <a:spLocks noChangeArrowheads="1"/>
          </p:cNvSpPr>
          <p:nvPr/>
        </p:nvSpPr>
        <p:spPr bwMode="auto">
          <a:xfrm>
            <a:off x="1116013" y="4602163"/>
            <a:ext cx="44037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（填“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&gt;”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、“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&lt;”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或“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=”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. </a:t>
            </a:r>
            <a:endParaRPr lang="en-US" altLang="zh-CN" sz="2800" b="1" dirty="0">
              <a:solidFill>
                <a:srgbClr val="FF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3708400" y="3792538"/>
            <a:ext cx="473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=</a:t>
            </a:r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4427538" y="1560513"/>
            <a:ext cx="473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&lt;</a:t>
            </a:r>
          </a:p>
        </p:txBody>
      </p:sp>
      <p:sp>
        <p:nvSpPr>
          <p:cNvPr id="44049" name="Rectangle 17"/>
          <p:cNvSpPr>
            <a:spLocks noChangeArrowheads="1"/>
          </p:cNvSpPr>
          <p:nvPr/>
        </p:nvSpPr>
        <p:spPr bwMode="auto">
          <a:xfrm>
            <a:off x="2843213" y="2136775"/>
            <a:ext cx="473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&lt;</a:t>
            </a:r>
          </a:p>
        </p:txBody>
      </p:sp>
      <p:sp>
        <p:nvSpPr>
          <p:cNvPr id="44050" name="Rectangle 18"/>
          <p:cNvSpPr>
            <a:spLocks noChangeArrowheads="1"/>
          </p:cNvSpPr>
          <p:nvPr/>
        </p:nvSpPr>
        <p:spPr bwMode="auto">
          <a:xfrm>
            <a:off x="2771775" y="2711450"/>
            <a:ext cx="473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29096828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7" grpId="0"/>
      <p:bldP spid="44048" grpId="0"/>
      <p:bldP spid="44049" grpId="0"/>
      <p:bldP spid="440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403648" y="1700808"/>
            <a:ext cx="1008063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rgbClr val="FF00FF"/>
                </a:solidFill>
                <a:ea typeface="隶书"/>
                <a:cs typeface="隶书"/>
                <a:sym typeface="Wingdings" pitchFamily="2" charset="2"/>
              </a:rPr>
              <a:t>再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rgbClr val="FF00FF"/>
                </a:solidFill>
                <a:ea typeface="隶书"/>
                <a:cs typeface="隶书"/>
                <a:sym typeface="Wingdings" pitchFamily="2" charset="2"/>
              </a:rPr>
              <a:t>见</a:t>
            </a:r>
          </a:p>
        </p:txBody>
      </p:sp>
    </p:spTree>
    <p:extLst>
      <p:ext uri="{BB962C8B-B14F-4D97-AF65-F5344CB8AC3E}">
        <p14:creationId xmlns:p14="http://schemas.microsoft.com/office/powerpoint/2010/main" val="3996606626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08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611560" y="2348880"/>
            <a:ext cx="8229600" cy="2952750"/>
          </a:xfrm>
          <a:ln/>
        </p:spPr>
        <p:txBody>
          <a:bodyPr/>
          <a:lstStyle/>
          <a:p>
            <a:pPr marL="609600" indent="-609600">
              <a:buFontTx/>
              <a:buNone/>
            </a:pPr>
            <a:r>
              <a:rPr lang="en-US" altLang="zh-CN" sz="3600" b="1" dirty="0">
                <a:solidFill>
                  <a:srgbClr val="3333FF"/>
                </a:solidFill>
              </a:rPr>
              <a:t>1.</a:t>
            </a:r>
            <a:r>
              <a:rPr lang="zh-CN" altLang="en-US" sz="3600" b="1" dirty="0">
                <a:solidFill>
                  <a:srgbClr val="3333FF"/>
                </a:solidFill>
              </a:rPr>
              <a:t>学会用“</a:t>
            </a:r>
            <a:r>
              <a:rPr lang="zh-CN" altLang="en-US" sz="3600" b="1" dirty="0">
                <a:solidFill>
                  <a:srgbClr val="FF0000"/>
                </a:solidFill>
              </a:rPr>
              <a:t>叠合法</a:t>
            </a:r>
            <a:r>
              <a:rPr lang="zh-CN" altLang="en-US" sz="3600" b="1" dirty="0">
                <a:solidFill>
                  <a:srgbClr val="3333FF"/>
                </a:solidFill>
              </a:rPr>
              <a:t>”比较角的大小</a:t>
            </a:r>
            <a:r>
              <a:rPr lang="en-US" altLang="zh-CN" sz="3600" b="1" dirty="0">
                <a:solidFill>
                  <a:srgbClr val="3333FF"/>
                </a:solidFill>
              </a:rPr>
              <a:t>.</a:t>
            </a:r>
          </a:p>
          <a:p>
            <a:pPr marL="609600" indent="-609600">
              <a:buFontTx/>
              <a:buNone/>
            </a:pPr>
            <a:r>
              <a:rPr lang="en-US" altLang="zh-CN" sz="3600" b="1" dirty="0">
                <a:solidFill>
                  <a:srgbClr val="3333FF"/>
                </a:solidFill>
              </a:rPr>
              <a:t>2.</a:t>
            </a:r>
            <a:r>
              <a:rPr lang="zh-CN" altLang="en-US" sz="3600" b="1" dirty="0">
                <a:solidFill>
                  <a:srgbClr val="3333FF"/>
                </a:solidFill>
              </a:rPr>
              <a:t>知道</a:t>
            </a:r>
            <a:r>
              <a:rPr lang="zh-CN" altLang="en-US" sz="3600" b="1" dirty="0">
                <a:solidFill>
                  <a:srgbClr val="FF0000"/>
                </a:solidFill>
              </a:rPr>
              <a:t>角的和、差、倍、分的关系</a:t>
            </a:r>
            <a:r>
              <a:rPr lang="zh-CN" altLang="en-US" sz="3600" b="1" dirty="0">
                <a:solidFill>
                  <a:srgbClr val="3333FF"/>
                </a:solidFill>
              </a:rPr>
              <a:t>，会</a:t>
            </a:r>
          </a:p>
          <a:p>
            <a:pPr marL="609600" indent="-609600">
              <a:buFontTx/>
              <a:buNone/>
            </a:pPr>
            <a:r>
              <a:rPr lang="zh-CN" altLang="en-US" sz="3600" b="1" dirty="0">
                <a:solidFill>
                  <a:srgbClr val="3333FF"/>
                </a:solidFill>
              </a:rPr>
              <a:t>   用几何语言表述</a:t>
            </a:r>
            <a:r>
              <a:rPr lang="en-US" altLang="zh-CN" sz="3600" b="1" dirty="0">
                <a:solidFill>
                  <a:srgbClr val="3333FF"/>
                </a:solidFill>
              </a:rPr>
              <a:t>.</a:t>
            </a:r>
          </a:p>
          <a:p>
            <a:pPr marL="609600" indent="-609600">
              <a:buFontTx/>
              <a:buNone/>
            </a:pPr>
            <a:r>
              <a:rPr lang="en-US" altLang="zh-CN" sz="3600" b="1" dirty="0">
                <a:solidFill>
                  <a:srgbClr val="3333FF"/>
                </a:solidFill>
              </a:rPr>
              <a:t>3.</a:t>
            </a:r>
            <a:r>
              <a:rPr lang="zh-CN" altLang="en-US" sz="3600" b="1" dirty="0">
                <a:solidFill>
                  <a:srgbClr val="3333FF"/>
                </a:solidFill>
              </a:rPr>
              <a:t>知道</a:t>
            </a:r>
            <a:r>
              <a:rPr lang="zh-CN" altLang="en-US" sz="3600" b="1" dirty="0">
                <a:solidFill>
                  <a:srgbClr val="FF0000"/>
                </a:solidFill>
              </a:rPr>
              <a:t>角的平分线</a:t>
            </a:r>
            <a:r>
              <a:rPr lang="zh-CN" altLang="en-US" sz="3600" b="1" dirty="0">
                <a:solidFill>
                  <a:srgbClr val="3333FF"/>
                </a:solidFill>
              </a:rPr>
              <a:t>的定义，并会用几何</a:t>
            </a:r>
          </a:p>
          <a:p>
            <a:pPr marL="609600" indent="-609600">
              <a:buFontTx/>
              <a:buNone/>
            </a:pPr>
            <a:r>
              <a:rPr lang="zh-CN" altLang="en-US" sz="3600" b="1" dirty="0">
                <a:solidFill>
                  <a:srgbClr val="3333FF"/>
                </a:solidFill>
              </a:rPr>
              <a:t>   语言表述</a:t>
            </a:r>
            <a:r>
              <a:rPr lang="en-US" altLang="zh-CN" sz="3600" b="1" dirty="0">
                <a:solidFill>
                  <a:srgbClr val="3333FF"/>
                </a:solidFill>
              </a:rPr>
              <a:t>.</a:t>
            </a:r>
          </a:p>
        </p:txBody>
      </p:sp>
      <p:sp>
        <p:nvSpPr>
          <p:cNvPr id="73731" name="Text Box 7"/>
          <p:cNvSpPr txBox="1">
            <a:spLocks noChangeArrowheads="1"/>
          </p:cNvSpPr>
          <p:nvPr/>
        </p:nvSpPr>
        <p:spPr bwMode="auto">
          <a:xfrm>
            <a:off x="2267744" y="908720"/>
            <a:ext cx="48958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FF3300"/>
                </a:solidFill>
                <a:ea typeface="华文新魏"/>
                <a:cs typeface="华文新魏"/>
                <a:sym typeface="Wingdings" pitchFamily="2" charset="2"/>
              </a:rPr>
              <a:t>学习目标：</a:t>
            </a:r>
          </a:p>
        </p:txBody>
      </p:sp>
    </p:spTree>
    <p:extLst>
      <p:ext uri="{BB962C8B-B14F-4D97-AF65-F5344CB8AC3E}">
        <p14:creationId xmlns:p14="http://schemas.microsoft.com/office/powerpoint/2010/main" val="2413943590"/>
      </p:ext>
    </p:ext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77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4" name="Text Box 78"/>
          <p:cNvSpPr txBox="1">
            <a:spLocks noChangeArrowheads="1"/>
          </p:cNvSpPr>
          <p:nvPr/>
        </p:nvSpPr>
        <p:spPr bwMode="auto">
          <a:xfrm>
            <a:off x="855291" y="765175"/>
            <a:ext cx="69119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一、你还记得吗？</a:t>
            </a:r>
          </a:p>
        </p:txBody>
      </p:sp>
      <p:sp>
        <p:nvSpPr>
          <p:cNvPr id="74755" name="Text Box 79"/>
          <p:cNvSpPr txBox="1">
            <a:spLocks noChangeArrowheads="1"/>
          </p:cNvSpPr>
          <p:nvPr/>
        </p:nvSpPr>
        <p:spPr bwMode="auto">
          <a:xfrm>
            <a:off x="855291" y="1834356"/>
            <a:ext cx="65532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怎样比较两条线段的大小：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_________;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_________.</a:t>
            </a:r>
          </a:p>
        </p:txBody>
      </p:sp>
      <p:sp>
        <p:nvSpPr>
          <p:cNvPr id="12368" name="Text Box 80"/>
          <p:cNvSpPr txBox="1">
            <a:spLocks noChangeArrowheads="1"/>
          </p:cNvSpPr>
          <p:nvPr/>
        </p:nvSpPr>
        <p:spPr bwMode="auto">
          <a:xfrm>
            <a:off x="2366591" y="2482056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3333FF"/>
                </a:solidFill>
                <a:latin typeface="Times New Roman" pitchFamily="18" charset="0"/>
                <a:sym typeface="Wingdings" pitchFamily="2" charset="2"/>
              </a:rPr>
              <a:t>叠合法</a:t>
            </a:r>
          </a:p>
        </p:txBody>
      </p:sp>
      <p:sp>
        <p:nvSpPr>
          <p:cNvPr id="12369" name="Text Box 81"/>
          <p:cNvSpPr txBox="1">
            <a:spLocks noChangeArrowheads="1"/>
          </p:cNvSpPr>
          <p:nvPr/>
        </p:nvSpPr>
        <p:spPr bwMode="auto">
          <a:xfrm>
            <a:off x="2366591" y="3202781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3333FF"/>
                </a:solidFill>
                <a:latin typeface="Times New Roman" pitchFamily="18" charset="0"/>
                <a:sym typeface="Wingdings" pitchFamily="2" charset="2"/>
              </a:rPr>
              <a:t>度量法</a:t>
            </a:r>
          </a:p>
        </p:txBody>
      </p:sp>
      <p:grpSp>
        <p:nvGrpSpPr>
          <p:cNvPr id="74758" name="Group 87"/>
          <p:cNvGrpSpPr>
            <a:grpSpLocks/>
          </p:cNvGrpSpPr>
          <p:nvPr/>
        </p:nvGrpSpPr>
        <p:grpSpPr bwMode="auto">
          <a:xfrm>
            <a:off x="4213225" y="5589588"/>
            <a:ext cx="1858963" cy="368300"/>
            <a:chOff x="1837" y="3158"/>
            <a:chExt cx="1171" cy="232"/>
          </a:xfrm>
        </p:grpSpPr>
        <p:sp>
          <p:nvSpPr>
            <p:cNvPr id="74772" name="Line 82"/>
            <p:cNvSpPr>
              <a:spLocks noChangeShapeType="1"/>
            </p:cNvSpPr>
            <p:nvPr/>
          </p:nvSpPr>
          <p:spPr bwMode="auto">
            <a:xfrm>
              <a:off x="1973" y="3158"/>
              <a:ext cx="907" cy="0"/>
            </a:xfrm>
            <a:prstGeom prst="line">
              <a:avLst/>
            </a:prstGeom>
            <a:noFill/>
            <a:ln w="57150">
              <a:solidFill>
                <a:srgbClr val="3333FF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773" name="Text Box 85"/>
            <p:cNvSpPr txBox="1">
              <a:spLocks noChangeArrowheads="1"/>
            </p:cNvSpPr>
            <p:nvPr/>
          </p:nvSpPr>
          <p:spPr bwMode="auto">
            <a:xfrm>
              <a:off x="1837" y="3159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</a:t>
              </a:r>
            </a:p>
          </p:txBody>
        </p:sp>
        <p:sp>
          <p:nvSpPr>
            <p:cNvPr id="74774" name="Text Box 86"/>
            <p:cNvSpPr txBox="1">
              <a:spLocks noChangeArrowheads="1"/>
            </p:cNvSpPr>
            <p:nvPr/>
          </p:nvSpPr>
          <p:spPr bwMode="auto">
            <a:xfrm>
              <a:off x="2796" y="3159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</a:p>
          </p:txBody>
        </p:sp>
      </p:grpSp>
      <p:grpSp>
        <p:nvGrpSpPr>
          <p:cNvPr id="74759" name="Group 95"/>
          <p:cNvGrpSpPr>
            <a:grpSpLocks/>
          </p:cNvGrpSpPr>
          <p:nvPr/>
        </p:nvGrpSpPr>
        <p:grpSpPr bwMode="auto">
          <a:xfrm>
            <a:off x="4284663" y="4005263"/>
            <a:ext cx="2436812" cy="431800"/>
            <a:chOff x="3198" y="2886"/>
            <a:chExt cx="1535" cy="272"/>
          </a:xfrm>
        </p:grpSpPr>
        <p:sp>
          <p:nvSpPr>
            <p:cNvPr id="74769" name="Line 83"/>
            <p:cNvSpPr>
              <a:spLocks noChangeShapeType="1"/>
            </p:cNvSpPr>
            <p:nvPr/>
          </p:nvSpPr>
          <p:spPr bwMode="auto">
            <a:xfrm>
              <a:off x="3288" y="3158"/>
              <a:ext cx="1406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770" name="Text Box 92"/>
            <p:cNvSpPr txBox="1">
              <a:spLocks noChangeArrowheads="1"/>
            </p:cNvSpPr>
            <p:nvPr/>
          </p:nvSpPr>
          <p:spPr bwMode="auto">
            <a:xfrm>
              <a:off x="3198" y="2887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FF3300"/>
                  </a:solidFill>
                  <a:latin typeface="Times New Roman" pitchFamily="18" charset="0"/>
                  <a:sym typeface="Wingdings" pitchFamily="2" charset="2"/>
                </a:rPr>
                <a:t>C</a:t>
              </a:r>
            </a:p>
          </p:txBody>
        </p:sp>
        <p:sp>
          <p:nvSpPr>
            <p:cNvPr id="74771" name="Text Box 93"/>
            <p:cNvSpPr txBox="1">
              <a:spLocks noChangeArrowheads="1"/>
            </p:cNvSpPr>
            <p:nvPr/>
          </p:nvSpPr>
          <p:spPr bwMode="auto">
            <a:xfrm>
              <a:off x="4513" y="2886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FF3300"/>
                  </a:solidFill>
                  <a:latin typeface="Times New Roman" pitchFamily="18" charset="0"/>
                  <a:sym typeface="Wingdings" pitchFamily="2" charset="2"/>
                </a:rPr>
                <a:t>D</a:t>
              </a:r>
            </a:p>
          </p:txBody>
        </p:sp>
      </p:grpSp>
      <p:grpSp>
        <p:nvGrpSpPr>
          <p:cNvPr id="12376" name="Group 88"/>
          <p:cNvGrpSpPr>
            <a:grpSpLocks/>
          </p:cNvGrpSpPr>
          <p:nvPr/>
        </p:nvGrpSpPr>
        <p:grpSpPr bwMode="auto">
          <a:xfrm>
            <a:off x="4211638" y="4437063"/>
            <a:ext cx="1858962" cy="368300"/>
            <a:chOff x="1837" y="3158"/>
            <a:chExt cx="1171" cy="232"/>
          </a:xfrm>
        </p:grpSpPr>
        <p:sp>
          <p:nvSpPr>
            <p:cNvPr id="74766" name="Line 89"/>
            <p:cNvSpPr>
              <a:spLocks noChangeShapeType="1"/>
            </p:cNvSpPr>
            <p:nvPr/>
          </p:nvSpPr>
          <p:spPr bwMode="auto">
            <a:xfrm>
              <a:off x="1973" y="3158"/>
              <a:ext cx="907" cy="0"/>
            </a:xfrm>
            <a:prstGeom prst="line">
              <a:avLst/>
            </a:prstGeom>
            <a:noFill/>
            <a:ln w="57150">
              <a:solidFill>
                <a:srgbClr val="3333FF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767" name="Text Box 90"/>
            <p:cNvSpPr txBox="1">
              <a:spLocks noChangeArrowheads="1"/>
            </p:cNvSpPr>
            <p:nvPr/>
          </p:nvSpPr>
          <p:spPr bwMode="auto">
            <a:xfrm>
              <a:off x="1837" y="3159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</a:t>
              </a:r>
            </a:p>
          </p:txBody>
        </p:sp>
        <p:sp>
          <p:nvSpPr>
            <p:cNvPr id="74768" name="Text Box 91"/>
            <p:cNvSpPr txBox="1">
              <a:spLocks noChangeArrowheads="1"/>
            </p:cNvSpPr>
            <p:nvPr/>
          </p:nvSpPr>
          <p:spPr bwMode="auto">
            <a:xfrm>
              <a:off x="2796" y="3159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</a:p>
          </p:txBody>
        </p:sp>
      </p:grpSp>
      <p:sp>
        <p:nvSpPr>
          <p:cNvPr id="12396" name="AutoShape 108"/>
          <p:cNvSpPr>
            <a:spLocks noChangeArrowheads="1"/>
          </p:cNvSpPr>
          <p:nvPr/>
        </p:nvSpPr>
        <p:spPr bwMode="auto">
          <a:xfrm>
            <a:off x="3563938" y="4652963"/>
            <a:ext cx="433387" cy="360362"/>
          </a:xfrm>
          <a:prstGeom prst="leftArrow">
            <a:avLst>
              <a:gd name="adj1" fmla="val 50000"/>
              <a:gd name="adj2" fmla="val 300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12399" name="Text Box 111"/>
          <p:cNvSpPr txBox="1">
            <a:spLocks noChangeArrowheads="1"/>
          </p:cNvSpPr>
          <p:nvPr/>
        </p:nvSpPr>
        <p:spPr bwMode="auto">
          <a:xfrm>
            <a:off x="2124075" y="4581525"/>
            <a:ext cx="1584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i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AB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&lt;</a:t>
            </a:r>
            <a:r>
              <a:rPr lang="en-US" altLang="zh-CN" sz="2800" b="1" i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CD</a:t>
            </a:r>
          </a:p>
        </p:txBody>
      </p:sp>
      <p:pic>
        <p:nvPicPr>
          <p:cNvPr id="74763" name="Picture 1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95" t="7092" b="7092"/>
          <a:stretch>
            <a:fillRect/>
          </a:stretch>
        </p:blipFill>
        <p:spPr bwMode="auto">
          <a:xfrm>
            <a:off x="7308850" y="2492375"/>
            <a:ext cx="169227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4" name="Picture 11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88" y="4437063"/>
            <a:ext cx="15113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5" name="Picture 11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620713"/>
            <a:ext cx="18002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0239269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2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68" grpId="0"/>
      <p:bldP spid="12369" grpId="0"/>
      <p:bldP spid="12396" grpId="0" animBg="1"/>
      <p:bldP spid="123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1027"/>
          <p:cNvSpPr txBox="1">
            <a:spLocks noChangeArrowheads="1"/>
          </p:cNvSpPr>
          <p:nvPr/>
        </p:nvSpPr>
        <p:spPr bwMode="auto">
          <a:xfrm>
            <a:off x="533400" y="3810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z="2400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grpSp>
        <p:nvGrpSpPr>
          <p:cNvPr id="75778" name="Group 1063"/>
          <p:cNvGrpSpPr>
            <a:grpSpLocks/>
          </p:cNvGrpSpPr>
          <p:nvPr/>
        </p:nvGrpSpPr>
        <p:grpSpPr bwMode="auto">
          <a:xfrm>
            <a:off x="533400" y="669925"/>
            <a:ext cx="7467600" cy="2554288"/>
            <a:chOff x="240" y="1440"/>
            <a:chExt cx="4704" cy="1609"/>
          </a:xfrm>
        </p:grpSpPr>
        <p:sp>
          <p:nvSpPr>
            <p:cNvPr id="75793" name="Text Box 1029"/>
            <p:cNvSpPr txBox="1">
              <a:spLocks noChangeArrowheads="1"/>
            </p:cNvSpPr>
            <p:nvPr/>
          </p:nvSpPr>
          <p:spPr bwMode="auto">
            <a:xfrm>
              <a:off x="240" y="1440"/>
              <a:ext cx="4704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4000" b="1" dirty="0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1.</a:t>
              </a:r>
              <a:r>
                <a:rPr lang="zh-CN" altLang="en-US" sz="4000" dirty="0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叠</a:t>
              </a:r>
              <a:r>
                <a:rPr lang="zh-CN" altLang="en-US" sz="4000" dirty="0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合法</a:t>
              </a:r>
              <a:r>
                <a:rPr lang="en-US" altLang="zh-CN" sz="4000" dirty="0">
                  <a:solidFill>
                    <a:srgbClr val="FF0000"/>
                  </a:solidFill>
                  <a:latin typeface="Times New Roman" pitchFamily="18" charset="0"/>
                  <a:sym typeface="Wingdings" pitchFamily="2" charset="2"/>
                </a:rPr>
                <a:t>(</a:t>
              </a:r>
              <a:r>
                <a:rPr lang="zh-CN" altLang="en-US" sz="4000" dirty="0">
                  <a:solidFill>
                    <a:srgbClr val="FF0000"/>
                  </a:solidFill>
                  <a:latin typeface="Times New Roman" pitchFamily="18" charset="0"/>
                  <a:sym typeface="Wingdings" pitchFamily="2" charset="2"/>
                </a:rPr>
                <a:t>从“形”出发）</a:t>
              </a:r>
              <a:endParaRPr lang="zh-CN" altLang="en-US" sz="2400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（</a:t>
              </a:r>
              <a:r>
                <a:rPr lang="en-US" altLang="zh-CN" sz="4000" b="1" dirty="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1</a:t>
              </a:r>
              <a:r>
                <a:rPr lang="zh-CN" altLang="en-US" sz="4000" b="1" dirty="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）</a:t>
              </a:r>
              <a:r>
                <a:rPr lang="zh-CN" altLang="en-US" sz="4000" dirty="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已知      </a:t>
              </a:r>
              <a:r>
                <a:rPr lang="en-US" altLang="zh-CN" sz="4000" b="1" dirty="0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AOB </a:t>
              </a:r>
              <a:r>
                <a:rPr lang="zh-CN" altLang="en-US" sz="4000" dirty="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与    </a:t>
              </a:r>
              <a:r>
                <a:rPr lang="en-US" altLang="zh-CN" sz="4000" b="1" dirty="0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A'OB'</a:t>
              </a:r>
              <a:endParaRPr lang="en-US" altLang="zh-CN" sz="36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4000" dirty="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 </a:t>
              </a:r>
              <a:r>
                <a:rPr lang="zh-CN" altLang="en-US" sz="4000" dirty="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如图：</a:t>
              </a:r>
              <a:endParaRPr lang="zh-CN" altLang="en-US" sz="2400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grpSp>
          <p:nvGrpSpPr>
            <p:cNvPr id="75794" name="Group 1033"/>
            <p:cNvGrpSpPr>
              <a:grpSpLocks/>
            </p:cNvGrpSpPr>
            <p:nvPr/>
          </p:nvGrpSpPr>
          <p:grpSpPr bwMode="auto">
            <a:xfrm>
              <a:off x="1868" y="2107"/>
              <a:ext cx="289" cy="245"/>
              <a:chOff x="2399" y="2157"/>
              <a:chExt cx="241" cy="147"/>
            </a:xfrm>
          </p:grpSpPr>
          <p:sp>
            <p:nvSpPr>
              <p:cNvPr id="75798" name="Line 1031"/>
              <p:cNvSpPr>
                <a:spLocks noChangeShapeType="1"/>
              </p:cNvSpPr>
              <p:nvPr/>
            </p:nvSpPr>
            <p:spPr bwMode="auto">
              <a:xfrm flipH="1">
                <a:off x="2399" y="2157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5799" name="Line 1032"/>
              <p:cNvSpPr>
                <a:spLocks noChangeShapeType="1"/>
              </p:cNvSpPr>
              <p:nvPr/>
            </p:nvSpPr>
            <p:spPr bwMode="auto">
              <a:xfrm>
                <a:off x="2400" y="230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5795" name="Group 1045"/>
            <p:cNvGrpSpPr>
              <a:grpSpLocks/>
            </p:cNvGrpSpPr>
            <p:nvPr/>
          </p:nvGrpSpPr>
          <p:grpSpPr bwMode="auto">
            <a:xfrm>
              <a:off x="3419" y="2099"/>
              <a:ext cx="288" cy="248"/>
              <a:chOff x="2649" y="2155"/>
              <a:chExt cx="240" cy="149"/>
            </a:xfrm>
          </p:grpSpPr>
          <p:sp>
            <p:nvSpPr>
              <p:cNvPr id="75796" name="Line 1046"/>
              <p:cNvSpPr>
                <a:spLocks noChangeShapeType="1"/>
              </p:cNvSpPr>
              <p:nvPr/>
            </p:nvSpPr>
            <p:spPr bwMode="auto">
              <a:xfrm flipH="1">
                <a:off x="2649" y="2155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5797" name="Line 1047"/>
              <p:cNvSpPr>
                <a:spLocks noChangeShapeType="1"/>
              </p:cNvSpPr>
              <p:nvPr/>
            </p:nvSpPr>
            <p:spPr bwMode="auto">
              <a:xfrm>
                <a:off x="2649" y="230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5779" name="Group 1064"/>
          <p:cNvGrpSpPr>
            <a:grpSpLocks/>
          </p:cNvGrpSpPr>
          <p:nvPr/>
        </p:nvGrpSpPr>
        <p:grpSpPr bwMode="auto">
          <a:xfrm>
            <a:off x="4572000" y="3581400"/>
            <a:ext cx="3733800" cy="2138363"/>
            <a:chOff x="2880" y="2256"/>
            <a:chExt cx="2352" cy="1347"/>
          </a:xfrm>
        </p:grpSpPr>
        <p:grpSp>
          <p:nvGrpSpPr>
            <p:cNvPr id="75787" name="Group 1049"/>
            <p:cNvGrpSpPr>
              <a:grpSpLocks/>
            </p:cNvGrpSpPr>
            <p:nvPr/>
          </p:nvGrpSpPr>
          <p:grpSpPr bwMode="auto">
            <a:xfrm>
              <a:off x="3216" y="2448"/>
              <a:ext cx="1584" cy="960"/>
              <a:chOff x="3408" y="2544"/>
              <a:chExt cx="1584" cy="960"/>
            </a:xfrm>
          </p:grpSpPr>
          <p:sp>
            <p:nvSpPr>
              <p:cNvPr id="75791" name="Line 1050"/>
              <p:cNvSpPr>
                <a:spLocks noChangeShapeType="1"/>
              </p:cNvSpPr>
              <p:nvPr/>
            </p:nvSpPr>
            <p:spPr bwMode="auto">
              <a:xfrm flipH="1">
                <a:off x="3408" y="2544"/>
                <a:ext cx="1392" cy="96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5792" name="Line 1051"/>
              <p:cNvSpPr>
                <a:spLocks noChangeShapeType="1"/>
              </p:cNvSpPr>
              <p:nvPr/>
            </p:nvSpPr>
            <p:spPr bwMode="auto">
              <a:xfrm>
                <a:off x="3408" y="3504"/>
                <a:ext cx="158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5788" name="Text Box 1052"/>
            <p:cNvSpPr txBox="1">
              <a:spLocks noChangeArrowheads="1"/>
            </p:cNvSpPr>
            <p:nvPr/>
          </p:nvSpPr>
          <p:spPr bwMode="auto">
            <a:xfrm>
              <a:off x="4848" y="3312"/>
              <a:ext cx="38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A'</a:t>
              </a:r>
              <a:endParaRPr lang="en-US" altLang="zh-CN" sz="20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sp>
          <p:nvSpPr>
            <p:cNvPr id="75789" name="Text Box 1053"/>
            <p:cNvSpPr txBox="1">
              <a:spLocks noChangeArrowheads="1"/>
            </p:cNvSpPr>
            <p:nvPr/>
          </p:nvSpPr>
          <p:spPr bwMode="auto">
            <a:xfrm>
              <a:off x="2880" y="3264"/>
              <a:ext cx="38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O'</a:t>
              </a:r>
              <a:endParaRPr lang="en-US" altLang="zh-CN" sz="20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sp>
          <p:nvSpPr>
            <p:cNvPr id="75790" name="Text Box 1054"/>
            <p:cNvSpPr txBox="1">
              <a:spLocks noChangeArrowheads="1"/>
            </p:cNvSpPr>
            <p:nvPr/>
          </p:nvSpPr>
          <p:spPr bwMode="auto">
            <a:xfrm>
              <a:off x="4704" y="2256"/>
              <a:ext cx="29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B'</a:t>
              </a:r>
              <a:endParaRPr lang="en-US" altLang="zh-CN" sz="240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</p:grpSp>
      <p:grpSp>
        <p:nvGrpSpPr>
          <p:cNvPr id="75780" name="Group 1065"/>
          <p:cNvGrpSpPr>
            <a:grpSpLocks/>
          </p:cNvGrpSpPr>
          <p:nvPr/>
        </p:nvGrpSpPr>
        <p:grpSpPr bwMode="auto">
          <a:xfrm>
            <a:off x="533400" y="2743200"/>
            <a:ext cx="3581400" cy="2971800"/>
            <a:chOff x="336" y="1728"/>
            <a:chExt cx="2256" cy="1872"/>
          </a:xfrm>
        </p:grpSpPr>
        <p:grpSp>
          <p:nvGrpSpPr>
            <p:cNvPr id="75781" name="Group 1056"/>
            <p:cNvGrpSpPr>
              <a:grpSpLocks/>
            </p:cNvGrpSpPr>
            <p:nvPr/>
          </p:nvGrpSpPr>
          <p:grpSpPr bwMode="auto">
            <a:xfrm>
              <a:off x="624" y="1968"/>
              <a:ext cx="1584" cy="1440"/>
              <a:chOff x="2880" y="1776"/>
              <a:chExt cx="1584" cy="1440"/>
            </a:xfrm>
          </p:grpSpPr>
          <p:sp>
            <p:nvSpPr>
              <p:cNvPr id="75785" name="Line 1057"/>
              <p:cNvSpPr>
                <a:spLocks noChangeShapeType="1"/>
              </p:cNvSpPr>
              <p:nvPr/>
            </p:nvSpPr>
            <p:spPr bwMode="auto">
              <a:xfrm flipH="1">
                <a:off x="2880" y="1776"/>
                <a:ext cx="1104" cy="14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5786" name="Line 1058"/>
              <p:cNvSpPr>
                <a:spLocks noChangeShapeType="1"/>
              </p:cNvSpPr>
              <p:nvPr/>
            </p:nvSpPr>
            <p:spPr bwMode="auto">
              <a:xfrm>
                <a:off x="2880" y="3216"/>
                <a:ext cx="158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5782" name="Text Box 1059"/>
            <p:cNvSpPr txBox="1">
              <a:spLocks noChangeArrowheads="1"/>
            </p:cNvSpPr>
            <p:nvPr/>
          </p:nvSpPr>
          <p:spPr bwMode="auto">
            <a:xfrm>
              <a:off x="2256" y="3312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</a:t>
              </a:r>
            </a:p>
          </p:txBody>
        </p:sp>
        <p:sp>
          <p:nvSpPr>
            <p:cNvPr id="75783" name="Text Box 1060"/>
            <p:cNvSpPr txBox="1">
              <a:spLocks noChangeArrowheads="1"/>
            </p:cNvSpPr>
            <p:nvPr/>
          </p:nvSpPr>
          <p:spPr bwMode="auto">
            <a:xfrm>
              <a:off x="336" y="3312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O</a:t>
              </a:r>
            </a:p>
          </p:txBody>
        </p:sp>
        <p:sp>
          <p:nvSpPr>
            <p:cNvPr id="75784" name="Text Box 1061"/>
            <p:cNvSpPr txBox="1">
              <a:spLocks noChangeArrowheads="1"/>
            </p:cNvSpPr>
            <p:nvPr/>
          </p:nvSpPr>
          <p:spPr bwMode="auto">
            <a:xfrm>
              <a:off x="1728" y="1728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581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3262787" y="354647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www.1ppt.com/sucai/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www.1ppt.com/tubiao/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www.1ppt.com/powerpoint/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www.1ppt.com/fanwen/       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www.1ppt.com/jiaoan/         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www.1ppt.com/kejian/shuxue/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www.1ppt.com/kejian/meishu/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www.1ppt.com/kejian/wuli/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www.1ppt.com/kejian/shengwu/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www.1ppt.com/kejian/lishi/        </a:t>
            </a:r>
          </a:p>
        </p:txBody>
      </p:sp>
      <p:sp>
        <p:nvSpPr>
          <p:cNvPr id="64536" name="Line 3"/>
          <p:cNvSpPr>
            <a:spLocks noChangeShapeType="1"/>
          </p:cNvSpPr>
          <p:nvPr/>
        </p:nvSpPr>
        <p:spPr bwMode="auto">
          <a:xfrm flipH="1">
            <a:off x="1496690" y="1295400"/>
            <a:ext cx="0" cy="480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4537" name="Line 4"/>
          <p:cNvSpPr>
            <a:spLocks noChangeShapeType="1"/>
          </p:cNvSpPr>
          <p:nvPr/>
        </p:nvSpPr>
        <p:spPr bwMode="auto">
          <a:xfrm>
            <a:off x="2106290" y="5562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4538" name="Line 5"/>
          <p:cNvSpPr>
            <a:spLocks noChangeShapeType="1"/>
          </p:cNvSpPr>
          <p:nvPr/>
        </p:nvSpPr>
        <p:spPr bwMode="auto">
          <a:xfrm>
            <a:off x="1496690" y="12954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4539" name="Line 6"/>
          <p:cNvSpPr>
            <a:spLocks noChangeShapeType="1"/>
          </p:cNvSpPr>
          <p:nvPr/>
        </p:nvSpPr>
        <p:spPr bwMode="auto">
          <a:xfrm>
            <a:off x="1496690" y="60960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4540" name="Line 7"/>
          <p:cNvSpPr>
            <a:spLocks noChangeShapeType="1"/>
          </p:cNvSpPr>
          <p:nvPr/>
        </p:nvSpPr>
        <p:spPr bwMode="auto">
          <a:xfrm>
            <a:off x="2030090" y="3505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4541" name="Line 8"/>
          <p:cNvSpPr>
            <a:spLocks noChangeShapeType="1"/>
          </p:cNvSpPr>
          <p:nvPr/>
        </p:nvSpPr>
        <p:spPr bwMode="auto">
          <a:xfrm>
            <a:off x="1496690" y="3505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64535" name="Object 23"/>
          <p:cNvGraphicFramePr>
            <a:graphicFrameLocks noChangeAspect="1"/>
          </p:cNvGraphicFramePr>
          <p:nvPr/>
        </p:nvGraphicFramePr>
        <p:xfrm>
          <a:off x="10515600" y="4622800"/>
          <a:ext cx="1068388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PS文字 文档" r:id="rId4" imgW="1066800" imgH="971550" progId="">
                  <p:embed/>
                </p:oleObj>
              </mc:Choice>
              <mc:Fallback>
                <p:oleObj name="WPS文字 文档" r:id="rId4" imgW="1066800" imgH="97155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5600" y="4622800"/>
                        <a:ext cx="1068388" cy="966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42" name="Line 45"/>
          <p:cNvSpPr>
            <a:spLocks noChangeShapeType="1"/>
          </p:cNvSpPr>
          <p:nvPr/>
        </p:nvSpPr>
        <p:spPr bwMode="auto">
          <a:xfrm flipH="1">
            <a:off x="1115690" y="3505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7514" name="Group 346"/>
          <p:cNvGrpSpPr>
            <a:grpSpLocks/>
          </p:cNvGrpSpPr>
          <p:nvPr/>
        </p:nvGrpSpPr>
        <p:grpSpPr bwMode="auto">
          <a:xfrm>
            <a:off x="2715890" y="2438400"/>
            <a:ext cx="2971800" cy="1905000"/>
            <a:chOff x="3888" y="1296"/>
            <a:chExt cx="1872" cy="1200"/>
          </a:xfrm>
        </p:grpSpPr>
        <p:grpSp>
          <p:nvGrpSpPr>
            <p:cNvPr id="64620" name="Group 345"/>
            <p:cNvGrpSpPr>
              <a:grpSpLocks/>
            </p:cNvGrpSpPr>
            <p:nvPr/>
          </p:nvGrpSpPr>
          <p:grpSpPr bwMode="auto">
            <a:xfrm>
              <a:off x="4128" y="1680"/>
              <a:ext cx="1344" cy="528"/>
              <a:chOff x="4128" y="1680"/>
              <a:chExt cx="1344" cy="528"/>
            </a:xfrm>
          </p:grpSpPr>
          <p:sp>
            <p:nvSpPr>
              <p:cNvPr id="64624" name="Line 40"/>
              <p:cNvSpPr>
                <a:spLocks noChangeShapeType="1"/>
              </p:cNvSpPr>
              <p:nvPr/>
            </p:nvSpPr>
            <p:spPr bwMode="auto">
              <a:xfrm flipV="1">
                <a:off x="4128" y="1680"/>
                <a:ext cx="1344" cy="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25" name="Line 226"/>
              <p:cNvSpPr>
                <a:spLocks noChangeShapeType="1"/>
              </p:cNvSpPr>
              <p:nvPr/>
            </p:nvSpPr>
            <p:spPr bwMode="auto">
              <a:xfrm>
                <a:off x="4128" y="2208"/>
                <a:ext cx="134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4621" name="Text Box 229"/>
            <p:cNvSpPr txBox="1">
              <a:spLocks noChangeArrowheads="1"/>
            </p:cNvSpPr>
            <p:nvPr/>
          </p:nvSpPr>
          <p:spPr bwMode="auto">
            <a:xfrm>
              <a:off x="5472" y="2208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</a:t>
              </a:r>
            </a:p>
          </p:txBody>
        </p:sp>
        <p:sp>
          <p:nvSpPr>
            <p:cNvPr id="64622" name="Text Box 230"/>
            <p:cNvSpPr txBox="1">
              <a:spLocks noChangeArrowheads="1"/>
            </p:cNvSpPr>
            <p:nvPr/>
          </p:nvSpPr>
          <p:spPr bwMode="auto">
            <a:xfrm>
              <a:off x="3888" y="2208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O</a:t>
              </a:r>
            </a:p>
          </p:txBody>
        </p:sp>
        <p:sp>
          <p:nvSpPr>
            <p:cNvPr id="64623" name="Text Box 231"/>
            <p:cNvSpPr txBox="1">
              <a:spLocks noChangeArrowheads="1"/>
            </p:cNvSpPr>
            <p:nvPr/>
          </p:nvSpPr>
          <p:spPr bwMode="auto">
            <a:xfrm>
              <a:off x="5232" y="1296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</a:p>
          </p:txBody>
        </p:sp>
      </p:grpSp>
      <p:grpSp>
        <p:nvGrpSpPr>
          <p:cNvPr id="7521" name="Group 353"/>
          <p:cNvGrpSpPr>
            <a:grpSpLocks/>
          </p:cNvGrpSpPr>
          <p:nvPr/>
        </p:nvGrpSpPr>
        <p:grpSpPr bwMode="auto">
          <a:xfrm>
            <a:off x="3060378" y="2057400"/>
            <a:ext cx="3371850" cy="2290763"/>
            <a:chOff x="3852" y="1920"/>
            <a:chExt cx="2124" cy="1443"/>
          </a:xfrm>
        </p:grpSpPr>
        <p:grpSp>
          <p:nvGrpSpPr>
            <p:cNvPr id="64614" name="Group 228"/>
            <p:cNvGrpSpPr>
              <a:grpSpLocks/>
            </p:cNvGrpSpPr>
            <p:nvPr/>
          </p:nvGrpSpPr>
          <p:grpSpPr bwMode="auto">
            <a:xfrm>
              <a:off x="3852" y="2208"/>
              <a:ext cx="1344" cy="864"/>
              <a:chOff x="2352" y="1584"/>
              <a:chExt cx="1344" cy="864"/>
            </a:xfrm>
          </p:grpSpPr>
          <p:sp>
            <p:nvSpPr>
              <p:cNvPr id="64618" name="Line 38"/>
              <p:cNvSpPr>
                <a:spLocks noChangeShapeType="1"/>
              </p:cNvSpPr>
              <p:nvPr/>
            </p:nvSpPr>
            <p:spPr bwMode="auto">
              <a:xfrm flipH="1">
                <a:off x="2352" y="1584"/>
                <a:ext cx="1008" cy="86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19" name="Line 39"/>
              <p:cNvSpPr>
                <a:spLocks noChangeShapeType="1"/>
              </p:cNvSpPr>
              <p:nvPr/>
            </p:nvSpPr>
            <p:spPr bwMode="auto">
              <a:xfrm>
                <a:off x="2352" y="2448"/>
                <a:ext cx="1344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4615" name="Text Box 232"/>
            <p:cNvSpPr txBox="1">
              <a:spLocks noChangeArrowheads="1"/>
            </p:cNvSpPr>
            <p:nvPr/>
          </p:nvSpPr>
          <p:spPr bwMode="auto">
            <a:xfrm>
              <a:off x="4620" y="1920"/>
              <a:ext cx="43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 '</a:t>
              </a:r>
              <a:endPara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sp>
          <p:nvSpPr>
            <p:cNvPr id="64616" name="Text Box 233"/>
            <p:cNvSpPr txBox="1">
              <a:spLocks noChangeArrowheads="1"/>
            </p:cNvSpPr>
            <p:nvPr/>
          </p:nvSpPr>
          <p:spPr bwMode="auto">
            <a:xfrm>
              <a:off x="3852" y="3072"/>
              <a:ext cx="59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 O</a:t>
              </a: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 '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 </a:t>
              </a:r>
            </a:p>
          </p:txBody>
        </p:sp>
        <p:sp>
          <p:nvSpPr>
            <p:cNvPr id="64617" name="Text Box 234"/>
            <p:cNvSpPr txBox="1">
              <a:spLocks noChangeArrowheads="1"/>
            </p:cNvSpPr>
            <p:nvPr/>
          </p:nvSpPr>
          <p:spPr bwMode="auto">
            <a:xfrm>
              <a:off x="5352" y="3072"/>
              <a:ext cx="62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  A</a:t>
              </a: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'</a:t>
              </a:r>
              <a:endPara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</p:grpSp>
      <p:grpSp>
        <p:nvGrpSpPr>
          <p:cNvPr id="7410" name="Group 242"/>
          <p:cNvGrpSpPr>
            <a:grpSpLocks/>
          </p:cNvGrpSpPr>
          <p:nvPr/>
        </p:nvGrpSpPr>
        <p:grpSpPr bwMode="auto">
          <a:xfrm>
            <a:off x="3060378" y="3811588"/>
            <a:ext cx="2133600" cy="74612"/>
            <a:chOff x="2064" y="3217"/>
            <a:chExt cx="1344" cy="47"/>
          </a:xfrm>
        </p:grpSpPr>
        <p:sp>
          <p:nvSpPr>
            <p:cNvPr id="64612" name="AutoShape 240"/>
            <p:cNvSpPr>
              <a:spLocks noChangeArrowheads="1"/>
            </p:cNvSpPr>
            <p:nvPr/>
          </p:nvSpPr>
          <p:spPr bwMode="auto">
            <a:xfrm>
              <a:off x="2064" y="3217"/>
              <a:ext cx="48" cy="47"/>
            </a:xfrm>
            <a:prstGeom prst="flowChartConnector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zh-CN" altLang="en-US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sp>
          <p:nvSpPr>
            <p:cNvPr id="64613" name="Line 241"/>
            <p:cNvSpPr>
              <a:spLocks noChangeShapeType="1"/>
            </p:cNvSpPr>
            <p:nvPr/>
          </p:nvSpPr>
          <p:spPr bwMode="auto">
            <a:xfrm>
              <a:off x="2064" y="3264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518" name="Group 350"/>
          <p:cNvGrpSpPr>
            <a:grpSpLocks/>
          </p:cNvGrpSpPr>
          <p:nvPr/>
        </p:nvGrpSpPr>
        <p:grpSpPr bwMode="auto">
          <a:xfrm>
            <a:off x="2715890" y="4622800"/>
            <a:ext cx="3276600" cy="1930400"/>
            <a:chOff x="2112" y="2912"/>
            <a:chExt cx="2064" cy="1216"/>
          </a:xfrm>
        </p:grpSpPr>
        <p:grpSp>
          <p:nvGrpSpPr>
            <p:cNvPr id="64606" name="Group 244"/>
            <p:cNvGrpSpPr>
              <a:grpSpLocks/>
            </p:cNvGrpSpPr>
            <p:nvPr/>
          </p:nvGrpSpPr>
          <p:grpSpPr bwMode="auto">
            <a:xfrm>
              <a:off x="2352" y="3264"/>
              <a:ext cx="1584" cy="576"/>
              <a:chOff x="2352" y="3264"/>
              <a:chExt cx="1584" cy="576"/>
            </a:xfrm>
          </p:grpSpPr>
          <p:sp>
            <p:nvSpPr>
              <p:cNvPr id="64610" name="Line 43"/>
              <p:cNvSpPr>
                <a:spLocks noChangeShapeType="1"/>
              </p:cNvSpPr>
              <p:nvPr/>
            </p:nvSpPr>
            <p:spPr bwMode="auto">
              <a:xfrm flipH="1">
                <a:off x="2352" y="3264"/>
                <a:ext cx="1344" cy="57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11" name="Line 44"/>
              <p:cNvSpPr>
                <a:spLocks noChangeShapeType="1"/>
              </p:cNvSpPr>
              <p:nvPr/>
            </p:nvSpPr>
            <p:spPr bwMode="auto">
              <a:xfrm>
                <a:off x="2352" y="3840"/>
                <a:ext cx="158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4607" name="Text Box 248"/>
            <p:cNvSpPr txBox="1">
              <a:spLocks noChangeArrowheads="1"/>
            </p:cNvSpPr>
            <p:nvPr/>
          </p:nvSpPr>
          <p:spPr bwMode="auto">
            <a:xfrm>
              <a:off x="3696" y="3840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</a:t>
              </a:r>
            </a:p>
          </p:txBody>
        </p:sp>
        <p:sp>
          <p:nvSpPr>
            <p:cNvPr id="64608" name="Text Box 249"/>
            <p:cNvSpPr txBox="1">
              <a:spLocks noChangeArrowheads="1"/>
            </p:cNvSpPr>
            <p:nvPr/>
          </p:nvSpPr>
          <p:spPr bwMode="auto">
            <a:xfrm>
              <a:off x="2112" y="384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O</a:t>
              </a:r>
            </a:p>
          </p:txBody>
        </p:sp>
        <p:sp>
          <p:nvSpPr>
            <p:cNvPr id="64609" name="Text Box 250"/>
            <p:cNvSpPr txBox="1">
              <a:spLocks noChangeArrowheads="1"/>
            </p:cNvSpPr>
            <p:nvPr/>
          </p:nvSpPr>
          <p:spPr bwMode="auto">
            <a:xfrm>
              <a:off x="3552" y="2912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</a:p>
          </p:txBody>
        </p:sp>
      </p:grpSp>
      <p:grpSp>
        <p:nvGrpSpPr>
          <p:cNvPr id="7522" name="Group 354"/>
          <p:cNvGrpSpPr>
            <a:grpSpLocks/>
          </p:cNvGrpSpPr>
          <p:nvPr/>
        </p:nvGrpSpPr>
        <p:grpSpPr bwMode="auto">
          <a:xfrm>
            <a:off x="3096890" y="4751388"/>
            <a:ext cx="4022725" cy="1806575"/>
            <a:chOff x="3984" y="2418"/>
            <a:chExt cx="2534" cy="1138"/>
          </a:xfrm>
        </p:grpSpPr>
        <p:grpSp>
          <p:nvGrpSpPr>
            <p:cNvPr id="64600" name="Group 245"/>
            <p:cNvGrpSpPr>
              <a:grpSpLocks/>
            </p:cNvGrpSpPr>
            <p:nvPr/>
          </p:nvGrpSpPr>
          <p:grpSpPr bwMode="auto">
            <a:xfrm>
              <a:off x="3984" y="2689"/>
              <a:ext cx="1584" cy="576"/>
              <a:chOff x="2352" y="3264"/>
              <a:chExt cx="1584" cy="576"/>
            </a:xfrm>
          </p:grpSpPr>
          <p:sp>
            <p:nvSpPr>
              <p:cNvPr id="64604" name="Line 246"/>
              <p:cNvSpPr>
                <a:spLocks noChangeShapeType="1"/>
              </p:cNvSpPr>
              <p:nvPr/>
            </p:nvSpPr>
            <p:spPr bwMode="auto">
              <a:xfrm flipH="1">
                <a:off x="2352" y="3264"/>
                <a:ext cx="1344" cy="57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05" name="Line 247"/>
              <p:cNvSpPr>
                <a:spLocks noChangeShapeType="1"/>
              </p:cNvSpPr>
              <p:nvPr/>
            </p:nvSpPr>
            <p:spPr bwMode="auto">
              <a:xfrm>
                <a:off x="2352" y="3840"/>
                <a:ext cx="1584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4601" name="Text Box 251"/>
            <p:cNvSpPr txBox="1">
              <a:spLocks noChangeArrowheads="1"/>
            </p:cNvSpPr>
            <p:nvPr/>
          </p:nvSpPr>
          <p:spPr bwMode="auto">
            <a:xfrm>
              <a:off x="3984" y="3265"/>
              <a:ext cx="67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 O</a:t>
              </a: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 '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  </a:t>
              </a:r>
            </a:p>
          </p:txBody>
        </p:sp>
        <p:sp>
          <p:nvSpPr>
            <p:cNvPr id="64602" name="Text Box 252"/>
            <p:cNvSpPr txBox="1">
              <a:spLocks noChangeArrowheads="1"/>
            </p:cNvSpPr>
            <p:nvPr/>
          </p:nvSpPr>
          <p:spPr bwMode="auto">
            <a:xfrm>
              <a:off x="5568" y="3265"/>
              <a:ext cx="57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</a:t>
              </a: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'</a:t>
              </a:r>
              <a:endPara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sp>
          <p:nvSpPr>
            <p:cNvPr id="64603" name="Text Box 253"/>
            <p:cNvSpPr txBox="1">
              <a:spLocks noChangeArrowheads="1"/>
            </p:cNvSpPr>
            <p:nvPr/>
          </p:nvSpPr>
          <p:spPr bwMode="auto">
            <a:xfrm>
              <a:off x="5414" y="2418"/>
              <a:ext cx="110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'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 </a:t>
              </a:r>
            </a:p>
          </p:txBody>
        </p:sp>
      </p:grpSp>
      <p:grpSp>
        <p:nvGrpSpPr>
          <p:cNvPr id="7424" name="Group 256"/>
          <p:cNvGrpSpPr>
            <a:grpSpLocks/>
          </p:cNvGrpSpPr>
          <p:nvPr/>
        </p:nvGrpSpPr>
        <p:grpSpPr bwMode="auto">
          <a:xfrm>
            <a:off x="3096890" y="6016625"/>
            <a:ext cx="2514600" cy="74613"/>
            <a:chOff x="2064" y="3217"/>
            <a:chExt cx="1344" cy="47"/>
          </a:xfrm>
        </p:grpSpPr>
        <p:sp>
          <p:nvSpPr>
            <p:cNvPr id="64598" name="AutoShape 257"/>
            <p:cNvSpPr>
              <a:spLocks noChangeArrowheads="1"/>
            </p:cNvSpPr>
            <p:nvPr/>
          </p:nvSpPr>
          <p:spPr bwMode="auto">
            <a:xfrm>
              <a:off x="2064" y="3217"/>
              <a:ext cx="48" cy="47"/>
            </a:xfrm>
            <a:prstGeom prst="flowChartConnector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zh-CN" altLang="en-US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sp>
          <p:nvSpPr>
            <p:cNvPr id="64599" name="Line 258"/>
            <p:cNvSpPr>
              <a:spLocks noChangeShapeType="1"/>
            </p:cNvSpPr>
            <p:nvPr/>
          </p:nvSpPr>
          <p:spPr bwMode="auto">
            <a:xfrm>
              <a:off x="2064" y="3264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519" name="Group 351"/>
          <p:cNvGrpSpPr>
            <a:grpSpLocks/>
          </p:cNvGrpSpPr>
          <p:nvPr/>
        </p:nvGrpSpPr>
        <p:grpSpPr bwMode="auto">
          <a:xfrm>
            <a:off x="2455540" y="-76200"/>
            <a:ext cx="3003550" cy="2514600"/>
            <a:chOff x="1948" y="-48"/>
            <a:chExt cx="1892" cy="1584"/>
          </a:xfrm>
        </p:grpSpPr>
        <p:sp>
          <p:nvSpPr>
            <p:cNvPr id="64592" name="Text Box 46"/>
            <p:cNvSpPr txBox="1">
              <a:spLocks noChangeArrowheads="1"/>
            </p:cNvSpPr>
            <p:nvPr/>
          </p:nvSpPr>
          <p:spPr bwMode="auto">
            <a:xfrm>
              <a:off x="3504" y="1018"/>
              <a:ext cx="336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	</a:t>
              </a:r>
            </a:p>
          </p:txBody>
        </p:sp>
        <p:sp>
          <p:nvSpPr>
            <p:cNvPr id="64593" name="Text Box 60"/>
            <p:cNvSpPr txBox="1">
              <a:spLocks noChangeArrowheads="1"/>
            </p:cNvSpPr>
            <p:nvPr/>
          </p:nvSpPr>
          <p:spPr bwMode="auto">
            <a:xfrm>
              <a:off x="1948" y="1000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O</a:t>
              </a:r>
            </a:p>
          </p:txBody>
        </p:sp>
        <p:sp>
          <p:nvSpPr>
            <p:cNvPr id="64594" name="Text Box 61"/>
            <p:cNvSpPr txBox="1">
              <a:spLocks noChangeArrowheads="1"/>
            </p:cNvSpPr>
            <p:nvPr/>
          </p:nvSpPr>
          <p:spPr bwMode="auto">
            <a:xfrm>
              <a:off x="2928" y="-48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</a:p>
          </p:txBody>
        </p:sp>
        <p:grpSp>
          <p:nvGrpSpPr>
            <p:cNvPr id="64595" name="Group 344"/>
            <p:cNvGrpSpPr>
              <a:grpSpLocks/>
            </p:cNvGrpSpPr>
            <p:nvPr/>
          </p:nvGrpSpPr>
          <p:grpSpPr bwMode="auto">
            <a:xfrm>
              <a:off x="2208" y="192"/>
              <a:ext cx="1296" cy="816"/>
              <a:chOff x="2208" y="192"/>
              <a:chExt cx="1296" cy="816"/>
            </a:xfrm>
          </p:grpSpPr>
          <p:sp>
            <p:nvSpPr>
              <p:cNvPr id="64596" name="Line 28"/>
              <p:cNvSpPr>
                <a:spLocks noChangeShapeType="1"/>
              </p:cNvSpPr>
              <p:nvPr/>
            </p:nvSpPr>
            <p:spPr bwMode="auto">
              <a:xfrm flipH="1">
                <a:off x="2208" y="192"/>
                <a:ext cx="1008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97" name="Line 277"/>
              <p:cNvSpPr>
                <a:spLocks noChangeShapeType="1"/>
              </p:cNvSpPr>
              <p:nvPr/>
            </p:nvSpPr>
            <p:spPr bwMode="auto">
              <a:xfrm>
                <a:off x="2208" y="1008"/>
                <a:ext cx="12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520" name="Group 352"/>
          <p:cNvGrpSpPr>
            <a:grpSpLocks/>
          </p:cNvGrpSpPr>
          <p:nvPr/>
        </p:nvGrpSpPr>
        <p:grpSpPr bwMode="auto">
          <a:xfrm>
            <a:off x="2868290" y="249238"/>
            <a:ext cx="3252788" cy="1808162"/>
            <a:chOff x="4257" y="1069"/>
            <a:chExt cx="2049" cy="1139"/>
          </a:xfrm>
        </p:grpSpPr>
        <p:sp>
          <p:nvSpPr>
            <p:cNvPr id="64586" name="Text Box 64"/>
            <p:cNvSpPr txBox="1">
              <a:spLocks noChangeArrowheads="1"/>
            </p:cNvSpPr>
            <p:nvPr/>
          </p:nvSpPr>
          <p:spPr bwMode="auto">
            <a:xfrm>
              <a:off x="5901" y="1069"/>
              <a:ext cx="40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B'</a:t>
              </a:r>
            </a:p>
          </p:txBody>
        </p:sp>
        <p:sp>
          <p:nvSpPr>
            <p:cNvPr id="64587" name="Text Box 63"/>
            <p:cNvSpPr txBox="1">
              <a:spLocks noChangeArrowheads="1"/>
            </p:cNvSpPr>
            <p:nvPr/>
          </p:nvSpPr>
          <p:spPr bwMode="auto">
            <a:xfrm>
              <a:off x="4313" y="1910"/>
              <a:ext cx="5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O' </a:t>
              </a:r>
            </a:p>
          </p:txBody>
        </p:sp>
        <p:sp>
          <p:nvSpPr>
            <p:cNvPr id="64588" name="Text Box 62"/>
            <p:cNvSpPr txBox="1">
              <a:spLocks noChangeArrowheads="1"/>
            </p:cNvSpPr>
            <p:nvPr/>
          </p:nvSpPr>
          <p:spPr bwMode="auto">
            <a:xfrm>
              <a:off x="5722" y="1920"/>
              <a:ext cx="5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A' </a:t>
              </a:r>
            </a:p>
          </p:txBody>
        </p:sp>
        <p:grpSp>
          <p:nvGrpSpPr>
            <p:cNvPr id="64589" name="Group 341"/>
            <p:cNvGrpSpPr>
              <a:grpSpLocks/>
            </p:cNvGrpSpPr>
            <p:nvPr/>
          </p:nvGrpSpPr>
          <p:grpSpPr bwMode="auto">
            <a:xfrm>
              <a:off x="4257" y="1347"/>
              <a:ext cx="1488" cy="573"/>
              <a:chOff x="2208" y="435"/>
              <a:chExt cx="1488" cy="573"/>
            </a:xfrm>
          </p:grpSpPr>
          <p:sp>
            <p:nvSpPr>
              <p:cNvPr id="64590" name="Line 284"/>
              <p:cNvSpPr>
                <a:spLocks noChangeShapeType="1"/>
              </p:cNvSpPr>
              <p:nvPr/>
            </p:nvSpPr>
            <p:spPr bwMode="auto">
              <a:xfrm flipV="1">
                <a:off x="2208" y="435"/>
                <a:ext cx="1488" cy="573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91" name="Line 285"/>
              <p:cNvSpPr>
                <a:spLocks noChangeShapeType="1"/>
              </p:cNvSpPr>
              <p:nvPr/>
            </p:nvSpPr>
            <p:spPr bwMode="auto">
              <a:xfrm>
                <a:off x="2208" y="1008"/>
                <a:ext cx="1296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457" name="Group 289"/>
          <p:cNvGrpSpPr>
            <a:grpSpLocks/>
          </p:cNvGrpSpPr>
          <p:nvPr/>
        </p:nvGrpSpPr>
        <p:grpSpPr bwMode="auto">
          <a:xfrm>
            <a:off x="2868290" y="1524000"/>
            <a:ext cx="2133600" cy="74613"/>
            <a:chOff x="2064" y="3217"/>
            <a:chExt cx="1344" cy="47"/>
          </a:xfrm>
        </p:grpSpPr>
        <p:sp>
          <p:nvSpPr>
            <p:cNvPr id="64584" name="AutoShape 290"/>
            <p:cNvSpPr>
              <a:spLocks noChangeArrowheads="1"/>
            </p:cNvSpPr>
            <p:nvPr/>
          </p:nvSpPr>
          <p:spPr bwMode="auto">
            <a:xfrm>
              <a:off x="2064" y="3217"/>
              <a:ext cx="48" cy="47"/>
            </a:xfrm>
            <a:prstGeom prst="flowChartConnector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zh-CN" altLang="en-US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sp>
          <p:nvSpPr>
            <p:cNvPr id="64585" name="Line 291"/>
            <p:cNvSpPr>
              <a:spLocks noChangeShapeType="1"/>
            </p:cNvSpPr>
            <p:nvPr/>
          </p:nvSpPr>
          <p:spPr bwMode="auto">
            <a:xfrm>
              <a:off x="2064" y="3264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4552" name="Text Box 293"/>
          <p:cNvSpPr txBox="1">
            <a:spLocks noChangeArrowheads="1"/>
          </p:cNvSpPr>
          <p:nvPr/>
        </p:nvSpPr>
        <p:spPr bwMode="auto">
          <a:xfrm>
            <a:off x="323528" y="2438400"/>
            <a:ext cx="854075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  <a:sym typeface="Wingdings" pitchFamily="2" charset="2"/>
              </a:rPr>
              <a:t>经过叠合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grpSp>
        <p:nvGrpSpPr>
          <p:cNvPr id="7506" name="Group 338"/>
          <p:cNvGrpSpPr>
            <a:grpSpLocks/>
          </p:cNvGrpSpPr>
          <p:nvPr/>
        </p:nvGrpSpPr>
        <p:grpSpPr bwMode="auto">
          <a:xfrm>
            <a:off x="5813103" y="1065213"/>
            <a:ext cx="2767012" cy="519112"/>
            <a:chOff x="4176" y="998"/>
            <a:chExt cx="1743" cy="327"/>
          </a:xfrm>
        </p:grpSpPr>
        <p:sp>
          <p:nvSpPr>
            <p:cNvPr id="64577" name="Text Box 294"/>
            <p:cNvSpPr txBox="1">
              <a:spLocks noChangeArrowheads="1"/>
            </p:cNvSpPr>
            <p:nvPr/>
          </p:nvSpPr>
          <p:spPr bwMode="auto">
            <a:xfrm>
              <a:off x="4191" y="998"/>
              <a:ext cx="17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   </a:t>
              </a: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AOB</a:t>
              </a:r>
              <a:r>
                <a:rPr lang="en-US" altLang="zh-CN" sz="28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&gt;    A'OB'</a:t>
              </a:r>
              <a:endPara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grpSp>
          <p:nvGrpSpPr>
            <p:cNvPr id="64578" name="Group 297"/>
            <p:cNvGrpSpPr>
              <a:grpSpLocks/>
            </p:cNvGrpSpPr>
            <p:nvPr/>
          </p:nvGrpSpPr>
          <p:grpSpPr bwMode="auto">
            <a:xfrm>
              <a:off x="4176" y="1094"/>
              <a:ext cx="159" cy="144"/>
              <a:chOff x="4257" y="2064"/>
              <a:chExt cx="159" cy="144"/>
            </a:xfrm>
          </p:grpSpPr>
          <p:sp>
            <p:nvSpPr>
              <p:cNvPr id="64582" name="Line 295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83" name="Line 296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4579" name="Group 298"/>
            <p:cNvGrpSpPr>
              <a:grpSpLocks/>
            </p:cNvGrpSpPr>
            <p:nvPr/>
          </p:nvGrpSpPr>
          <p:grpSpPr bwMode="auto">
            <a:xfrm>
              <a:off x="4959" y="1094"/>
              <a:ext cx="159" cy="144"/>
              <a:chOff x="4257" y="2064"/>
              <a:chExt cx="159" cy="144"/>
            </a:xfrm>
          </p:grpSpPr>
          <p:sp>
            <p:nvSpPr>
              <p:cNvPr id="64580" name="Line 299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81" name="Line 300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501" name="Group 333"/>
          <p:cNvGrpSpPr>
            <a:grpSpLocks/>
          </p:cNvGrpSpPr>
          <p:nvPr/>
        </p:nvGrpSpPr>
        <p:grpSpPr bwMode="auto">
          <a:xfrm>
            <a:off x="5836915" y="3200400"/>
            <a:ext cx="2476500" cy="461963"/>
            <a:chOff x="4032" y="2190"/>
            <a:chExt cx="1560" cy="291"/>
          </a:xfrm>
        </p:grpSpPr>
        <p:grpSp>
          <p:nvGrpSpPr>
            <p:cNvPr id="64570" name="Group 301"/>
            <p:cNvGrpSpPr>
              <a:grpSpLocks/>
            </p:cNvGrpSpPr>
            <p:nvPr/>
          </p:nvGrpSpPr>
          <p:grpSpPr bwMode="auto">
            <a:xfrm>
              <a:off x="4032" y="2257"/>
              <a:ext cx="159" cy="144"/>
              <a:chOff x="4257" y="2064"/>
              <a:chExt cx="159" cy="144"/>
            </a:xfrm>
          </p:grpSpPr>
          <p:sp>
            <p:nvSpPr>
              <p:cNvPr id="64575" name="Line 302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76" name="Line 303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4571" name="Text Box 318"/>
            <p:cNvSpPr txBox="1">
              <a:spLocks noChangeArrowheads="1"/>
            </p:cNvSpPr>
            <p:nvPr/>
          </p:nvSpPr>
          <p:spPr bwMode="auto">
            <a:xfrm>
              <a:off x="4152" y="2190"/>
              <a:ext cx="144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AOB &lt;    A'OB'</a:t>
              </a:r>
              <a:endParaRPr lang="en-US" altLang="zh-CN" sz="20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grpSp>
          <p:nvGrpSpPr>
            <p:cNvPr id="64572" name="Group 319"/>
            <p:cNvGrpSpPr>
              <a:grpSpLocks/>
            </p:cNvGrpSpPr>
            <p:nvPr/>
          </p:nvGrpSpPr>
          <p:grpSpPr bwMode="auto">
            <a:xfrm>
              <a:off x="4800" y="2257"/>
              <a:ext cx="159" cy="144"/>
              <a:chOff x="4257" y="2064"/>
              <a:chExt cx="159" cy="144"/>
            </a:xfrm>
          </p:grpSpPr>
          <p:sp>
            <p:nvSpPr>
              <p:cNvPr id="64573" name="Line 320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74" name="Line 321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502" name="Group 334"/>
          <p:cNvGrpSpPr>
            <a:grpSpLocks/>
          </p:cNvGrpSpPr>
          <p:nvPr/>
        </p:nvGrpSpPr>
        <p:grpSpPr bwMode="auto">
          <a:xfrm>
            <a:off x="5800403" y="5526088"/>
            <a:ext cx="2638425" cy="539750"/>
            <a:chOff x="4098" y="3793"/>
            <a:chExt cx="1662" cy="291"/>
          </a:xfrm>
        </p:grpSpPr>
        <p:sp>
          <p:nvSpPr>
            <p:cNvPr id="64563" name="Text Box 323"/>
            <p:cNvSpPr txBox="1">
              <a:spLocks noChangeArrowheads="1"/>
            </p:cNvSpPr>
            <p:nvPr/>
          </p:nvSpPr>
          <p:spPr bwMode="auto">
            <a:xfrm>
              <a:off x="4257" y="3793"/>
              <a:ext cx="150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66"/>
                  </a:solidFill>
                  <a:latin typeface="Times New Roman" pitchFamily="18" charset="0"/>
                  <a:sym typeface="Wingdings" pitchFamily="2" charset="2"/>
                </a:rPr>
                <a:t>AOB =     A'OB'</a:t>
              </a:r>
              <a:endParaRPr lang="en-US" altLang="zh-CN" sz="20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  <p:grpSp>
          <p:nvGrpSpPr>
            <p:cNvPr id="64564" name="Group 324"/>
            <p:cNvGrpSpPr>
              <a:grpSpLocks/>
            </p:cNvGrpSpPr>
            <p:nvPr/>
          </p:nvGrpSpPr>
          <p:grpSpPr bwMode="auto">
            <a:xfrm>
              <a:off x="4959" y="3840"/>
              <a:ext cx="159" cy="144"/>
              <a:chOff x="4257" y="2064"/>
              <a:chExt cx="159" cy="144"/>
            </a:xfrm>
          </p:grpSpPr>
          <p:sp>
            <p:nvSpPr>
              <p:cNvPr id="64568" name="Line 325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69" name="Line 326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4565" name="Group 328"/>
            <p:cNvGrpSpPr>
              <a:grpSpLocks/>
            </p:cNvGrpSpPr>
            <p:nvPr/>
          </p:nvGrpSpPr>
          <p:grpSpPr bwMode="auto">
            <a:xfrm>
              <a:off x="4098" y="3840"/>
              <a:ext cx="159" cy="144"/>
              <a:chOff x="4257" y="2064"/>
              <a:chExt cx="159" cy="144"/>
            </a:xfrm>
          </p:grpSpPr>
          <p:sp>
            <p:nvSpPr>
              <p:cNvPr id="64566" name="Line 329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67" name="Line 330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0000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87328" y="1501775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(    )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87" name="文本框 86"/>
          <p:cNvSpPr txBox="1">
            <a:spLocks noChangeArrowheads="1"/>
          </p:cNvSpPr>
          <p:nvPr/>
        </p:nvSpPr>
        <p:spPr bwMode="auto">
          <a:xfrm>
            <a:off x="5098728" y="1546225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(    )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88" name="文本框 87"/>
          <p:cNvSpPr txBox="1">
            <a:spLocks noChangeArrowheads="1"/>
          </p:cNvSpPr>
          <p:nvPr/>
        </p:nvSpPr>
        <p:spPr bwMode="auto">
          <a:xfrm>
            <a:off x="5430515" y="6045200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(    )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89" name="文本框 88"/>
          <p:cNvSpPr txBox="1">
            <a:spLocks noChangeArrowheads="1"/>
          </p:cNvSpPr>
          <p:nvPr/>
        </p:nvSpPr>
        <p:spPr bwMode="auto">
          <a:xfrm>
            <a:off x="3077840" y="6016625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(    )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90" name="文本框 89"/>
          <p:cNvSpPr txBox="1">
            <a:spLocks noChangeArrowheads="1"/>
          </p:cNvSpPr>
          <p:nvPr/>
        </p:nvSpPr>
        <p:spPr bwMode="auto">
          <a:xfrm>
            <a:off x="5479728" y="3817938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(   )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91" name="文本框 90"/>
          <p:cNvSpPr txBox="1">
            <a:spLocks noChangeArrowheads="1"/>
          </p:cNvSpPr>
          <p:nvPr/>
        </p:nvSpPr>
        <p:spPr bwMode="auto">
          <a:xfrm>
            <a:off x="3060378" y="3829050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(    )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92" name="文本框 91"/>
          <p:cNvSpPr txBox="1">
            <a:spLocks noChangeArrowheads="1"/>
          </p:cNvSpPr>
          <p:nvPr/>
        </p:nvSpPr>
        <p:spPr bwMode="auto">
          <a:xfrm>
            <a:off x="5203503" y="4703763"/>
            <a:ext cx="800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(     )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72821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7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7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7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7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2" dur="500"/>
                                        <p:tgtEl>
                                          <p:spTgt spid="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50" name="Text Box 2"/>
          <p:cNvSpPr txBox="1">
            <a:spLocks noChangeArrowheads="1"/>
          </p:cNvSpPr>
          <p:nvPr/>
        </p:nvSpPr>
        <p:spPr bwMode="auto">
          <a:xfrm>
            <a:off x="533400" y="609600"/>
            <a:ext cx="297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000066"/>
                </a:solidFill>
                <a:latin typeface="Times New Roman" pitchFamily="18" charset="0"/>
                <a:sym typeface="Wingdings" pitchFamily="2" charset="2"/>
              </a:rPr>
              <a:t>2.</a:t>
            </a:r>
            <a:r>
              <a:rPr lang="zh-CN" altLang="en-US" sz="4000" b="1" dirty="0">
                <a:solidFill>
                  <a:srgbClr val="000066"/>
                </a:solidFill>
                <a:latin typeface="Times New Roman" pitchFamily="18" charset="0"/>
                <a:sym typeface="Wingdings" pitchFamily="2" charset="2"/>
              </a:rPr>
              <a:t>度量法</a:t>
            </a:r>
            <a:endParaRPr lang="zh-CN" altLang="en-US" sz="4000" b="1" dirty="0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65551" name="Text Box 3"/>
          <p:cNvSpPr txBox="1">
            <a:spLocks noChangeArrowheads="1"/>
          </p:cNvSpPr>
          <p:nvPr/>
        </p:nvSpPr>
        <p:spPr bwMode="auto">
          <a:xfrm>
            <a:off x="76200" y="1752600"/>
            <a:ext cx="9753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        </a:t>
            </a:r>
            <a:r>
              <a:rPr lang="zh-CN" altLang="en-US" sz="3200" b="1" dirty="0">
                <a:solidFill>
                  <a:srgbClr val="CC0099"/>
                </a:solidFill>
                <a:latin typeface="Times New Roman" pitchFamily="18" charset="0"/>
                <a:sym typeface="Wingdings" pitchFamily="2" charset="2"/>
              </a:rPr>
              <a:t>角的大小是由它们的度数确定的</a:t>
            </a:r>
            <a:r>
              <a:rPr lang="en-US" altLang="zh-CN" sz="3200" b="1" dirty="0">
                <a:solidFill>
                  <a:srgbClr val="CC0099"/>
                </a:solidFill>
                <a:latin typeface="Times New Roman" pitchFamily="18" charset="0"/>
                <a:sym typeface="Wingdings" pitchFamily="2" charset="2"/>
              </a:rPr>
              <a:t>,</a:t>
            </a:r>
            <a:r>
              <a:rPr lang="zh-CN" altLang="en-US" sz="3200" b="1" dirty="0">
                <a:solidFill>
                  <a:srgbClr val="CC0099"/>
                </a:solidFill>
                <a:latin typeface="Times New Roman" pitchFamily="18" charset="0"/>
                <a:sym typeface="Wingdings" pitchFamily="2" charset="2"/>
              </a:rPr>
              <a:t>所以比较两个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CC0099"/>
                </a:solidFill>
                <a:latin typeface="Times New Roman" pitchFamily="18" charset="0"/>
                <a:sym typeface="Wingdings" pitchFamily="2" charset="2"/>
              </a:rPr>
              <a:t>角的大小，可以量出它们的度数来进行比较</a:t>
            </a:r>
            <a:r>
              <a:rPr lang="zh-CN" altLang="en-US" sz="3200" b="1" dirty="0">
                <a:solidFill>
                  <a:srgbClr val="CC0099"/>
                </a:solidFill>
                <a:latin typeface="Times New Roman" pitchFamily="18" charset="0"/>
                <a:sym typeface="Wingdings" pitchFamily="2" charset="2"/>
              </a:rPr>
              <a:t>。</a:t>
            </a:r>
            <a:endParaRPr lang="zh-CN" altLang="en-US" sz="3600" b="1" dirty="0">
              <a:solidFill>
                <a:srgbClr val="CC0099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65552" name="Line 4"/>
          <p:cNvSpPr>
            <a:spLocks noChangeShapeType="1"/>
          </p:cNvSpPr>
          <p:nvPr/>
        </p:nvSpPr>
        <p:spPr bwMode="auto">
          <a:xfrm>
            <a:off x="762000" y="5562600"/>
            <a:ext cx="274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53" name="Line 5"/>
          <p:cNvSpPr>
            <a:spLocks noChangeShapeType="1"/>
          </p:cNvSpPr>
          <p:nvPr/>
        </p:nvSpPr>
        <p:spPr bwMode="auto">
          <a:xfrm flipV="1">
            <a:off x="762000" y="3611563"/>
            <a:ext cx="1981200" cy="1951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54" name="Freeform 27"/>
          <p:cNvSpPr>
            <a:spLocks/>
          </p:cNvSpPr>
          <p:nvPr/>
        </p:nvSpPr>
        <p:spPr bwMode="auto">
          <a:xfrm>
            <a:off x="1104900" y="5238750"/>
            <a:ext cx="114300" cy="342900"/>
          </a:xfrm>
          <a:custGeom>
            <a:avLst/>
            <a:gdLst>
              <a:gd name="T0" fmla="*/ 0 w 72"/>
              <a:gd name="T1" fmla="*/ 0 h 216"/>
              <a:gd name="T2" fmla="*/ 114300 w 72"/>
              <a:gd name="T3" fmla="*/ 342900 h 216"/>
              <a:gd name="T4" fmla="*/ 0 60000 65536"/>
              <a:gd name="T5" fmla="*/ 0 60000 65536"/>
              <a:gd name="T6" fmla="*/ 0 w 72"/>
              <a:gd name="T7" fmla="*/ 0 h 216"/>
              <a:gd name="T8" fmla="*/ 72 w 72"/>
              <a:gd name="T9" fmla="*/ 216 h 2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216">
                <a:moveTo>
                  <a:pt x="0" y="0"/>
                </a:moveTo>
                <a:cubicBezTo>
                  <a:pt x="24" y="73"/>
                  <a:pt x="72" y="136"/>
                  <a:pt x="72" y="21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55" name="Text Box 30"/>
          <p:cNvSpPr txBox="1">
            <a:spLocks noChangeArrowheads="1"/>
          </p:cNvSpPr>
          <p:nvPr/>
        </p:nvSpPr>
        <p:spPr bwMode="auto">
          <a:xfrm>
            <a:off x="1447800" y="49530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60</a:t>
            </a:r>
          </a:p>
        </p:txBody>
      </p:sp>
      <p:sp>
        <p:nvSpPr>
          <p:cNvPr id="65556" name="Text Box 31"/>
          <p:cNvSpPr txBox="1">
            <a:spLocks noChangeArrowheads="1"/>
          </p:cNvSpPr>
          <p:nvPr/>
        </p:nvSpPr>
        <p:spPr bwMode="auto">
          <a:xfrm>
            <a:off x="1828800" y="4724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。</a:t>
            </a:r>
          </a:p>
        </p:txBody>
      </p:sp>
      <p:sp>
        <p:nvSpPr>
          <p:cNvPr id="65557" name="Text Box 36"/>
          <p:cNvSpPr txBox="1">
            <a:spLocks noChangeArrowheads="1"/>
          </p:cNvSpPr>
          <p:nvPr/>
        </p:nvSpPr>
        <p:spPr bwMode="auto">
          <a:xfrm>
            <a:off x="3505200" y="5334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A</a:t>
            </a:r>
          </a:p>
        </p:txBody>
      </p:sp>
      <p:sp>
        <p:nvSpPr>
          <p:cNvPr id="65558" name="Text Box 38"/>
          <p:cNvSpPr txBox="1">
            <a:spLocks noChangeArrowheads="1"/>
          </p:cNvSpPr>
          <p:nvPr/>
        </p:nvSpPr>
        <p:spPr bwMode="auto">
          <a:xfrm>
            <a:off x="342900" y="5410200"/>
            <a:ext cx="571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O</a:t>
            </a:r>
          </a:p>
        </p:txBody>
      </p:sp>
      <p:sp>
        <p:nvSpPr>
          <p:cNvPr id="65559" name="Text Box 39"/>
          <p:cNvSpPr txBox="1">
            <a:spLocks noChangeArrowheads="1"/>
          </p:cNvSpPr>
          <p:nvPr/>
        </p:nvSpPr>
        <p:spPr bwMode="auto">
          <a:xfrm>
            <a:off x="2743200" y="3276600"/>
            <a:ext cx="669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B</a:t>
            </a:r>
          </a:p>
        </p:txBody>
      </p:sp>
      <p:sp>
        <p:nvSpPr>
          <p:cNvPr id="65560" name="Line 18"/>
          <p:cNvSpPr>
            <a:spLocks noChangeShapeType="1"/>
          </p:cNvSpPr>
          <p:nvPr/>
        </p:nvSpPr>
        <p:spPr bwMode="auto">
          <a:xfrm>
            <a:off x="5029200" y="5562600"/>
            <a:ext cx="3124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61" name="Line 19"/>
          <p:cNvSpPr>
            <a:spLocks noChangeShapeType="1"/>
          </p:cNvSpPr>
          <p:nvPr/>
        </p:nvSpPr>
        <p:spPr bwMode="auto">
          <a:xfrm flipV="1">
            <a:off x="5029200" y="4419600"/>
            <a:ext cx="31242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62" name="Freeform 23"/>
          <p:cNvSpPr>
            <a:spLocks/>
          </p:cNvSpPr>
          <p:nvPr/>
        </p:nvSpPr>
        <p:spPr bwMode="auto">
          <a:xfrm>
            <a:off x="5505450" y="5391150"/>
            <a:ext cx="58738" cy="171450"/>
          </a:xfrm>
          <a:custGeom>
            <a:avLst/>
            <a:gdLst>
              <a:gd name="T0" fmla="*/ 0 w 37"/>
              <a:gd name="T1" fmla="*/ 0 h 108"/>
              <a:gd name="T2" fmla="*/ 38100 w 37"/>
              <a:gd name="T3" fmla="*/ 171450 h 108"/>
              <a:gd name="T4" fmla="*/ 0 60000 65536"/>
              <a:gd name="T5" fmla="*/ 0 60000 65536"/>
              <a:gd name="T6" fmla="*/ 0 w 37"/>
              <a:gd name="T7" fmla="*/ 0 h 108"/>
              <a:gd name="T8" fmla="*/ 37 w 37"/>
              <a:gd name="T9" fmla="*/ 108 h 1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" h="108">
                <a:moveTo>
                  <a:pt x="0" y="0"/>
                </a:moveTo>
                <a:cubicBezTo>
                  <a:pt x="37" y="56"/>
                  <a:pt x="24" y="22"/>
                  <a:pt x="24" y="108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63" name="Text Box 32"/>
          <p:cNvSpPr txBox="1">
            <a:spLocks noChangeArrowheads="1"/>
          </p:cNvSpPr>
          <p:nvPr/>
        </p:nvSpPr>
        <p:spPr bwMode="auto">
          <a:xfrm>
            <a:off x="6096000" y="51054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30</a:t>
            </a:r>
          </a:p>
        </p:txBody>
      </p:sp>
      <p:sp>
        <p:nvSpPr>
          <p:cNvPr id="65564" name="Text Box 33"/>
          <p:cNvSpPr txBox="1">
            <a:spLocks noChangeArrowheads="1"/>
          </p:cNvSpPr>
          <p:nvPr/>
        </p:nvSpPr>
        <p:spPr bwMode="auto">
          <a:xfrm>
            <a:off x="6477000" y="4876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。</a:t>
            </a:r>
          </a:p>
        </p:txBody>
      </p:sp>
      <p:sp>
        <p:nvSpPr>
          <p:cNvPr id="65565" name="Text Box 40"/>
          <p:cNvSpPr txBox="1">
            <a:spLocks noChangeArrowheads="1"/>
          </p:cNvSpPr>
          <p:nvPr/>
        </p:nvSpPr>
        <p:spPr bwMode="auto">
          <a:xfrm>
            <a:off x="8153400" y="541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C</a:t>
            </a:r>
          </a:p>
        </p:txBody>
      </p:sp>
      <p:sp>
        <p:nvSpPr>
          <p:cNvPr id="65566" name="Text Box 41"/>
          <p:cNvSpPr txBox="1">
            <a:spLocks noChangeArrowheads="1"/>
          </p:cNvSpPr>
          <p:nvPr/>
        </p:nvSpPr>
        <p:spPr bwMode="auto">
          <a:xfrm>
            <a:off x="4648200" y="5410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O</a:t>
            </a:r>
          </a:p>
        </p:txBody>
      </p:sp>
      <p:sp>
        <p:nvSpPr>
          <p:cNvPr id="65567" name="Text Box 42"/>
          <p:cNvSpPr txBox="1">
            <a:spLocks noChangeArrowheads="1"/>
          </p:cNvSpPr>
          <p:nvPr/>
        </p:nvSpPr>
        <p:spPr bwMode="auto">
          <a:xfrm>
            <a:off x="8153400" y="41148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D</a:t>
            </a:r>
          </a:p>
        </p:txBody>
      </p:sp>
      <p:grpSp>
        <p:nvGrpSpPr>
          <p:cNvPr id="65568" name="Group 46"/>
          <p:cNvGrpSpPr>
            <a:grpSpLocks/>
          </p:cNvGrpSpPr>
          <p:nvPr/>
        </p:nvGrpSpPr>
        <p:grpSpPr bwMode="auto">
          <a:xfrm>
            <a:off x="2995613" y="6019800"/>
            <a:ext cx="252412" cy="228600"/>
            <a:chOff x="4257" y="2064"/>
            <a:chExt cx="159" cy="144"/>
          </a:xfrm>
        </p:grpSpPr>
        <p:sp>
          <p:nvSpPr>
            <p:cNvPr id="65575" name="Line 47"/>
            <p:cNvSpPr>
              <a:spLocks noChangeShapeType="1"/>
            </p:cNvSpPr>
            <p:nvPr/>
          </p:nvSpPr>
          <p:spPr bwMode="auto">
            <a:xfrm>
              <a:off x="4257" y="2208"/>
              <a:ext cx="1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576" name="Line 48"/>
            <p:cNvSpPr>
              <a:spLocks noChangeShapeType="1"/>
            </p:cNvSpPr>
            <p:nvPr/>
          </p:nvSpPr>
          <p:spPr bwMode="auto">
            <a:xfrm flipV="1">
              <a:off x="4257" y="2064"/>
              <a:ext cx="159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5569" name="Text Box 49"/>
          <p:cNvSpPr txBox="1">
            <a:spLocks noChangeArrowheads="1"/>
          </p:cNvSpPr>
          <p:nvPr/>
        </p:nvSpPr>
        <p:spPr bwMode="auto">
          <a:xfrm>
            <a:off x="3248025" y="5943600"/>
            <a:ext cx="276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AOB &gt;      COD</a:t>
            </a:r>
          </a:p>
        </p:txBody>
      </p:sp>
      <p:grpSp>
        <p:nvGrpSpPr>
          <p:cNvPr id="65570" name="Group 50"/>
          <p:cNvGrpSpPr>
            <a:grpSpLocks/>
          </p:cNvGrpSpPr>
          <p:nvPr/>
        </p:nvGrpSpPr>
        <p:grpSpPr bwMode="auto">
          <a:xfrm>
            <a:off x="4356100" y="6019800"/>
            <a:ext cx="252413" cy="228600"/>
            <a:chOff x="4257" y="2064"/>
            <a:chExt cx="159" cy="144"/>
          </a:xfrm>
        </p:grpSpPr>
        <p:sp>
          <p:nvSpPr>
            <p:cNvPr id="65573" name="Line 51"/>
            <p:cNvSpPr>
              <a:spLocks noChangeShapeType="1"/>
            </p:cNvSpPr>
            <p:nvPr/>
          </p:nvSpPr>
          <p:spPr bwMode="auto">
            <a:xfrm>
              <a:off x="4257" y="2208"/>
              <a:ext cx="1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574" name="Line 52"/>
            <p:cNvSpPr>
              <a:spLocks noChangeShapeType="1"/>
            </p:cNvSpPr>
            <p:nvPr/>
          </p:nvSpPr>
          <p:spPr bwMode="auto">
            <a:xfrm flipV="1">
              <a:off x="4257" y="2064"/>
              <a:ext cx="159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65549" name="Object 13"/>
          <p:cNvGraphicFramePr>
            <a:graphicFrameLocks noChangeAspect="1"/>
          </p:cNvGraphicFramePr>
          <p:nvPr/>
        </p:nvGraphicFramePr>
        <p:xfrm>
          <a:off x="6792913" y="528638"/>
          <a:ext cx="1589087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剪辑" r:id="rId3" imgW="904342" imgH="695858" progId="">
                  <p:embed/>
                </p:oleObj>
              </mc:Choice>
              <mc:Fallback>
                <p:oleObj name="剪辑" r:id="rId3" imgW="904342" imgH="69585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2913" y="528638"/>
                        <a:ext cx="1589087" cy="1223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71" name="Text Box 55"/>
          <p:cNvSpPr txBox="1">
            <a:spLocks noChangeArrowheads="1"/>
          </p:cNvSpPr>
          <p:nvPr/>
        </p:nvSpPr>
        <p:spPr bwMode="auto">
          <a:xfrm>
            <a:off x="2286000" y="609600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z="24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65572" name="Text Box 56"/>
          <p:cNvSpPr txBox="1">
            <a:spLocks noChangeArrowheads="1"/>
          </p:cNvSpPr>
          <p:nvPr/>
        </p:nvSpPr>
        <p:spPr bwMode="auto">
          <a:xfrm>
            <a:off x="2209800" y="609600"/>
            <a:ext cx="4191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（从“数”出发）</a:t>
            </a: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9910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8" name="WordArt 48" descr="白色大理石"/>
          <p:cNvSpPr>
            <a:spLocks noChangeArrowheads="1" noChangeShapeType="1" noTextEdit="1"/>
          </p:cNvSpPr>
          <p:nvPr/>
        </p:nvSpPr>
        <p:spPr bwMode="auto">
          <a:xfrm>
            <a:off x="609600" y="533400"/>
            <a:ext cx="152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隶书"/>
              </a:rPr>
              <a:t>练习</a:t>
            </a:r>
          </a:p>
        </p:txBody>
      </p:sp>
      <p:sp>
        <p:nvSpPr>
          <p:cNvPr id="5170" name="WordArt 50"/>
          <p:cNvSpPr>
            <a:spLocks noChangeArrowheads="1" noChangeShapeType="1" noTextEdit="1"/>
          </p:cNvSpPr>
          <p:nvPr/>
        </p:nvSpPr>
        <p:spPr bwMode="auto">
          <a:xfrm>
            <a:off x="1143000" y="1752600"/>
            <a:ext cx="2828925" cy="504825"/>
          </a:xfrm>
          <a:prstGeom prst="rect">
            <a:avLst/>
          </a:prstGeom>
          <a:ex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4000" b="1" kern="10" dirty="0">
                <a:solidFill>
                  <a:srgbClr val="80008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/>
                <a:sym typeface="Wingdings" panose="05000000000000000000" pitchFamily="2" charset="2"/>
              </a:rPr>
              <a:t>1.</a:t>
            </a:r>
            <a:r>
              <a:rPr lang="zh-CN" altLang="en-US" sz="4000" b="1" kern="10" dirty="0">
                <a:solidFill>
                  <a:srgbClr val="80008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/>
                <a:sym typeface="Wingdings" panose="05000000000000000000" pitchFamily="2" charset="2"/>
              </a:rPr>
              <a:t>看图填空</a:t>
            </a:r>
          </a:p>
        </p:txBody>
      </p:sp>
      <p:sp>
        <p:nvSpPr>
          <p:cNvPr id="67600" name="Line 53"/>
          <p:cNvSpPr>
            <a:spLocks noChangeShapeType="1"/>
          </p:cNvSpPr>
          <p:nvPr/>
        </p:nvSpPr>
        <p:spPr bwMode="auto">
          <a:xfrm>
            <a:off x="1600200" y="5029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67601" name="Group 63"/>
          <p:cNvGrpSpPr>
            <a:grpSpLocks/>
          </p:cNvGrpSpPr>
          <p:nvPr/>
        </p:nvGrpSpPr>
        <p:grpSpPr bwMode="auto">
          <a:xfrm>
            <a:off x="609600" y="2819400"/>
            <a:ext cx="3810000" cy="3352800"/>
            <a:chOff x="384" y="1776"/>
            <a:chExt cx="2400" cy="2112"/>
          </a:xfrm>
        </p:grpSpPr>
        <p:grpSp>
          <p:nvGrpSpPr>
            <p:cNvPr id="67634" name="Group 58"/>
            <p:cNvGrpSpPr>
              <a:grpSpLocks/>
            </p:cNvGrpSpPr>
            <p:nvPr/>
          </p:nvGrpSpPr>
          <p:grpSpPr bwMode="auto">
            <a:xfrm>
              <a:off x="534" y="2016"/>
              <a:ext cx="1968" cy="1584"/>
              <a:chOff x="1008" y="1584"/>
              <a:chExt cx="1968" cy="1584"/>
            </a:xfrm>
          </p:grpSpPr>
          <p:grpSp>
            <p:nvGrpSpPr>
              <p:cNvPr id="67639" name="Group 57"/>
              <p:cNvGrpSpPr>
                <a:grpSpLocks/>
              </p:cNvGrpSpPr>
              <p:nvPr/>
            </p:nvGrpSpPr>
            <p:grpSpPr bwMode="auto">
              <a:xfrm>
                <a:off x="1008" y="1584"/>
                <a:ext cx="1968" cy="1584"/>
                <a:chOff x="1008" y="1584"/>
                <a:chExt cx="1968" cy="1584"/>
              </a:xfrm>
            </p:grpSpPr>
            <p:sp>
              <p:nvSpPr>
                <p:cNvPr id="67641" name="Line 51"/>
                <p:cNvSpPr>
                  <a:spLocks noChangeShapeType="1"/>
                </p:cNvSpPr>
                <p:nvPr/>
              </p:nvSpPr>
              <p:spPr bwMode="auto">
                <a:xfrm flipH="1">
                  <a:off x="1008" y="1968"/>
                  <a:ext cx="336" cy="120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7642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1344" y="1584"/>
                  <a:ext cx="1158" cy="3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7643" name="Line 54"/>
                <p:cNvSpPr>
                  <a:spLocks noChangeShapeType="1"/>
                </p:cNvSpPr>
                <p:nvPr/>
              </p:nvSpPr>
              <p:spPr bwMode="auto">
                <a:xfrm>
                  <a:off x="1008" y="3168"/>
                  <a:ext cx="1968" cy="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7644" name="Line 55"/>
                <p:cNvSpPr>
                  <a:spLocks noChangeShapeType="1"/>
                </p:cNvSpPr>
                <p:nvPr/>
              </p:nvSpPr>
              <p:spPr bwMode="auto">
                <a:xfrm>
                  <a:off x="2502" y="1584"/>
                  <a:ext cx="474" cy="1584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67640" name="Line 56"/>
              <p:cNvSpPr>
                <a:spLocks noChangeShapeType="1"/>
              </p:cNvSpPr>
              <p:nvPr/>
            </p:nvSpPr>
            <p:spPr bwMode="auto">
              <a:xfrm flipH="1">
                <a:off x="1008" y="1584"/>
                <a:ext cx="1494" cy="158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7635" name="Text Box 59"/>
            <p:cNvSpPr txBox="1">
              <a:spLocks noChangeArrowheads="1"/>
            </p:cNvSpPr>
            <p:nvPr/>
          </p:nvSpPr>
          <p:spPr bwMode="auto">
            <a:xfrm>
              <a:off x="384" y="360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333300"/>
                  </a:solidFill>
                  <a:latin typeface="Times New Roman" pitchFamily="18" charset="0"/>
                  <a:sym typeface="Wingdings" pitchFamily="2" charset="2"/>
                </a:rPr>
                <a:t>A</a:t>
              </a:r>
            </a:p>
          </p:txBody>
        </p:sp>
        <p:sp>
          <p:nvSpPr>
            <p:cNvPr id="67636" name="Text Box 60"/>
            <p:cNvSpPr txBox="1">
              <a:spLocks noChangeArrowheads="1"/>
            </p:cNvSpPr>
            <p:nvPr/>
          </p:nvSpPr>
          <p:spPr bwMode="auto">
            <a:xfrm>
              <a:off x="2502" y="3600"/>
              <a:ext cx="28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3333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</a:p>
          </p:txBody>
        </p:sp>
        <p:sp>
          <p:nvSpPr>
            <p:cNvPr id="67637" name="Text Box 61"/>
            <p:cNvSpPr txBox="1">
              <a:spLocks noChangeArrowheads="1"/>
            </p:cNvSpPr>
            <p:nvPr/>
          </p:nvSpPr>
          <p:spPr bwMode="auto">
            <a:xfrm>
              <a:off x="720" y="2016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333300"/>
                  </a:solidFill>
                  <a:latin typeface="Times New Roman" pitchFamily="18" charset="0"/>
                  <a:sym typeface="Wingdings" pitchFamily="2" charset="2"/>
                </a:rPr>
                <a:t>D</a:t>
              </a:r>
            </a:p>
          </p:txBody>
        </p:sp>
        <p:sp>
          <p:nvSpPr>
            <p:cNvPr id="67638" name="Text Box 62"/>
            <p:cNvSpPr txBox="1">
              <a:spLocks noChangeArrowheads="1"/>
            </p:cNvSpPr>
            <p:nvPr/>
          </p:nvSpPr>
          <p:spPr bwMode="auto">
            <a:xfrm>
              <a:off x="2028" y="1776"/>
              <a:ext cx="4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333300"/>
                  </a:solidFill>
                  <a:latin typeface="Times New Roman" pitchFamily="18" charset="0"/>
                  <a:sym typeface="Wingdings" pitchFamily="2" charset="2"/>
                </a:rPr>
                <a:t>C</a:t>
              </a:r>
            </a:p>
          </p:txBody>
        </p:sp>
      </p:grpSp>
      <p:grpSp>
        <p:nvGrpSpPr>
          <p:cNvPr id="67602" name="Group 108"/>
          <p:cNvGrpSpPr>
            <a:grpSpLocks/>
          </p:cNvGrpSpPr>
          <p:nvPr/>
        </p:nvGrpSpPr>
        <p:grpSpPr bwMode="auto">
          <a:xfrm>
            <a:off x="4419600" y="3352800"/>
            <a:ext cx="4495800" cy="457200"/>
            <a:chOff x="2784" y="2112"/>
            <a:chExt cx="2832" cy="288"/>
          </a:xfrm>
        </p:grpSpPr>
        <p:grpSp>
          <p:nvGrpSpPr>
            <p:cNvPr id="67624" name="Group 107"/>
            <p:cNvGrpSpPr>
              <a:grpSpLocks/>
            </p:cNvGrpSpPr>
            <p:nvPr/>
          </p:nvGrpSpPr>
          <p:grpSpPr bwMode="auto">
            <a:xfrm>
              <a:off x="2784" y="2112"/>
              <a:ext cx="2640" cy="288"/>
              <a:chOff x="2784" y="2112"/>
              <a:chExt cx="2640" cy="288"/>
            </a:xfrm>
          </p:grpSpPr>
          <p:grpSp>
            <p:nvGrpSpPr>
              <p:cNvPr id="67626" name="Group 80"/>
              <p:cNvGrpSpPr>
                <a:grpSpLocks/>
              </p:cNvGrpSpPr>
              <p:nvPr/>
            </p:nvGrpSpPr>
            <p:grpSpPr bwMode="auto">
              <a:xfrm>
                <a:off x="2784" y="2112"/>
                <a:ext cx="2640" cy="288"/>
                <a:chOff x="2784" y="1776"/>
                <a:chExt cx="2640" cy="288"/>
              </a:xfrm>
            </p:grpSpPr>
            <p:sp>
              <p:nvSpPr>
                <p:cNvPr id="67630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2784" y="1776"/>
                  <a:ext cx="2640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Times New Roman" pitchFamily="18" charset="0"/>
                      <a:sym typeface="Wingdings" pitchFamily="2" charset="2"/>
                    </a:rPr>
                    <a:t>(  1  )     DAB =      DAC+    </a:t>
                  </a:r>
                </a:p>
              </p:txBody>
            </p:sp>
            <p:grpSp>
              <p:nvGrpSpPr>
                <p:cNvPr id="67631" name="Group 65"/>
                <p:cNvGrpSpPr>
                  <a:grpSpLocks/>
                </p:cNvGrpSpPr>
                <p:nvPr/>
              </p:nvGrpSpPr>
              <p:grpSpPr bwMode="auto">
                <a:xfrm>
                  <a:off x="3312" y="1824"/>
                  <a:ext cx="159" cy="144"/>
                  <a:chOff x="4257" y="2064"/>
                  <a:chExt cx="159" cy="144"/>
                </a:xfrm>
              </p:grpSpPr>
              <p:sp>
                <p:nvSpPr>
                  <p:cNvPr id="67632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4257" y="2208"/>
                    <a:ext cx="15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67633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57" y="2064"/>
                    <a:ext cx="159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67627" name="Group 68"/>
              <p:cNvGrpSpPr>
                <a:grpSpLocks/>
              </p:cNvGrpSpPr>
              <p:nvPr/>
            </p:nvGrpSpPr>
            <p:grpSpPr bwMode="auto">
              <a:xfrm>
                <a:off x="4143" y="2160"/>
                <a:ext cx="159" cy="144"/>
                <a:chOff x="4257" y="2064"/>
                <a:chExt cx="159" cy="144"/>
              </a:xfrm>
            </p:grpSpPr>
            <p:sp>
              <p:nvSpPr>
                <p:cNvPr id="67628" name="Line 69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7629" name="Line 70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67625" name="Line 82"/>
            <p:cNvSpPr>
              <a:spLocks noChangeShapeType="1"/>
            </p:cNvSpPr>
            <p:nvPr/>
          </p:nvSpPr>
          <p:spPr bwMode="auto">
            <a:xfrm>
              <a:off x="4944" y="24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7603" name="Group 89"/>
          <p:cNvGrpSpPr>
            <a:grpSpLocks/>
          </p:cNvGrpSpPr>
          <p:nvPr/>
        </p:nvGrpSpPr>
        <p:grpSpPr bwMode="auto">
          <a:xfrm>
            <a:off x="4419600" y="5029200"/>
            <a:ext cx="4495800" cy="457200"/>
            <a:chOff x="2928" y="2400"/>
            <a:chExt cx="2832" cy="288"/>
          </a:xfrm>
        </p:grpSpPr>
        <p:grpSp>
          <p:nvGrpSpPr>
            <p:cNvPr id="67614" name="Group 86"/>
            <p:cNvGrpSpPr>
              <a:grpSpLocks/>
            </p:cNvGrpSpPr>
            <p:nvPr/>
          </p:nvGrpSpPr>
          <p:grpSpPr bwMode="auto">
            <a:xfrm>
              <a:off x="2928" y="2400"/>
              <a:ext cx="2832" cy="288"/>
              <a:chOff x="2928" y="2400"/>
              <a:chExt cx="2832" cy="288"/>
            </a:xfrm>
          </p:grpSpPr>
          <p:grpSp>
            <p:nvGrpSpPr>
              <p:cNvPr id="67616" name="Group 74"/>
              <p:cNvGrpSpPr>
                <a:grpSpLocks/>
              </p:cNvGrpSpPr>
              <p:nvPr/>
            </p:nvGrpSpPr>
            <p:grpSpPr bwMode="auto">
              <a:xfrm>
                <a:off x="4302" y="2448"/>
                <a:ext cx="159" cy="144"/>
                <a:chOff x="4257" y="2064"/>
                <a:chExt cx="159" cy="144"/>
              </a:xfrm>
            </p:grpSpPr>
            <p:sp>
              <p:nvSpPr>
                <p:cNvPr id="67622" name="Line 75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7623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67617" name="Group 85"/>
              <p:cNvGrpSpPr>
                <a:grpSpLocks/>
              </p:cNvGrpSpPr>
              <p:nvPr/>
            </p:nvGrpSpPr>
            <p:grpSpPr bwMode="auto">
              <a:xfrm>
                <a:off x="2928" y="2400"/>
                <a:ext cx="2832" cy="288"/>
                <a:chOff x="2928" y="2400"/>
                <a:chExt cx="2832" cy="288"/>
              </a:xfrm>
            </p:grpSpPr>
            <p:grpSp>
              <p:nvGrpSpPr>
                <p:cNvPr id="67618" name="Group 71"/>
                <p:cNvGrpSpPr>
                  <a:grpSpLocks/>
                </p:cNvGrpSpPr>
                <p:nvPr/>
              </p:nvGrpSpPr>
              <p:grpSpPr bwMode="auto">
                <a:xfrm>
                  <a:off x="3471" y="2448"/>
                  <a:ext cx="159" cy="144"/>
                  <a:chOff x="4257" y="2064"/>
                  <a:chExt cx="159" cy="144"/>
                </a:xfrm>
              </p:grpSpPr>
              <p:sp>
                <p:nvSpPr>
                  <p:cNvPr id="67620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4257" y="2208"/>
                    <a:ext cx="15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67621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57" y="2064"/>
                    <a:ext cx="159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  <p:sp>
              <p:nvSpPr>
                <p:cNvPr id="67619" name="Text Box 84"/>
                <p:cNvSpPr txBox="1">
                  <a:spLocks noChangeArrowheads="1"/>
                </p:cNvSpPr>
                <p:nvPr/>
              </p:nvSpPr>
              <p:spPr bwMode="auto">
                <a:xfrm>
                  <a:off x="2928" y="2400"/>
                  <a:ext cx="283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latin typeface="Times New Roman" pitchFamily="18" charset="0"/>
                      <a:sym typeface="Wingdings" pitchFamily="2" charset="2"/>
                    </a:rPr>
                    <a:t>(  2  )     ACB =      DCB –</a:t>
                  </a:r>
                </a:p>
              </p:txBody>
            </p:sp>
          </p:grpSp>
        </p:grpSp>
        <p:sp>
          <p:nvSpPr>
            <p:cNvPr id="67615" name="Line 87"/>
            <p:cNvSpPr>
              <a:spLocks noChangeShapeType="1"/>
            </p:cNvSpPr>
            <p:nvPr/>
          </p:nvSpPr>
          <p:spPr bwMode="auto">
            <a:xfrm>
              <a:off x="5088" y="2688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218" name="Group 98"/>
          <p:cNvGrpSpPr>
            <a:grpSpLocks/>
          </p:cNvGrpSpPr>
          <p:nvPr/>
        </p:nvGrpSpPr>
        <p:grpSpPr bwMode="auto">
          <a:xfrm>
            <a:off x="7848600" y="3352800"/>
            <a:ext cx="1295400" cy="457200"/>
            <a:chOff x="4944" y="1776"/>
            <a:chExt cx="816" cy="288"/>
          </a:xfrm>
        </p:grpSpPr>
        <p:grpSp>
          <p:nvGrpSpPr>
            <p:cNvPr id="67610" name="Group 94"/>
            <p:cNvGrpSpPr>
              <a:grpSpLocks/>
            </p:cNvGrpSpPr>
            <p:nvPr/>
          </p:nvGrpSpPr>
          <p:grpSpPr bwMode="auto">
            <a:xfrm>
              <a:off x="4944" y="1824"/>
              <a:ext cx="159" cy="144"/>
              <a:chOff x="4257" y="2064"/>
              <a:chExt cx="159" cy="144"/>
            </a:xfrm>
          </p:grpSpPr>
          <p:sp>
            <p:nvSpPr>
              <p:cNvPr id="67612" name="Line 95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7613" name="Line 96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7611" name="Text Box 97"/>
            <p:cNvSpPr txBox="1">
              <a:spLocks noChangeArrowheads="1"/>
            </p:cNvSpPr>
            <p:nvPr/>
          </p:nvSpPr>
          <p:spPr bwMode="auto">
            <a:xfrm>
              <a:off x="5103" y="1776"/>
              <a:ext cx="6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itchFamily="18" charset="0"/>
                  <a:sym typeface="Wingdings" pitchFamily="2" charset="2"/>
                </a:rPr>
                <a:t>CAB</a:t>
              </a:r>
              <a:endParaRPr lang="en-US" altLang="zh-CN" sz="24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</p:grpSp>
      <p:grpSp>
        <p:nvGrpSpPr>
          <p:cNvPr id="5222" name="Group 102"/>
          <p:cNvGrpSpPr>
            <a:grpSpLocks/>
          </p:cNvGrpSpPr>
          <p:nvPr/>
        </p:nvGrpSpPr>
        <p:grpSpPr bwMode="auto">
          <a:xfrm>
            <a:off x="7848600" y="5029200"/>
            <a:ext cx="1295400" cy="457200"/>
            <a:chOff x="4944" y="2400"/>
            <a:chExt cx="816" cy="288"/>
          </a:xfrm>
        </p:grpSpPr>
        <p:grpSp>
          <p:nvGrpSpPr>
            <p:cNvPr id="67606" name="Group 91"/>
            <p:cNvGrpSpPr>
              <a:grpSpLocks/>
            </p:cNvGrpSpPr>
            <p:nvPr/>
          </p:nvGrpSpPr>
          <p:grpSpPr bwMode="auto">
            <a:xfrm>
              <a:off x="4944" y="2448"/>
              <a:ext cx="159" cy="144"/>
              <a:chOff x="4257" y="2064"/>
              <a:chExt cx="159" cy="144"/>
            </a:xfrm>
          </p:grpSpPr>
          <p:sp>
            <p:nvSpPr>
              <p:cNvPr id="67608" name="Line 92"/>
              <p:cNvSpPr>
                <a:spLocks noChangeShapeType="1"/>
              </p:cNvSpPr>
              <p:nvPr/>
            </p:nvSpPr>
            <p:spPr bwMode="auto">
              <a:xfrm>
                <a:off x="4257" y="2208"/>
                <a:ext cx="159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7609" name="Line 93"/>
              <p:cNvSpPr>
                <a:spLocks noChangeShapeType="1"/>
              </p:cNvSpPr>
              <p:nvPr/>
            </p:nvSpPr>
            <p:spPr bwMode="auto">
              <a:xfrm flipV="1">
                <a:off x="4257" y="2064"/>
                <a:ext cx="159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7607" name="Text Box 101"/>
            <p:cNvSpPr txBox="1">
              <a:spLocks noChangeArrowheads="1"/>
            </p:cNvSpPr>
            <p:nvPr/>
          </p:nvSpPr>
          <p:spPr bwMode="auto">
            <a:xfrm>
              <a:off x="5103" y="2400"/>
              <a:ext cx="6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itchFamily="18" charset="0"/>
                  <a:sym typeface="Wingdings" pitchFamily="2" charset="2"/>
                </a:rPr>
                <a:t>DCA</a:t>
              </a:r>
              <a:endParaRPr lang="en-US" altLang="zh-CN" sz="24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endParaRPr>
            </a:p>
          </p:txBody>
        </p:sp>
      </p:grpSp>
      <p:graphicFrame>
        <p:nvGraphicFramePr>
          <p:cNvPr id="67597" name="Object 13"/>
          <p:cNvGraphicFramePr>
            <a:graphicFrameLocks noChangeAspect="1"/>
          </p:cNvGraphicFramePr>
          <p:nvPr/>
        </p:nvGraphicFramePr>
        <p:xfrm>
          <a:off x="6448425" y="444500"/>
          <a:ext cx="1652588" cy="144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剪辑" r:id="rId4" imgW="4054475" imgH="3549650" progId="">
                  <p:embed/>
                </p:oleObj>
              </mc:Choice>
              <mc:Fallback>
                <p:oleObj name="剪辑" r:id="rId4" imgW="4054475" imgH="354965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8425" y="444500"/>
                        <a:ext cx="1652588" cy="1446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022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47" name="WordArt 1087" descr="白色大理石"/>
          <p:cNvSpPr>
            <a:spLocks noChangeArrowheads="1" noChangeShapeType="1" noTextEdit="1"/>
          </p:cNvSpPr>
          <p:nvPr/>
        </p:nvSpPr>
        <p:spPr bwMode="auto">
          <a:xfrm>
            <a:off x="280988" y="228600"/>
            <a:ext cx="152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隶书"/>
              </a:rPr>
              <a:t>练习</a:t>
            </a:r>
          </a:p>
        </p:txBody>
      </p:sp>
      <p:sp>
        <p:nvSpPr>
          <p:cNvPr id="16457" name="Text Box 1097"/>
          <p:cNvSpPr txBox="1">
            <a:spLocks noChangeArrowheads="1"/>
          </p:cNvSpPr>
          <p:nvPr/>
        </p:nvSpPr>
        <p:spPr bwMode="auto">
          <a:xfrm>
            <a:off x="533400" y="1295400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66"/>
                </a:solidFill>
                <a:latin typeface="Times New Roman" pitchFamily="18" charset="0"/>
                <a:sym typeface="Wingdings" pitchFamily="2" charset="2"/>
              </a:rPr>
              <a:t>看图填空</a:t>
            </a:r>
            <a:endParaRPr lang="zh-CN" altLang="en-US" sz="2400" b="1">
              <a:solidFill>
                <a:srgbClr val="000066"/>
              </a:solidFill>
              <a:latin typeface="Times New Roman" pitchFamily="18" charset="0"/>
              <a:sym typeface="Wingdings" pitchFamily="2" charset="2"/>
            </a:endParaRPr>
          </a:p>
        </p:txBody>
      </p:sp>
      <p:grpSp>
        <p:nvGrpSpPr>
          <p:cNvPr id="16492" name="Group 1132"/>
          <p:cNvGrpSpPr>
            <a:grpSpLocks/>
          </p:cNvGrpSpPr>
          <p:nvPr/>
        </p:nvGrpSpPr>
        <p:grpSpPr bwMode="auto">
          <a:xfrm>
            <a:off x="1804988" y="4648200"/>
            <a:ext cx="8077200" cy="1295400"/>
            <a:chOff x="1137" y="2928"/>
            <a:chExt cx="5088" cy="816"/>
          </a:xfrm>
        </p:grpSpPr>
        <p:grpSp>
          <p:nvGrpSpPr>
            <p:cNvPr id="68650" name="Group 1120"/>
            <p:cNvGrpSpPr>
              <a:grpSpLocks/>
            </p:cNvGrpSpPr>
            <p:nvPr/>
          </p:nvGrpSpPr>
          <p:grpSpPr bwMode="auto">
            <a:xfrm>
              <a:off x="1137" y="2928"/>
              <a:ext cx="5088" cy="288"/>
              <a:chOff x="2112" y="2592"/>
              <a:chExt cx="5088" cy="288"/>
            </a:xfrm>
          </p:grpSpPr>
          <p:sp>
            <p:nvSpPr>
              <p:cNvPr id="68663" name="Text Box 1099"/>
              <p:cNvSpPr txBox="1">
                <a:spLocks noChangeArrowheads="1"/>
              </p:cNvSpPr>
              <p:nvPr/>
            </p:nvSpPr>
            <p:spPr bwMode="auto">
              <a:xfrm>
                <a:off x="2112" y="2592"/>
                <a:ext cx="50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zh-CN" altLang="en-US" sz="2400" b="1">
                    <a:solidFill>
                      <a:srgbClr val="000000"/>
                    </a:solidFill>
                    <a:latin typeface="Times New Roman" pitchFamily="18" charset="0"/>
                    <a:sym typeface="Wingdings" pitchFamily="2" charset="2"/>
                  </a:rPr>
                  <a:t>（ </a:t>
                </a:r>
                <a:r>
                  <a:rPr lang="en-US" altLang="zh-CN" sz="2400" b="1">
                    <a:solidFill>
                      <a:srgbClr val="000000"/>
                    </a:solidFill>
                    <a:latin typeface="Times New Roman" pitchFamily="18" charset="0"/>
                    <a:sym typeface="Wingdings" pitchFamily="2" charset="2"/>
                  </a:rPr>
                  <a:t>1 </a:t>
                </a:r>
                <a:r>
                  <a:rPr lang="zh-CN" altLang="en-US" sz="2400" b="1">
                    <a:solidFill>
                      <a:srgbClr val="000000"/>
                    </a:solidFill>
                    <a:latin typeface="Times New Roman" pitchFamily="18" charset="0"/>
                    <a:sym typeface="Wingdings" pitchFamily="2" charset="2"/>
                  </a:rPr>
                  <a:t>）    </a:t>
                </a:r>
                <a:r>
                  <a:rPr lang="en-US" altLang="zh-CN" sz="2400" b="1">
                    <a:solidFill>
                      <a:srgbClr val="000000"/>
                    </a:solidFill>
                    <a:latin typeface="Times New Roman" pitchFamily="18" charset="0"/>
                    <a:sym typeface="Wingdings" pitchFamily="2" charset="2"/>
                  </a:rPr>
                  <a:t>ABC =      ABD                       CBD</a:t>
                </a:r>
              </a:p>
            </p:txBody>
          </p:sp>
          <p:grpSp>
            <p:nvGrpSpPr>
              <p:cNvPr id="68664" name="Group 1100"/>
              <p:cNvGrpSpPr>
                <a:grpSpLocks/>
              </p:cNvGrpSpPr>
              <p:nvPr/>
            </p:nvGrpSpPr>
            <p:grpSpPr bwMode="auto">
              <a:xfrm>
                <a:off x="2696" y="2640"/>
                <a:ext cx="159" cy="144"/>
                <a:chOff x="4257" y="2064"/>
                <a:chExt cx="159" cy="144"/>
              </a:xfrm>
            </p:grpSpPr>
            <p:sp>
              <p:nvSpPr>
                <p:cNvPr id="68672" name="Line 1101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73" name="Line 1102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68665" name="Group 1103"/>
              <p:cNvGrpSpPr>
                <a:grpSpLocks/>
              </p:cNvGrpSpPr>
              <p:nvPr/>
            </p:nvGrpSpPr>
            <p:grpSpPr bwMode="auto">
              <a:xfrm>
                <a:off x="3600" y="2640"/>
                <a:ext cx="159" cy="144"/>
                <a:chOff x="4257" y="2064"/>
                <a:chExt cx="159" cy="144"/>
              </a:xfrm>
            </p:grpSpPr>
            <p:sp>
              <p:nvSpPr>
                <p:cNvPr id="68670" name="Line 1104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71" name="Line 1105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68666" name="Group 1106"/>
              <p:cNvGrpSpPr>
                <a:grpSpLocks/>
              </p:cNvGrpSpPr>
              <p:nvPr/>
            </p:nvGrpSpPr>
            <p:grpSpPr bwMode="auto">
              <a:xfrm>
                <a:off x="5121" y="2640"/>
                <a:ext cx="159" cy="144"/>
                <a:chOff x="4257" y="2064"/>
                <a:chExt cx="159" cy="144"/>
              </a:xfrm>
            </p:grpSpPr>
            <p:sp>
              <p:nvSpPr>
                <p:cNvPr id="68668" name="Line 1107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69" name="Line 1108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68667" name="Line 1118"/>
              <p:cNvSpPr>
                <a:spLocks noChangeShapeType="1"/>
              </p:cNvSpPr>
              <p:nvPr/>
            </p:nvSpPr>
            <p:spPr bwMode="auto">
              <a:xfrm>
                <a:off x="4320" y="2832"/>
                <a:ext cx="64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8651" name="Group 1123"/>
            <p:cNvGrpSpPr>
              <a:grpSpLocks/>
            </p:cNvGrpSpPr>
            <p:nvPr/>
          </p:nvGrpSpPr>
          <p:grpSpPr bwMode="auto">
            <a:xfrm>
              <a:off x="1137" y="3456"/>
              <a:ext cx="4431" cy="288"/>
              <a:chOff x="1137" y="3168"/>
              <a:chExt cx="4431" cy="288"/>
            </a:xfrm>
          </p:grpSpPr>
          <p:grpSp>
            <p:nvGrpSpPr>
              <p:cNvPr id="68652" name="Group 1109"/>
              <p:cNvGrpSpPr>
                <a:grpSpLocks/>
              </p:cNvGrpSpPr>
              <p:nvPr/>
            </p:nvGrpSpPr>
            <p:grpSpPr bwMode="auto">
              <a:xfrm>
                <a:off x="1721" y="3216"/>
                <a:ext cx="159" cy="144"/>
                <a:chOff x="4257" y="2064"/>
                <a:chExt cx="159" cy="144"/>
              </a:xfrm>
            </p:grpSpPr>
            <p:sp>
              <p:nvSpPr>
                <p:cNvPr id="68661" name="Line 1110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62" name="Line 1111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68653" name="Group 1112"/>
              <p:cNvGrpSpPr>
                <a:grpSpLocks/>
              </p:cNvGrpSpPr>
              <p:nvPr/>
            </p:nvGrpSpPr>
            <p:grpSpPr bwMode="auto">
              <a:xfrm>
                <a:off x="2625" y="3216"/>
                <a:ext cx="159" cy="144"/>
                <a:chOff x="4257" y="2064"/>
                <a:chExt cx="159" cy="144"/>
              </a:xfrm>
            </p:grpSpPr>
            <p:sp>
              <p:nvSpPr>
                <p:cNvPr id="68659" name="Line 1113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60" name="Line 1114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68654" name="Group 1115"/>
              <p:cNvGrpSpPr>
                <a:grpSpLocks/>
              </p:cNvGrpSpPr>
              <p:nvPr/>
            </p:nvGrpSpPr>
            <p:grpSpPr bwMode="auto">
              <a:xfrm>
                <a:off x="4146" y="3216"/>
                <a:ext cx="159" cy="144"/>
                <a:chOff x="4257" y="2064"/>
                <a:chExt cx="159" cy="144"/>
              </a:xfrm>
            </p:grpSpPr>
            <p:sp>
              <p:nvSpPr>
                <p:cNvPr id="68657" name="Line 1116"/>
                <p:cNvSpPr>
                  <a:spLocks noChangeShapeType="1"/>
                </p:cNvSpPr>
                <p:nvPr/>
              </p:nvSpPr>
              <p:spPr bwMode="auto">
                <a:xfrm>
                  <a:off x="4257" y="2208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8" name="Line 1117"/>
                <p:cNvSpPr>
                  <a:spLocks noChangeShapeType="1"/>
                </p:cNvSpPr>
                <p:nvPr/>
              </p:nvSpPr>
              <p:spPr bwMode="auto">
                <a:xfrm flipV="1">
                  <a:off x="4257" y="2064"/>
                  <a:ext cx="159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68655" name="Line 1119"/>
              <p:cNvSpPr>
                <a:spLocks noChangeShapeType="1"/>
              </p:cNvSpPr>
              <p:nvPr/>
            </p:nvSpPr>
            <p:spPr bwMode="auto">
              <a:xfrm>
                <a:off x="3345" y="3408"/>
                <a:ext cx="64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8656" name="Text Box 1121"/>
              <p:cNvSpPr txBox="1">
                <a:spLocks noChangeArrowheads="1"/>
              </p:cNvSpPr>
              <p:nvPr/>
            </p:nvSpPr>
            <p:spPr bwMode="auto">
              <a:xfrm>
                <a:off x="1137" y="3168"/>
                <a:ext cx="443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zh-CN" altLang="en-US" sz="2400" b="1">
                    <a:solidFill>
                      <a:srgbClr val="000000"/>
                    </a:solidFill>
                    <a:latin typeface="Times New Roman" pitchFamily="18" charset="0"/>
                    <a:sym typeface="Wingdings" pitchFamily="2" charset="2"/>
                  </a:rPr>
                  <a:t>（ </a:t>
                </a:r>
                <a:r>
                  <a:rPr lang="en-US" altLang="zh-CN" sz="2400" b="1">
                    <a:solidFill>
                      <a:srgbClr val="000000"/>
                    </a:solidFill>
                    <a:latin typeface="Times New Roman" pitchFamily="18" charset="0"/>
                    <a:sym typeface="Wingdings" pitchFamily="2" charset="2"/>
                  </a:rPr>
                  <a:t>2 </a:t>
                </a:r>
                <a:r>
                  <a:rPr lang="zh-CN" altLang="en-US" sz="2400" b="1">
                    <a:solidFill>
                      <a:srgbClr val="000000"/>
                    </a:solidFill>
                    <a:latin typeface="Times New Roman" pitchFamily="18" charset="0"/>
                    <a:sym typeface="Wingdings" pitchFamily="2" charset="2"/>
                  </a:rPr>
                  <a:t>）   </a:t>
                </a:r>
                <a:r>
                  <a:rPr lang="en-US" altLang="zh-CN" sz="2400" b="1">
                    <a:solidFill>
                      <a:srgbClr val="000000"/>
                    </a:solidFill>
                    <a:latin typeface="Times New Roman" pitchFamily="18" charset="0"/>
                    <a:sym typeface="Wingdings" pitchFamily="2" charset="2"/>
                  </a:rPr>
                  <a:t>BDC =       ADC                       BDA </a:t>
                </a:r>
              </a:p>
            </p:txBody>
          </p:sp>
        </p:grpSp>
      </p:grpSp>
      <p:grpSp>
        <p:nvGrpSpPr>
          <p:cNvPr id="16493" name="Group 1133"/>
          <p:cNvGrpSpPr>
            <a:grpSpLocks/>
          </p:cNvGrpSpPr>
          <p:nvPr/>
        </p:nvGrpSpPr>
        <p:grpSpPr bwMode="auto">
          <a:xfrm>
            <a:off x="914400" y="1981200"/>
            <a:ext cx="5029200" cy="2667000"/>
            <a:chOff x="576" y="1248"/>
            <a:chExt cx="3168" cy="1680"/>
          </a:xfrm>
        </p:grpSpPr>
        <p:grpSp>
          <p:nvGrpSpPr>
            <p:cNvPr id="68640" name="Group 1096"/>
            <p:cNvGrpSpPr>
              <a:grpSpLocks/>
            </p:cNvGrpSpPr>
            <p:nvPr/>
          </p:nvGrpSpPr>
          <p:grpSpPr bwMode="auto">
            <a:xfrm>
              <a:off x="864" y="1536"/>
              <a:ext cx="2544" cy="1104"/>
              <a:chOff x="864" y="1536"/>
              <a:chExt cx="2544" cy="1104"/>
            </a:xfrm>
          </p:grpSpPr>
          <p:sp>
            <p:nvSpPr>
              <p:cNvPr id="68645" name="Line 1091"/>
              <p:cNvSpPr>
                <a:spLocks noChangeShapeType="1"/>
              </p:cNvSpPr>
              <p:nvPr/>
            </p:nvSpPr>
            <p:spPr bwMode="auto">
              <a:xfrm>
                <a:off x="864" y="1536"/>
                <a:ext cx="528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8646" name="Line 1092"/>
              <p:cNvSpPr>
                <a:spLocks noChangeShapeType="1"/>
              </p:cNvSpPr>
              <p:nvPr/>
            </p:nvSpPr>
            <p:spPr bwMode="auto">
              <a:xfrm>
                <a:off x="864" y="1536"/>
                <a:ext cx="20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8647" name="Line 1093"/>
              <p:cNvSpPr>
                <a:spLocks noChangeShapeType="1"/>
              </p:cNvSpPr>
              <p:nvPr/>
            </p:nvSpPr>
            <p:spPr bwMode="auto">
              <a:xfrm>
                <a:off x="1392" y="2640"/>
                <a:ext cx="20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8648" name="Line 1094"/>
              <p:cNvSpPr>
                <a:spLocks noChangeShapeType="1"/>
              </p:cNvSpPr>
              <p:nvPr/>
            </p:nvSpPr>
            <p:spPr bwMode="auto">
              <a:xfrm>
                <a:off x="2880" y="1536"/>
                <a:ext cx="528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8649" name="Line 1095"/>
              <p:cNvSpPr>
                <a:spLocks noChangeShapeType="1"/>
              </p:cNvSpPr>
              <p:nvPr/>
            </p:nvSpPr>
            <p:spPr bwMode="auto">
              <a:xfrm flipH="1">
                <a:off x="1392" y="1536"/>
                <a:ext cx="1488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8641" name="Text Box 1124"/>
            <p:cNvSpPr txBox="1">
              <a:spLocks noChangeArrowheads="1"/>
            </p:cNvSpPr>
            <p:nvPr/>
          </p:nvSpPr>
          <p:spPr bwMode="auto">
            <a:xfrm>
              <a:off x="576" y="1248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</a:t>
              </a:r>
            </a:p>
          </p:txBody>
        </p:sp>
        <p:sp>
          <p:nvSpPr>
            <p:cNvPr id="68642" name="Text Box 1125"/>
            <p:cNvSpPr txBox="1">
              <a:spLocks noChangeArrowheads="1"/>
            </p:cNvSpPr>
            <p:nvPr/>
          </p:nvSpPr>
          <p:spPr bwMode="auto">
            <a:xfrm>
              <a:off x="1137" y="2640"/>
              <a:ext cx="5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</a:p>
          </p:txBody>
        </p:sp>
        <p:sp>
          <p:nvSpPr>
            <p:cNvPr id="68643" name="Text Box 1126"/>
            <p:cNvSpPr txBox="1">
              <a:spLocks noChangeArrowheads="1"/>
            </p:cNvSpPr>
            <p:nvPr/>
          </p:nvSpPr>
          <p:spPr bwMode="auto">
            <a:xfrm>
              <a:off x="2880" y="1248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D</a:t>
              </a:r>
            </a:p>
          </p:txBody>
        </p:sp>
        <p:sp>
          <p:nvSpPr>
            <p:cNvPr id="68644" name="Text Box 1127"/>
            <p:cNvSpPr txBox="1">
              <a:spLocks noChangeArrowheads="1"/>
            </p:cNvSpPr>
            <p:nvPr/>
          </p:nvSpPr>
          <p:spPr bwMode="auto">
            <a:xfrm>
              <a:off x="3408" y="2640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C</a:t>
              </a:r>
            </a:p>
          </p:txBody>
        </p:sp>
      </p:grpSp>
      <p:sp>
        <p:nvSpPr>
          <p:cNvPr id="16488" name="Text Box 1128"/>
          <p:cNvSpPr txBox="1">
            <a:spLocks noChangeArrowheads="1"/>
          </p:cNvSpPr>
          <p:nvPr/>
        </p:nvSpPr>
        <p:spPr bwMode="auto">
          <a:xfrm>
            <a:off x="5638800" y="45720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+</a:t>
            </a:r>
            <a:endParaRPr lang="en-US" altLang="zh-CN" sz="2400" b="1">
              <a:solidFill>
                <a:srgbClr val="00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16489" name="Text Box 1129"/>
          <p:cNvSpPr txBox="1">
            <a:spLocks noChangeArrowheads="1"/>
          </p:cNvSpPr>
          <p:nvPr/>
        </p:nvSpPr>
        <p:spPr bwMode="auto">
          <a:xfrm>
            <a:off x="5638800" y="5410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–</a:t>
            </a:r>
          </a:p>
        </p:txBody>
      </p:sp>
      <p:graphicFrame>
        <p:nvGraphicFramePr>
          <p:cNvPr id="68632" name="Object 24"/>
          <p:cNvGraphicFramePr>
            <a:graphicFrameLocks noChangeAspect="1"/>
          </p:cNvGraphicFramePr>
          <p:nvPr/>
        </p:nvGraphicFramePr>
        <p:xfrm>
          <a:off x="312738" y="5435600"/>
          <a:ext cx="1219200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剪辑" r:id="rId4" imgW="1219810" imgH="1178662" progId="">
                  <p:embed/>
                </p:oleObj>
              </mc:Choice>
              <mc:Fallback>
                <p:oleObj name="剪辑" r:id="rId4" imgW="1219810" imgH="11786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8" y="5435600"/>
                        <a:ext cx="1219200" cy="1177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33" name="Object 25"/>
          <p:cNvGraphicFramePr>
            <a:graphicFrameLocks noChangeAspect="1"/>
          </p:cNvGraphicFramePr>
          <p:nvPr/>
        </p:nvGraphicFramePr>
        <p:xfrm>
          <a:off x="6581775" y="533400"/>
          <a:ext cx="1196975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剪辑" r:id="rId6" imgW="1197864" imgH="1132942" progId="">
                  <p:embed/>
                </p:oleObj>
              </mc:Choice>
              <mc:Fallback>
                <p:oleObj name="剪辑" r:id="rId6" imgW="1197864" imgH="113294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1775" y="533400"/>
                        <a:ext cx="1196975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892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47" grpId="0" animBg="1"/>
      <p:bldP spid="16457" grpId="0" autoUpdateAnimBg="0"/>
      <p:bldP spid="16488" grpId="0" autoUpdateAnimBg="0"/>
      <p:bldP spid="1648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14" descr="ayame18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39750" y="836613"/>
            <a:ext cx="83534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如图，在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AOC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的内部画射线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OB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，在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 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AOC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的外部画射线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OD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 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AOC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是哪两个角的和？是哪两个角的差？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BOD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是哪两个角的和？是哪两个角的差？当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 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AOB</a:t>
            </a:r>
            <a:r>
              <a:rPr lang="en-US" altLang="zh-CN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= 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 COD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时，你能找去其它相等的角吗？</a:t>
            </a: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213100"/>
            <a:ext cx="225583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939925" y="2768600"/>
            <a:ext cx="76200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由图形可以看出， ∠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AOC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AOB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与∠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BOC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的和，又是∠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AOD</a:t>
            </a:r>
            <a:r>
              <a:rPr lang="zh-CN" altLang="en-US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与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∠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COD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的差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即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:</a:t>
            </a:r>
            <a:endParaRPr lang="zh-CN" altLang="en-US" sz="2800" b="1" dirty="0">
              <a:solidFill>
                <a:srgbClr val="0000FF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912813" y="4057650"/>
            <a:ext cx="82311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∠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AOC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=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AOB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+∠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BOC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；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∠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AOC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=∠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AOD-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COD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2700338" y="4654550"/>
            <a:ext cx="59134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同样的，∠</a:t>
            </a:r>
            <a:r>
              <a:rPr lang="zh-CN" altLang="en-US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BOD</a:t>
            </a:r>
            <a:r>
              <a:rPr lang="en-US" altLang="zh-CN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= 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BOC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+</a:t>
            </a:r>
            <a:r>
              <a:rPr lang="en-US" altLang="zh-CN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COD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；</a:t>
            </a:r>
            <a:endParaRPr lang="en-US" altLang="zh-CN" sz="2800" b="1" dirty="0">
              <a:solidFill>
                <a:srgbClr val="FF3300"/>
              </a:solidFill>
              <a:latin typeface="Times New Roman" pitchFamily="18" charset="0"/>
              <a:sym typeface="Wingdings" pitchFamily="2" charset="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 ∠</a:t>
            </a:r>
            <a:r>
              <a:rPr lang="zh-CN" altLang="en-US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BOD</a:t>
            </a:r>
            <a:r>
              <a:rPr lang="en-US" altLang="zh-CN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= 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AOD-</a:t>
            </a:r>
            <a:r>
              <a:rPr lang="en-US" altLang="zh-CN" sz="28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AOB</a:t>
            </a:r>
            <a:endParaRPr lang="zh-CN" altLang="en-US" sz="2800" b="1" dirty="0">
              <a:solidFill>
                <a:srgbClr val="FF3300"/>
              </a:solidFill>
              <a:latin typeface="Times New Roman" pitchFamily="18" charset="0"/>
              <a:sym typeface="Wingdings" pitchFamily="2" charset="2"/>
            </a:endParaRP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2771775" y="5545138"/>
            <a:ext cx="401002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当∠</a:t>
            </a:r>
            <a:r>
              <a:rPr lang="zh-CN" altLang="en-US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AOB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= ∠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COD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时，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 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1355725" y="2681288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解：</a:t>
            </a: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3448050" y="5967413"/>
            <a:ext cx="3333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AOC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= 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∠</a:t>
            </a: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BOD</a:t>
            </a:r>
            <a:r>
              <a:rPr lang="en-US" altLang="zh-CN" sz="3200" b="1" dirty="0">
                <a:solidFill>
                  <a:srgbClr val="FF3300"/>
                </a:solidFill>
                <a:latin typeface="Times New Roman" pitchFamily="18" charset="0"/>
                <a:sym typeface="Wingdings" pitchFamily="2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6840008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9" grpId="0"/>
      <p:bldP spid="33800" grpId="0"/>
      <p:bldP spid="33801" grpId="0"/>
      <p:bldP spid="33802" grpId="0"/>
      <p:bldP spid="33803" grpId="0"/>
      <p:bldP spid="33804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1234</Words>
  <Application>Microsoft Office PowerPoint</Application>
  <PresentationFormat>全屏显示(4:3)</PresentationFormat>
  <Paragraphs>188</Paragraphs>
  <Slides>14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第一PPT模板网-WWW.1PPT.COM</vt:lpstr>
      <vt:lpstr>第一PPT模板网-WWW.1PPT.COM </vt:lpstr>
      <vt:lpstr>WPS文字 文档</vt:lpstr>
      <vt:lpstr>剪辑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当堂检测：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</cp:revision>
  <dcterms:created xsi:type="dcterms:W3CDTF">2017-08-18T05:51:20Z</dcterms:created>
  <dcterms:modified xsi:type="dcterms:W3CDTF">2017-08-18T05:51:48Z</dcterms:modified>
</cp:coreProperties>
</file>