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1" r:id="rId1"/>
    <p:sldMasterId id="2147483813" r:id="rId2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00D2"/>
    <a:srgbClr val="190060"/>
    <a:srgbClr val="0D0872"/>
    <a:srgbClr val="70190A"/>
    <a:srgbClr val="611923"/>
    <a:srgbClr val="000C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9" d="100"/>
        <a:sy n="9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97D820-C7FF-4C72-9E2F-B1220252AE45}" type="datetimeFigureOut">
              <a:rPr lang="zh-CN" altLang="en-US" smtClean="0"/>
              <a:t>2017/8/16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5782F7-9AAC-4B3D-A505-2D31F62767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10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5782F7-9AAC-4B3D-A505-2D31F62767E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2516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8E8F0-69B8-4A12-A3F5-BF254CFF56B2}" type="datetimeFigureOut">
              <a:rPr lang="en-US" smtClean="0"/>
              <a:pPr/>
              <a:t>8/16/2017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76014-6F88-432B-97BB-D470EE653E4F}" type="slidenum">
              <a:rPr lang="zh-CN" altLang="en-US" smtClean="0"/>
              <a:pPr/>
              <a:t>‹#›</a:t>
            </a:fld>
            <a:endParaRPr lang="en-US" altLang="zh-CN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FFF6F-2A87-4E83-A617-ED8171AB0557}" type="datetimeFigureOut">
              <a:rPr lang="en-US" smtClean="0"/>
              <a:pPr/>
              <a:t>8/16/2017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1550D-B5C8-486E-99EE-88B2BB9F7340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E61F1-A054-4982-980D-C8E6DDABA323}" type="datetimeFigureOut">
              <a:rPr lang="en-US" smtClean="0"/>
              <a:pPr/>
              <a:t>8/16/2017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1C0AA-05C6-4792-A440-B3ED65294566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7771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00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9525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704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7484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9860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780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484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F8DF6-2C0B-41AB-950D-458EFD1BE544}" type="datetimeFigureOut">
              <a:rPr lang="en-US" smtClean="0"/>
              <a:pPr/>
              <a:t>8/16/2017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12A2-12BA-4760-959D-CEDED69C4E46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6418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560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441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796A-BAB6-4D2F-8F80-B542B93A56E3}" type="datetimeFigureOut">
              <a:rPr lang="en-US" smtClean="0"/>
              <a:pPr/>
              <a:t>8/16/2017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7D636-8AAE-4110-AEE0-827E23F4E073}" type="slidenum">
              <a:rPr lang="zh-CN" altLang="en-US" smtClean="0"/>
              <a:pPr/>
              <a:t>‹#›</a:t>
            </a:fld>
            <a:endParaRPr lang="en-US" altLang="zh-CN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3F812-8A35-4C7E-B0E6-04174F220303}" type="datetimeFigureOut">
              <a:rPr lang="en-US" smtClean="0"/>
              <a:pPr/>
              <a:t>8/16/2017</a:t>
            </a:fld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3F6C5-7572-48B3-B5CD-53A6ED86BCFC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80BAD-D07A-4BA4-8359-9F8BA42D65AA}" type="datetimeFigureOut">
              <a:rPr lang="en-US" smtClean="0"/>
              <a:pPr/>
              <a:t>8/16/2017</a:t>
            </a:fld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C59A-4089-424C-A155-B7F198CC4ED7}" type="slidenum">
              <a:rPr lang="zh-CN" altLang="en-US" smtClean="0"/>
              <a:pPr/>
              <a:t>‹#›</a:t>
            </a:fld>
            <a:endParaRPr lang="en-US" altLang="zh-CN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C75CA-C310-45F4-9357-3C507D3592F8}" type="datetimeFigureOut">
              <a:rPr lang="en-US" smtClean="0"/>
              <a:pPr/>
              <a:t>8/16/2017</a:t>
            </a:fld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63C0A-33C3-47AE-B169-E55209D12DB1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9FCC4-22E5-4D52-AC6D-5B53120110C4}" type="datetimeFigureOut">
              <a:rPr lang="en-US" smtClean="0"/>
              <a:pPr/>
              <a:t>8/16/2017</a:t>
            </a:fld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A21E5-EB3C-40FF-A504-100132C85771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044B0-F962-4E41-AD64-03B708208175}" type="datetimeFigureOut">
              <a:rPr lang="en-US" smtClean="0"/>
              <a:pPr/>
              <a:t>8/16/2017</a:t>
            </a:fld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2927B-73DD-47A7-952C-3C8F97B1BCFD}" type="slidenum">
              <a:rPr lang="zh-CN" altLang="en-US" smtClean="0"/>
              <a:pPr/>
              <a:t>‹#›</a:t>
            </a:fld>
            <a:endParaRPr lang="en-US" altLang="zh-CN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AB57E-C6F8-4B30-AE5A-3D382A8A03CA}" type="datetimeFigureOut">
              <a:rPr lang="en-US" smtClean="0"/>
              <a:pPr/>
              <a:t>8/16/2017</a:t>
            </a:fld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B1404-FEE9-45CC-946A-3EC4B44A3206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37A88545-65D4-48CE-9D8C-83BCB35897EB}" type="datetimeFigureOut">
              <a:rPr lang="en-US" smtClean="0"/>
              <a:pPr/>
              <a:t>8/16/2017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E3345879-0E2D-42F7-9FA8-EA9E5D0F188E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2017/8/16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32771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0" y="1182468"/>
            <a:ext cx="91821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02060"/>
                </a:solidFill>
              </a:rPr>
              <a:t>第</a:t>
            </a:r>
            <a:r>
              <a:rPr lang="en-US" altLang="zh-CN" sz="3600" b="1" dirty="0">
                <a:solidFill>
                  <a:srgbClr val="002060"/>
                </a:solidFill>
              </a:rPr>
              <a:t>4</a:t>
            </a:r>
            <a:r>
              <a:rPr lang="zh-CN" altLang="en-US" sz="3600" b="1" dirty="0">
                <a:solidFill>
                  <a:srgbClr val="002060"/>
                </a:solidFill>
              </a:rPr>
              <a:t>章：数据的收集与整理</a:t>
            </a:r>
          </a:p>
        </p:txBody>
      </p:sp>
      <p:sp>
        <p:nvSpPr>
          <p:cNvPr id="4101" name="WordArt 5"/>
          <p:cNvSpPr>
            <a:spLocks noChangeArrowheads="1" noChangeShapeType="1" noTextEdit="1"/>
          </p:cNvSpPr>
          <p:nvPr/>
        </p:nvSpPr>
        <p:spPr bwMode="auto">
          <a:xfrm>
            <a:off x="2114550" y="2743200"/>
            <a:ext cx="4953000" cy="11017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3600" kern="10" dirty="0" smtClean="0">
                <a:solidFill>
                  <a:schemeClr val="accent2"/>
                </a:solidFill>
                <a:effectLst>
                  <a:outerShdw dist="35921" dir="2700000" algn="ctr" rotWithShape="0">
                    <a:schemeClr val="tx2">
                      <a:alpha val="80000"/>
                    </a:schemeClr>
                  </a:outerShdw>
                </a:effectLst>
                <a:latin typeface="汉仪长美黑简" pitchFamily="49" charset="-122"/>
                <a:ea typeface="汉仪长美黑简" pitchFamily="49" charset="-122"/>
              </a:rPr>
              <a:t>数</a:t>
            </a:r>
            <a:r>
              <a:rPr lang="zh-CN" altLang="en-US" sz="3600" kern="10" dirty="0">
                <a:solidFill>
                  <a:schemeClr val="accent2"/>
                </a:solidFill>
                <a:effectLst>
                  <a:outerShdw dist="35921" dir="2700000" algn="ctr" rotWithShape="0">
                    <a:schemeClr val="tx2">
                      <a:alpha val="80000"/>
                    </a:schemeClr>
                  </a:outerShdw>
                </a:effectLst>
                <a:latin typeface="汉仪长美黑简" pitchFamily="49" charset="-122"/>
                <a:ea typeface="汉仪长美黑简" pitchFamily="49" charset="-122"/>
              </a:rPr>
              <a:t>据的整理</a:t>
            </a:r>
          </a:p>
        </p:txBody>
      </p:sp>
      <p:sp>
        <p:nvSpPr>
          <p:cNvPr id="4" name="矩形 3"/>
          <p:cNvSpPr/>
          <p:nvPr/>
        </p:nvSpPr>
        <p:spPr>
          <a:xfrm>
            <a:off x="1719948" y="5531028"/>
            <a:ext cx="5604419" cy="5017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kern="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600" b="1" kern="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00" b="1" kern="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600" b="1" kern="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600" b="1" kern="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1600200" y="914400"/>
            <a:ext cx="7086600" cy="119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C0C"/>
                </a:solidFill>
              </a:rPr>
              <a:t>（</a:t>
            </a:r>
            <a:r>
              <a:rPr lang="en-US" altLang="zh-CN">
                <a:solidFill>
                  <a:srgbClr val="000C0C"/>
                </a:solidFill>
              </a:rPr>
              <a:t>2</a:t>
            </a:r>
            <a:r>
              <a:rPr lang="zh-CN" altLang="en-US">
                <a:solidFill>
                  <a:srgbClr val="000C0C"/>
                </a:solidFill>
              </a:rPr>
              <a:t>）在这个样本中，不及格的有</a:t>
            </a:r>
            <a:r>
              <a:rPr lang="en-US" altLang="zh-CN">
                <a:solidFill>
                  <a:srgbClr val="000C0C"/>
                </a:solidFill>
              </a:rPr>
              <a:t>4</a:t>
            </a:r>
            <a:r>
              <a:rPr lang="zh-CN" altLang="en-US">
                <a:solidFill>
                  <a:srgbClr val="000C0C"/>
                </a:solidFill>
              </a:rPr>
              <a:t>人，所以不及格率为：</a:t>
            </a:r>
          </a:p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C0C"/>
                </a:solidFill>
              </a:rPr>
              <a:t>            </a:t>
            </a:r>
          </a:p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C0C"/>
                </a:solidFill>
              </a:rPr>
              <a:t>           </a:t>
            </a:r>
          </a:p>
        </p:txBody>
      </p:sp>
      <p:graphicFrame>
        <p:nvGraphicFramePr>
          <p:cNvPr id="25603" name="Object 5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3" name="公式" r:id="rId3" imgW="114151" imgH="215619" progId="Equation.3">
                  <p:embed/>
                </p:oleObj>
              </mc:Choice>
              <mc:Fallback>
                <p:oleObj name="公式" r:id="rId3" imgW="114151" imgH="215619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2057400" y="2590800"/>
            <a:ext cx="5334000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C0C"/>
                </a:solidFill>
              </a:rPr>
              <a:t>由此估计七年级在这次测验中，成绩不及格的人数约为：</a:t>
            </a:r>
          </a:p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C0C"/>
                </a:solidFill>
              </a:rPr>
              <a:t>         </a:t>
            </a:r>
            <a:r>
              <a:rPr lang="en-US" altLang="zh-CN">
                <a:solidFill>
                  <a:srgbClr val="000C0C"/>
                </a:solidFill>
              </a:rPr>
              <a:t>400×10﹪=40</a:t>
            </a:r>
            <a:r>
              <a:rPr lang="zh-CN" altLang="en-US">
                <a:solidFill>
                  <a:srgbClr val="000C0C"/>
                </a:solidFill>
              </a:rPr>
              <a:t>（人）</a:t>
            </a:r>
          </a:p>
        </p:txBody>
      </p:sp>
      <p:grpSp>
        <p:nvGrpSpPr>
          <p:cNvPr id="25605" name="Group 16"/>
          <p:cNvGrpSpPr>
            <a:grpSpLocks/>
          </p:cNvGrpSpPr>
          <p:nvPr/>
        </p:nvGrpSpPr>
        <p:grpSpPr bwMode="auto">
          <a:xfrm>
            <a:off x="2362200" y="1524000"/>
            <a:ext cx="2266950" cy="595313"/>
            <a:chOff x="1488" y="960"/>
            <a:chExt cx="1428" cy="375"/>
          </a:xfrm>
        </p:grpSpPr>
        <p:sp>
          <p:nvSpPr>
            <p:cNvPr id="25606" name="Line 8"/>
            <p:cNvSpPr>
              <a:spLocks noChangeShapeType="1"/>
            </p:cNvSpPr>
            <p:nvPr/>
          </p:nvSpPr>
          <p:spPr bwMode="auto">
            <a:xfrm>
              <a:off x="1536" y="1152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7" name="Text Box 9"/>
            <p:cNvSpPr txBox="1">
              <a:spLocks noChangeArrowheads="1"/>
            </p:cNvSpPr>
            <p:nvPr/>
          </p:nvSpPr>
          <p:spPr bwMode="auto">
            <a:xfrm>
              <a:off x="1536" y="960"/>
              <a:ext cx="38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pPr>
                <a:spcBef>
                  <a:spcPct val="50000"/>
                </a:spcBef>
              </a:pPr>
              <a:r>
                <a:rPr lang="en-US" altLang="zh-CN"/>
                <a:t>4</a:t>
              </a:r>
            </a:p>
          </p:txBody>
        </p:sp>
        <p:sp>
          <p:nvSpPr>
            <p:cNvPr id="25608" name="Text Box 10"/>
            <p:cNvSpPr txBox="1">
              <a:spLocks noChangeArrowheads="1"/>
            </p:cNvSpPr>
            <p:nvPr/>
          </p:nvSpPr>
          <p:spPr bwMode="auto">
            <a:xfrm>
              <a:off x="1488" y="1104"/>
              <a:ext cx="48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pPr>
                <a:spcBef>
                  <a:spcPct val="50000"/>
                </a:spcBef>
              </a:pPr>
              <a:r>
                <a:rPr lang="en-US" altLang="zh-CN"/>
                <a:t>40</a:t>
              </a:r>
            </a:p>
          </p:txBody>
        </p:sp>
        <p:sp>
          <p:nvSpPr>
            <p:cNvPr id="25609" name="Rectangle 11"/>
            <p:cNvSpPr>
              <a:spLocks noChangeArrowheads="1"/>
            </p:cNvSpPr>
            <p:nvPr/>
          </p:nvSpPr>
          <p:spPr bwMode="auto">
            <a:xfrm>
              <a:off x="1728" y="1008"/>
              <a:ext cx="2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rgbClr val="000C0C"/>
                  </a:solidFill>
                </a:rPr>
                <a:t>×</a:t>
              </a:r>
            </a:p>
          </p:txBody>
        </p:sp>
        <p:sp>
          <p:nvSpPr>
            <p:cNvPr id="25610" name="Rectangle 13"/>
            <p:cNvSpPr>
              <a:spLocks noChangeArrowheads="1"/>
            </p:cNvSpPr>
            <p:nvPr/>
          </p:nvSpPr>
          <p:spPr bwMode="auto">
            <a:xfrm>
              <a:off x="1920" y="1008"/>
              <a:ext cx="58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rgbClr val="000C0C"/>
                  </a:solidFill>
                </a:rPr>
                <a:t>100﹪=</a:t>
              </a:r>
            </a:p>
          </p:txBody>
        </p:sp>
        <p:sp>
          <p:nvSpPr>
            <p:cNvPr id="25611" name="Rectangle 15"/>
            <p:cNvSpPr>
              <a:spLocks noChangeArrowheads="1"/>
            </p:cNvSpPr>
            <p:nvPr/>
          </p:nvSpPr>
          <p:spPr bwMode="auto">
            <a:xfrm>
              <a:off x="2496" y="1008"/>
              <a:ext cx="42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rgbClr val="000C0C"/>
                  </a:solidFill>
                </a:rPr>
                <a:t>10﹪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  <p:bldP spid="522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5"/>
          <p:cNvSpPr txBox="1">
            <a:spLocks noChangeArrowheads="1"/>
          </p:cNvSpPr>
          <p:nvPr/>
        </p:nvSpPr>
        <p:spPr bwMode="auto">
          <a:xfrm>
            <a:off x="762000" y="2057400"/>
            <a:ext cx="8001000" cy="353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000C0C"/>
                </a:solidFill>
              </a:rPr>
              <a:t>1</a:t>
            </a:r>
            <a:r>
              <a:rPr lang="zh-CN" altLang="en-US" dirty="0">
                <a:solidFill>
                  <a:srgbClr val="000C0C"/>
                </a:solidFill>
              </a:rPr>
              <a:t>、下列数据是七年级一班</a:t>
            </a:r>
            <a:r>
              <a:rPr lang="en-US" altLang="zh-CN" dirty="0">
                <a:solidFill>
                  <a:srgbClr val="000C0C"/>
                </a:solidFill>
              </a:rPr>
              <a:t>50</a:t>
            </a:r>
            <a:r>
              <a:rPr lang="zh-CN" altLang="en-US" dirty="0">
                <a:solidFill>
                  <a:srgbClr val="000C0C"/>
                </a:solidFill>
              </a:rPr>
              <a:t>名同学的出生月份的调查记录：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C0C"/>
                </a:solidFill>
              </a:rPr>
              <a:t>    </a:t>
            </a:r>
            <a:r>
              <a:rPr lang="en-US" altLang="zh-CN" dirty="0">
                <a:solidFill>
                  <a:srgbClr val="000C0C"/>
                </a:solidFill>
              </a:rPr>
              <a:t>2,  12 </a:t>
            </a:r>
            <a:r>
              <a:rPr lang="zh-CN" altLang="en-US" dirty="0">
                <a:solidFill>
                  <a:srgbClr val="000C0C"/>
                </a:solidFill>
              </a:rPr>
              <a:t>，</a:t>
            </a:r>
            <a:r>
              <a:rPr lang="en-US" altLang="zh-CN" dirty="0">
                <a:solidFill>
                  <a:srgbClr val="000C0C"/>
                </a:solidFill>
              </a:rPr>
              <a:t>9</a:t>
            </a:r>
            <a:r>
              <a:rPr lang="zh-CN" altLang="en-US" dirty="0">
                <a:solidFill>
                  <a:srgbClr val="000C0C"/>
                </a:solidFill>
              </a:rPr>
              <a:t>， </a:t>
            </a:r>
            <a:r>
              <a:rPr lang="en-US" altLang="zh-CN" dirty="0">
                <a:solidFill>
                  <a:srgbClr val="000C0C"/>
                </a:solidFill>
              </a:rPr>
              <a:t>8 </a:t>
            </a:r>
            <a:r>
              <a:rPr lang="zh-CN" altLang="en-US" dirty="0">
                <a:solidFill>
                  <a:srgbClr val="000C0C"/>
                </a:solidFill>
              </a:rPr>
              <a:t>，</a:t>
            </a:r>
            <a:r>
              <a:rPr lang="en-US" altLang="zh-CN" dirty="0">
                <a:solidFill>
                  <a:srgbClr val="000C0C"/>
                </a:solidFill>
              </a:rPr>
              <a:t>11,  5,   7,    11</a:t>
            </a:r>
            <a:r>
              <a:rPr lang="zh-CN" altLang="en-US" dirty="0">
                <a:solidFill>
                  <a:srgbClr val="000C0C"/>
                </a:solidFill>
              </a:rPr>
              <a:t>， </a:t>
            </a:r>
            <a:r>
              <a:rPr lang="en-US" altLang="zh-CN" dirty="0">
                <a:solidFill>
                  <a:srgbClr val="000C0C"/>
                </a:solidFill>
              </a:rPr>
              <a:t>6</a:t>
            </a:r>
            <a:r>
              <a:rPr lang="zh-CN" altLang="en-US" dirty="0">
                <a:solidFill>
                  <a:srgbClr val="000C0C"/>
                </a:solidFill>
              </a:rPr>
              <a:t>， </a:t>
            </a:r>
            <a:r>
              <a:rPr lang="en-US" altLang="zh-CN" dirty="0">
                <a:solidFill>
                  <a:srgbClr val="000C0C"/>
                </a:solidFill>
              </a:rPr>
              <a:t>4 </a:t>
            </a:r>
            <a:r>
              <a:rPr lang="zh-CN" altLang="en-US" dirty="0">
                <a:solidFill>
                  <a:srgbClr val="000C0C"/>
                </a:solidFill>
              </a:rPr>
              <a:t>，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C0C"/>
                </a:solidFill>
              </a:rPr>
              <a:t>    </a:t>
            </a:r>
            <a:r>
              <a:rPr lang="en-US" altLang="zh-CN" dirty="0">
                <a:solidFill>
                  <a:srgbClr val="000C0C"/>
                </a:solidFill>
              </a:rPr>
              <a:t>11,  8</a:t>
            </a:r>
            <a:r>
              <a:rPr lang="zh-CN" altLang="en-US" dirty="0">
                <a:solidFill>
                  <a:srgbClr val="000C0C"/>
                </a:solidFill>
              </a:rPr>
              <a:t>， </a:t>
            </a:r>
            <a:r>
              <a:rPr lang="en-US" altLang="zh-CN" dirty="0">
                <a:solidFill>
                  <a:srgbClr val="000C0C"/>
                </a:solidFill>
              </a:rPr>
              <a:t>5,    7</a:t>
            </a:r>
            <a:r>
              <a:rPr lang="zh-CN" altLang="en-US" dirty="0">
                <a:solidFill>
                  <a:srgbClr val="000C0C"/>
                </a:solidFill>
              </a:rPr>
              <a:t>，  </a:t>
            </a:r>
            <a:r>
              <a:rPr lang="en-US" altLang="zh-CN" dirty="0">
                <a:solidFill>
                  <a:srgbClr val="000C0C"/>
                </a:solidFill>
              </a:rPr>
              <a:t>2,   7</a:t>
            </a:r>
            <a:r>
              <a:rPr lang="zh-CN" altLang="en-US" dirty="0">
                <a:solidFill>
                  <a:srgbClr val="000C0C"/>
                </a:solidFill>
              </a:rPr>
              <a:t>， </a:t>
            </a:r>
            <a:r>
              <a:rPr lang="en-US" altLang="zh-CN" dirty="0">
                <a:solidFill>
                  <a:srgbClr val="000C0C"/>
                </a:solidFill>
              </a:rPr>
              <a:t>2</a:t>
            </a:r>
            <a:r>
              <a:rPr lang="zh-CN" altLang="en-US" dirty="0">
                <a:solidFill>
                  <a:srgbClr val="000C0C"/>
                </a:solidFill>
              </a:rPr>
              <a:t>， </a:t>
            </a:r>
            <a:r>
              <a:rPr lang="en-US" altLang="zh-CN" dirty="0">
                <a:solidFill>
                  <a:srgbClr val="000C0C"/>
                </a:solidFill>
              </a:rPr>
              <a:t>12</a:t>
            </a:r>
            <a:r>
              <a:rPr lang="zh-CN" altLang="en-US" dirty="0">
                <a:solidFill>
                  <a:srgbClr val="000C0C"/>
                </a:solidFill>
              </a:rPr>
              <a:t>， </a:t>
            </a:r>
            <a:r>
              <a:rPr lang="en-US" altLang="zh-CN" dirty="0">
                <a:solidFill>
                  <a:srgbClr val="000C0C"/>
                </a:solidFill>
              </a:rPr>
              <a:t>1,    9</a:t>
            </a:r>
            <a:r>
              <a:rPr lang="zh-CN" altLang="en-US" dirty="0">
                <a:solidFill>
                  <a:srgbClr val="000C0C"/>
                </a:solidFill>
              </a:rPr>
              <a:t>，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C0C"/>
                </a:solidFill>
              </a:rPr>
              <a:t>    </a:t>
            </a:r>
            <a:r>
              <a:rPr lang="en-US" altLang="zh-CN" dirty="0">
                <a:solidFill>
                  <a:srgbClr val="000C0C"/>
                </a:solidFill>
              </a:rPr>
              <a:t>9</a:t>
            </a:r>
            <a:r>
              <a:rPr lang="zh-CN" altLang="en-US" dirty="0">
                <a:solidFill>
                  <a:srgbClr val="000C0C"/>
                </a:solidFill>
              </a:rPr>
              <a:t>，</a:t>
            </a:r>
            <a:r>
              <a:rPr lang="en-US" altLang="zh-CN" dirty="0">
                <a:solidFill>
                  <a:srgbClr val="000C0C"/>
                </a:solidFill>
              </a:rPr>
              <a:t>11,   3</a:t>
            </a:r>
            <a:r>
              <a:rPr lang="zh-CN" altLang="en-US" dirty="0">
                <a:solidFill>
                  <a:srgbClr val="000C0C"/>
                </a:solidFill>
              </a:rPr>
              <a:t>， </a:t>
            </a:r>
            <a:r>
              <a:rPr lang="en-US" altLang="zh-CN" dirty="0">
                <a:solidFill>
                  <a:srgbClr val="000C0C"/>
                </a:solidFill>
              </a:rPr>
              <a:t>8</a:t>
            </a:r>
            <a:r>
              <a:rPr lang="zh-CN" altLang="en-US" dirty="0">
                <a:solidFill>
                  <a:srgbClr val="000C0C"/>
                </a:solidFill>
              </a:rPr>
              <a:t>，  </a:t>
            </a:r>
            <a:r>
              <a:rPr lang="en-US" altLang="zh-CN" dirty="0">
                <a:solidFill>
                  <a:srgbClr val="000C0C"/>
                </a:solidFill>
              </a:rPr>
              <a:t>6</a:t>
            </a:r>
            <a:r>
              <a:rPr lang="zh-CN" altLang="en-US" dirty="0">
                <a:solidFill>
                  <a:srgbClr val="000C0C"/>
                </a:solidFill>
              </a:rPr>
              <a:t>，</a:t>
            </a:r>
            <a:r>
              <a:rPr lang="en-US" altLang="zh-CN" dirty="0">
                <a:solidFill>
                  <a:srgbClr val="000C0C"/>
                </a:solidFill>
              </a:rPr>
              <a:t>3</a:t>
            </a:r>
            <a:r>
              <a:rPr lang="zh-CN" altLang="en-US" dirty="0">
                <a:solidFill>
                  <a:srgbClr val="000C0C"/>
                </a:solidFill>
              </a:rPr>
              <a:t>，</a:t>
            </a:r>
            <a:r>
              <a:rPr lang="en-US" altLang="zh-CN" dirty="0">
                <a:solidFill>
                  <a:srgbClr val="000C0C"/>
                </a:solidFill>
              </a:rPr>
              <a:t>10</a:t>
            </a:r>
            <a:r>
              <a:rPr lang="zh-CN" altLang="en-US" dirty="0">
                <a:solidFill>
                  <a:srgbClr val="000C0C"/>
                </a:solidFill>
              </a:rPr>
              <a:t>，  </a:t>
            </a:r>
            <a:r>
              <a:rPr lang="en-US" altLang="zh-CN" dirty="0">
                <a:solidFill>
                  <a:srgbClr val="000C0C"/>
                </a:solidFill>
              </a:rPr>
              <a:t>8</a:t>
            </a:r>
            <a:r>
              <a:rPr lang="zh-CN" altLang="en-US" dirty="0">
                <a:solidFill>
                  <a:srgbClr val="000C0C"/>
                </a:solidFill>
              </a:rPr>
              <a:t>， </a:t>
            </a:r>
            <a:r>
              <a:rPr lang="en-US" altLang="zh-CN" dirty="0">
                <a:solidFill>
                  <a:srgbClr val="000C0C"/>
                </a:solidFill>
              </a:rPr>
              <a:t>11</a:t>
            </a:r>
            <a:r>
              <a:rPr lang="zh-CN" altLang="en-US" dirty="0">
                <a:solidFill>
                  <a:srgbClr val="000C0C"/>
                </a:solidFill>
              </a:rPr>
              <a:t>，</a:t>
            </a:r>
            <a:r>
              <a:rPr lang="en-US" altLang="zh-CN" dirty="0">
                <a:solidFill>
                  <a:srgbClr val="000C0C"/>
                </a:solidFill>
              </a:rPr>
              <a:t>5</a:t>
            </a:r>
            <a:r>
              <a:rPr lang="zh-CN" altLang="en-US" dirty="0">
                <a:solidFill>
                  <a:srgbClr val="000C0C"/>
                </a:solidFill>
              </a:rPr>
              <a:t>，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C0C"/>
                </a:solidFill>
              </a:rPr>
              <a:t>   </a:t>
            </a:r>
            <a:r>
              <a:rPr lang="en-US" altLang="zh-CN" dirty="0">
                <a:solidFill>
                  <a:srgbClr val="000C0C"/>
                </a:solidFill>
              </a:rPr>
              <a:t>12</a:t>
            </a:r>
            <a:r>
              <a:rPr lang="zh-CN" altLang="en-US" dirty="0">
                <a:solidFill>
                  <a:srgbClr val="000C0C"/>
                </a:solidFill>
              </a:rPr>
              <a:t>， </a:t>
            </a:r>
            <a:r>
              <a:rPr lang="en-US" altLang="zh-CN" dirty="0">
                <a:solidFill>
                  <a:srgbClr val="000C0C"/>
                </a:solidFill>
              </a:rPr>
              <a:t>2</a:t>
            </a:r>
            <a:r>
              <a:rPr lang="zh-CN" altLang="en-US" dirty="0">
                <a:solidFill>
                  <a:srgbClr val="000C0C"/>
                </a:solidFill>
              </a:rPr>
              <a:t>， </a:t>
            </a:r>
            <a:r>
              <a:rPr lang="en-US" altLang="zh-CN" dirty="0">
                <a:solidFill>
                  <a:srgbClr val="000C0C"/>
                </a:solidFill>
              </a:rPr>
              <a:t>4</a:t>
            </a:r>
            <a:r>
              <a:rPr lang="zh-CN" altLang="en-US" dirty="0">
                <a:solidFill>
                  <a:srgbClr val="000C0C"/>
                </a:solidFill>
              </a:rPr>
              <a:t>， </a:t>
            </a:r>
            <a:r>
              <a:rPr lang="en-US" altLang="zh-CN" dirty="0">
                <a:solidFill>
                  <a:srgbClr val="000C0C"/>
                </a:solidFill>
              </a:rPr>
              <a:t>7</a:t>
            </a:r>
            <a:r>
              <a:rPr lang="zh-CN" altLang="en-US" dirty="0">
                <a:solidFill>
                  <a:srgbClr val="000C0C"/>
                </a:solidFill>
              </a:rPr>
              <a:t>， </a:t>
            </a:r>
            <a:r>
              <a:rPr lang="en-US" altLang="zh-CN" dirty="0">
                <a:solidFill>
                  <a:srgbClr val="000C0C"/>
                </a:solidFill>
              </a:rPr>
              <a:t>8</a:t>
            </a:r>
            <a:r>
              <a:rPr lang="zh-CN" altLang="en-US" dirty="0">
                <a:solidFill>
                  <a:srgbClr val="000C0C"/>
                </a:solidFill>
              </a:rPr>
              <a:t>，</a:t>
            </a:r>
            <a:r>
              <a:rPr lang="en-US" altLang="zh-CN" dirty="0">
                <a:solidFill>
                  <a:srgbClr val="000C0C"/>
                </a:solidFill>
              </a:rPr>
              <a:t>1</a:t>
            </a:r>
            <a:r>
              <a:rPr lang="zh-CN" altLang="en-US" dirty="0">
                <a:solidFill>
                  <a:srgbClr val="000C0C"/>
                </a:solidFill>
              </a:rPr>
              <a:t>， </a:t>
            </a:r>
            <a:r>
              <a:rPr lang="en-US" altLang="zh-CN" dirty="0">
                <a:solidFill>
                  <a:srgbClr val="000C0C"/>
                </a:solidFill>
              </a:rPr>
              <a:t>9</a:t>
            </a:r>
            <a:r>
              <a:rPr lang="zh-CN" altLang="en-US" dirty="0">
                <a:solidFill>
                  <a:srgbClr val="000C0C"/>
                </a:solidFill>
              </a:rPr>
              <a:t>，  </a:t>
            </a:r>
            <a:r>
              <a:rPr lang="en-US" altLang="zh-CN" dirty="0">
                <a:solidFill>
                  <a:srgbClr val="000C0C"/>
                </a:solidFill>
              </a:rPr>
              <a:t>10</a:t>
            </a:r>
            <a:r>
              <a:rPr lang="zh-CN" altLang="en-US" dirty="0">
                <a:solidFill>
                  <a:srgbClr val="000C0C"/>
                </a:solidFill>
              </a:rPr>
              <a:t>， </a:t>
            </a:r>
            <a:r>
              <a:rPr lang="en-US" altLang="zh-CN" dirty="0">
                <a:solidFill>
                  <a:srgbClr val="000C0C"/>
                </a:solidFill>
              </a:rPr>
              <a:t>5</a:t>
            </a:r>
            <a:r>
              <a:rPr lang="zh-CN" altLang="en-US" dirty="0">
                <a:solidFill>
                  <a:srgbClr val="000C0C"/>
                </a:solidFill>
              </a:rPr>
              <a:t>， </a:t>
            </a:r>
            <a:r>
              <a:rPr lang="en-US" altLang="zh-CN" dirty="0">
                <a:solidFill>
                  <a:srgbClr val="000C0C"/>
                </a:solidFill>
              </a:rPr>
              <a:t>3</a:t>
            </a:r>
            <a:r>
              <a:rPr lang="zh-CN" altLang="en-US" dirty="0">
                <a:solidFill>
                  <a:srgbClr val="000C0C"/>
                </a:solidFill>
              </a:rPr>
              <a:t>， 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C0C"/>
                </a:solidFill>
              </a:rPr>
              <a:t>   </a:t>
            </a:r>
            <a:r>
              <a:rPr lang="en-US" altLang="zh-CN" dirty="0">
                <a:solidFill>
                  <a:srgbClr val="000C0C"/>
                </a:solidFill>
              </a:rPr>
              <a:t>8</a:t>
            </a:r>
            <a:r>
              <a:rPr lang="zh-CN" altLang="en-US" dirty="0">
                <a:solidFill>
                  <a:srgbClr val="000C0C"/>
                </a:solidFill>
              </a:rPr>
              <a:t>，  </a:t>
            </a:r>
            <a:r>
              <a:rPr lang="en-US" altLang="zh-CN" dirty="0">
                <a:solidFill>
                  <a:srgbClr val="000C0C"/>
                </a:solidFill>
              </a:rPr>
              <a:t>6</a:t>
            </a:r>
            <a:r>
              <a:rPr lang="zh-CN" altLang="en-US" dirty="0">
                <a:solidFill>
                  <a:srgbClr val="000C0C"/>
                </a:solidFill>
              </a:rPr>
              <a:t>， </a:t>
            </a:r>
            <a:r>
              <a:rPr lang="en-US" altLang="zh-CN" dirty="0">
                <a:solidFill>
                  <a:srgbClr val="000C0C"/>
                </a:solidFill>
              </a:rPr>
              <a:t>12</a:t>
            </a:r>
            <a:r>
              <a:rPr lang="zh-CN" altLang="en-US" dirty="0">
                <a:solidFill>
                  <a:srgbClr val="000C0C"/>
                </a:solidFill>
              </a:rPr>
              <a:t>， </a:t>
            </a:r>
            <a:r>
              <a:rPr lang="en-US" altLang="zh-CN" dirty="0">
                <a:solidFill>
                  <a:srgbClr val="000C0C"/>
                </a:solidFill>
              </a:rPr>
              <a:t>3</a:t>
            </a:r>
            <a:r>
              <a:rPr lang="zh-CN" altLang="en-US" dirty="0">
                <a:solidFill>
                  <a:srgbClr val="000C0C"/>
                </a:solidFill>
              </a:rPr>
              <a:t>， </a:t>
            </a:r>
            <a:r>
              <a:rPr lang="en-US" altLang="zh-CN" dirty="0">
                <a:solidFill>
                  <a:srgbClr val="000C0C"/>
                </a:solidFill>
              </a:rPr>
              <a:t>8</a:t>
            </a:r>
            <a:r>
              <a:rPr lang="zh-CN" altLang="en-US" dirty="0">
                <a:solidFill>
                  <a:srgbClr val="000C0C"/>
                </a:solidFill>
              </a:rPr>
              <a:t>， </a:t>
            </a:r>
            <a:r>
              <a:rPr lang="en-US" altLang="zh-CN" dirty="0">
                <a:solidFill>
                  <a:srgbClr val="000C0C"/>
                </a:solidFill>
              </a:rPr>
              <a:t>10</a:t>
            </a:r>
            <a:r>
              <a:rPr lang="zh-CN" altLang="en-US" dirty="0">
                <a:solidFill>
                  <a:srgbClr val="000C0C"/>
                </a:solidFill>
              </a:rPr>
              <a:t>， </a:t>
            </a:r>
            <a:r>
              <a:rPr lang="en-US" altLang="zh-CN" dirty="0">
                <a:solidFill>
                  <a:srgbClr val="000C0C"/>
                </a:solidFill>
              </a:rPr>
              <a:t>4</a:t>
            </a:r>
            <a:r>
              <a:rPr lang="zh-CN" altLang="en-US" dirty="0">
                <a:solidFill>
                  <a:srgbClr val="000C0C"/>
                </a:solidFill>
              </a:rPr>
              <a:t>， </a:t>
            </a:r>
            <a:r>
              <a:rPr lang="en-US" altLang="zh-CN" dirty="0">
                <a:solidFill>
                  <a:srgbClr val="000C0C"/>
                </a:solidFill>
              </a:rPr>
              <a:t>7</a:t>
            </a:r>
            <a:r>
              <a:rPr lang="zh-CN" altLang="en-US" dirty="0">
                <a:solidFill>
                  <a:srgbClr val="000C0C"/>
                </a:solidFill>
              </a:rPr>
              <a:t>，</a:t>
            </a:r>
            <a:r>
              <a:rPr lang="en-US" altLang="zh-CN" dirty="0">
                <a:solidFill>
                  <a:srgbClr val="000C0C"/>
                </a:solidFill>
              </a:rPr>
              <a:t>9</a:t>
            </a:r>
            <a:r>
              <a:rPr lang="zh-CN" altLang="en-US" dirty="0">
                <a:solidFill>
                  <a:srgbClr val="000C0C"/>
                </a:solidFill>
              </a:rPr>
              <a:t>，</a:t>
            </a:r>
            <a:r>
              <a:rPr lang="en-US" altLang="zh-CN" dirty="0">
                <a:solidFill>
                  <a:srgbClr val="000C0C"/>
                </a:solidFill>
              </a:rPr>
              <a:t>12. 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C0C"/>
                </a:solidFill>
              </a:rPr>
              <a:t>（</a:t>
            </a:r>
            <a:r>
              <a:rPr lang="en-US" altLang="zh-CN" dirty="0">
                <a:solidFill>
                  <a:srgbClr val="000C0C"/>
                </a:solidFill>
              </a:rPr>
              <a:t>1</a:t>
            </a:r>
            <a:r>
              <a:rPr lang="zh-CN" altLang="en-US" dirty="0">
                <a:solidFill>
                  <a:srgbClr val="000C0C"/>
                </a:solidFill>
              </a:rPr>
              <a:t>）请将以上数据重新分组，使全班同学对每个月出生人数的情况一目了然。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C0C"/>
                </a:solidFill>
              </a:rPr>
              <a:t>（</a:t>
            </a:r>
            <a:r>
              <a:rPr lang="en-US" altLang="zh-CN" dirty="0">
                <a:solidFill>
                  <a:srgbClr val="000C0C"/>
                </a:solidFill>
              </a:rPr>
              <a:t>2</a:t>
            </a:r>
            <a:r>
              <a:rPr lang="zh-CN" altLang="en-US" dirty="0">
                <a:solidFill>
                  <a:srgbClr val="000C0C"/>
                </a:solidFill>
              </a:rPr>
              <a:t>）根据分组整理的结果，请你立即说出该班本月（</a:t>
            </a:r>
            <a:r>
              <a:rPr lang="en-US" altLang="zh-CN" dirty="0">
                <a:solidFill>
                  <a:srgbClr val="000C0C"/>
                </a:solidFill>
              </a:rPr>
              <a:t>10</a:t>
            </a:r>
            <a:r>
              <a:rPr lang="zh-CN" altLang="en-US" dirty="0">
                <a:solidFill>
                  <a:srgbClr val="000C0C"/>
                </a:solidFill>
              </a:rPr>
              <a:t>月份）过生日的同学有多少人？</a:t>
            </a:r>
          </a:p>
        </p:txBody>
      </p:sp>
      <p:pic>
        <p:nvPicPr>
          <p:cNvPr id="26627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5600" y="685800"/>
            <a:ext cx="2160588" cy="98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5"/>
          <p:cNvSpPr>
            <a:spLocks noChangeArrowheads="1"/>
          </p:cNvSpPr>
          <p:nvPr/>
        </p:nvSpPr>
        <p:spPr bwMode="auto">
          <a:xfrm>
            <a:off x="228600" y="533400"/>
            <a:ext cx="2133600" cy="8382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rgbClr val="70190A"/>
                </a:solidFill>
              </a:rPr>
              <a:t>探索与创新</a:t>
            </a:r>
          </a:p>
        </p:txBody>
      </p:sp>
      <p:sp>
        <p:nvSpPr>
          <p:cNvPr id="27651" name="Text Box 6"/>
          <p:cNvSpPr txBox="1">
            <a:spLocks noChangeArrowheads="1"/>
          </p:cNvSpPr>
          <p:nvPr/>
        </p:nvSpPr>
        <p:spPr bwMode="auto">
          <a:xfrm>
            <a:off x="762000" y="1524000"/>
            <a:ext cx="8001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0C0C"/>
                </a:solidFill>
              </a:rPr>
              <a:t>1</a:t>
            </a:r>
            <a:r>
              <a:rPr lang="zh-CN" altLang="en-US">
                <a:solidFill>
                  <a:srgbClr val="000C0C"/>
                </a:solidFill>
              </a:rPr>
              <a:t>、某商店为了了解顾客对图书的需求情况，对某天售出的图书进行了分类整理，结果如下表：</a:t>
            </a:r>
          </a:p>
        </p:txBody>
      </p:sp>
      <p:graphicFrame>
        <p:nvGraphicFramePr>
          <p:cNvPr id="54319" name="Group 47"/>
          <p:cNvGraphicFramePr>
            <a:graphicFrameLocks noGrp="1"/>
          </p:cNvGraphicFramePr>
          <p:nvPr/>
        </p:nvGraphicFramePr>
        <p:xfrm>
          <a:off x="914400" y="2209800"/>
          <a:ext cx="7620000" cy="1920875"/>
        </p:xfrm>
        <a:graphic>
          <a:graphicData uri="http://schemas.openxmlformats.org/drawingml/2006/table">
            <a:tbl>
              <a:tblPr/>
              <a:tblGrid>
                <a:gridCol w="1089025"/>
                <a:gridCol w="1087438"/>
                <a:gridCol w="1090612"/>
                <a:gridCol w="1087438"/>
                <a:gridCol w="1089025"/>
                <a:gridCol w="1087437"/>
                <a:gridCol w="1089025"/>
              </a:tblGrid>
              <a:tr h="7622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类别</a:t>
                      </a:r>
                    </a:p>
                  </a:txBody>
                  <a:tcPr marT="45735" marB="4573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少儿</a:t>
                      </a:r>
                    </a:p>
                  </a:txBody>
                  <a:tcPr marT="45735" marB="457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科技</a:t>
                      </a:r>
                    </a:p>
                  </a:txBody>
                  <a:tcPr marT="45735" marB="457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文学艺术</a:t>
                      </a:r>
                    </a:p>
                  </a:txBody>
                  <a:tcPr marT="45735" marB="457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教育教辅</a:t>
                      </a:r>
                    </a:p>
                  </a:txBody>
                  <a:tcPr marT="45735" marB="457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生活保健</a:t>
                      </a:r>
                    </a:p>
                  </a:txBody>
                  <a:tcPr marT="45735" marB="457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其他</a:t>
                      </a:r>
                    </a:p>
                  </a:txBody>
                  <a:tcPr marT="45735" marB="457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2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数量（册）</a:t>
                      </a:r>
                    </a:p>
                  </a:txBody>
                  <a:tcPr marT="45735" marB="4573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20</a:t>
                      </a:r>
                    </a:p>
                  </a:txBody>
                  <a:tcPr marT="45735" marB="457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C0C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35" marB="457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50</a:t>
                      </a:r>
                    </a:p>
                  </a:txBody>
                  <a:tcPr marT="45735" marB="457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C0C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35" marB="457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40</a:t>
                      </a:r>
                    </a:p>
                  </a:txBody>
                  <a:tcPr marT="45735" marB="457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C0C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35" marB="457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3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比例</a:t>
                      </a:r>
                    </a:p>
                  </a:txBody>
                  <a:tcPr marT="45735" marB="4573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10﹪</a:t>
                      </a:r>
                    </a:p>
                  </a:txBody>
                  <a:tcPr marT="45735" marB="457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15﹪</a:t>
                      </a:r>
                    </a:p>
                  </a:txBody>
                  <a:tcPr marT="45735" marB="457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C0C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35" marB="457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30﹪</a:t>
                      </a:r>
                    </a:p>
                  </a:txBody>
                  <a:tcPr marT="45735" marB="457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C0C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35" marB="457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C0C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35" marB="4573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686" name="Text Box 48"/>
          <p:cNvSpPr txBox="1">
            <a:spLocks noChangeArrowheads="1"/>
          </p:cNvSpPr>
          <p:nvPr/>
        </p:nvSpPr>
        <p:spPr bwMode="auto">
          <a:xfrm>
            <a:off x="685800" y="4495800"/>
            <a:ext cx="8229600" cy="77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C0C"/>
                </a:solidFill>
              </a:rPr>
              <a:t>（</a:t>
            </a:r>
            <a:r>
              <a:rPr lang="en-US" altLang="zh-CN">
                <a:solidFill>
                  <a:srgbClr val="000C0C"/>
                </a:solidFill>
              </a:rPr>
              <a:t>1</a:t>
            </a:r>
            <a:r>
              <a:rPr lang="zh-CN" altLang="en-US">
                <a:solidFill>
                  <a:srgbClr val="000C0C"/>
                </a:solidFill>
              </a:rPr>
              <a:t>）补全上表，并求出当天共售出多少本书；</a:t>
            </a:r>
          </a:p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C0C"/>
                </a:solidFill>
              </a:rPr>
              <a:t>（</a:t>
            </a:r>
            <a:r>
              <a:rPr lang="en-US" altLang="zh-CN">
                <a:solidFill>
                  <a:srgbClr val="000C0C"/>
                </a:solidFill>
              </a:rPr>
              <a:t>2</a:t>
            </a:r>
            <a:r>
              <a:rPr lang="zh-CN" altLang="en-US">
                <a:solidFill>
                  <a:srgbClr val="000C0C"/>
                </a:solidFill>
              </a:rPr>
              <a:t>）根据调查结果，你认为该书店应多进一些哪一类的图书？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图片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609600"/>
            <a:ext cx="22034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Rectangle 5"/>
          <p:cNvSpPr>
            <a:spLocks noChangeArrowheads="1"/>
          </p:cNvSpPr>
          <p:nvPr/>
        </p:nvSpPr>
        <p:spPr bwMode="auto">
          <a:xfrm>
            <a:off x="1219200" y="1447800"/>
            <a:ext cx="64770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altLang="zh-CN" sz="2800" b="1" dirty="0">
                <a:solidFill>
                  <a:srgbClr val="000C0C"/>
                </a:solidFill>
              </a:rPr>
              <a:t>1</a:t>
            </a:r>
            <a:r>
              <a:rPr lang="zh-CN" altLang="en-GB" sz="2800" b="1" dirty="0">
                <a:solidFill>
                  <a:srgbClr val="000C0C"/>
                </a:solidFill>
              </a:rPr>
              <a:t>、通过本节课的学习，你对收集数据的</a:t>
            </a:r>
          </a:p>
          <a:p>
            <a:r>
              <a:rPr lang="zh-CN" altLang="en-GB" sz="2800" b="1" dirty="0">
                <a:solidFill>
                  <a:srgbClr val="000C0C"/>
                </a:solidFill>
              </a:rPr>
              <a:t>        整理方法有哪些了解?</a:t>
            </a:r>
            <a:endParaRPr lang="en-US" altLang="zh-CN" sz="2800" b="1" dirty="0">
              <a:solidFill>
                <a:srgbClr val="000C0C"/>
              </a:solidFill>
            </a:endParaRPr>
          </a:p>
        </p:txBody>
      </p:sp>
      <p:sp>
        <p:nvSpPr>
          <p:cNvPr id="28676" name="Rectangle 6"/>
          <p:cNvSpPr>
            <a:spLocks noChangeArrowheads="1"/>
          </p:cNvSpPr>
          <p:nvPr/>
        </p:nvSpPr>
        <p:spPr bwMode="auto">
          <a:xfrm>
            <a:off x="1179513" y="3919538"/>
            <a:ext cx="45926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GB" dirty="0"/>
              <a:t> </a:t>
            </a:r>
            <a:r>
              <a:rPr lang="en-GB" altLang="zh-CN" sz="2800" b="1" dirty="0">
                <a:solidFill>
                  <a:srgbClr val="000C0C"/>
                </a:solidFill>
              </a:rPr>
              <a:t>2</a:t>
            </a:r>
            <a:r>
              <a:rPr lang="zh-CN" altLang="en-GB" sz="2800" b="1" dirty="0">
                <a:solidFill>
                  <a:srgbClr val="000C0C"/>
                </a:solidFill>
              </a:rPr>
              <a:t>、如何适当的对数据分组?</a:t>
            </a:r>
            <a:endParaRPr lang="en-US" altLang="zh-CN" sz="2800" b="1" dirty="0">
              <a:solidFill>
                <a:srgbClr val="000C0C"/>
              </a:solidFill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182688" y="2393950"/>
            <a:ext cx="65532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3200" dirty="0">
                <a:solidFill>
                  <a:srgbClr val="3700D2"/>
                </a:solidFill>
                <a:latin typeface="华文行楷" pitchFamily="2" charset="-122"/>
                <a:ea typeface="华文行楷" pitchFamily="2" charset="-122"/>
              </a:rPr>
              <a:t>收集数据的基本方法有观察、统计 、调查、实验  、查阅文献资料或因特网查询等</a:t>
            </a:r>
            <a:r>
              <a:rPr lang="zh-CN" altLang="en-US" sz="3200" dirty="0" smtClean="0">
                <a:solidFill>
                  <a:srgbClr val="3700D2"/>
                </a:solidFill>
                <a:latin typeface="华文行楷" pitchFamily="2" charset="-122"/>
                <a:ea typeface="华文行楷" pitchFamily="2" charset="-122"/>
              </a:rPr>
              <a:t>。 </a:t>
            </a:r>
            <a:endParaRPr lang="zh-CN" altLang="en-US" sz="3200" dirty="0">
              <a:solidFill>
                <a:srgbClr val="3700D2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0600" y="4453731"/>
            <a:ext cx="769620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zh-CN" altLang="en-US" sz="2800" dirty="0">
                <a:solidFill>
                  <a:srgbClr val="3700D2"/>
                </a:solidFill>
                <a:latin typeface="+mj-ea"/>
                <a:ea typeface="+mj-ea"/>
              </a:rPr>
              <a:t>根据统计的</a:t>
            </a:r>
            <a:r>
              <a:rPr lang="en-US" altLang="zh-CN" sz="2800" dirty="0">
                <a:solidFill>
                  <a:srgbClr val="3700D2"/>
                </a:solidFill>
                <a:latin typeface="+mj-ea"/>
                <a:ea typeface="+mj-ea"/>
              </a:rPr>
              <a:t>(</a:t>
            </a:r>
            <a:r>
              <a:rPr lang="zh-CN" altLang="en-US" sz="2800" dirty="0">
                <a:solidFill>
                  <a:srgbClr val="002060"/>
                </a:solidFill>
                <a:latin typeface="+mj-ea"/>
                <a:ea typeface="+mj-ea"/>
              </a:rPr>
              <a:t>需要</a:t>
            </a:r>
            <a:r>
              <a:rPr lang="en-US" altLang="zh-CN" sz="2800" dirty="0">
                <a:solidFill>
                  <a:srgbClr val="3700D2"/>
                </a:solidFill>
                <a:latin typeface="+mj-ea"/>
                <a:ea typeface="+mj-ea"/>
              </a:rPr>
              <a:t>)</a:t>
            </a:r>
            <a:r>
              <a:rPr lang="zh-CN" altLang="en-US" sz="2800" dirty="0">
                <a:solidFill>
                  <a:srgbClr val="3700D2"/>
                </a:solidFill>
                <a:latin typeface="+mj-ea"/>
                <a:ea typeface="+mj-ea"/>
              </a:rPr>
              <a:t>和</a:t>
            </a:r>
            <a:r>
              <a:rPr lang="en-US" altLang="zh-CN" sz="2800" dirty="0">
                <a:solidFill>
                  <a:srgbClr val="3700D2"/>
                </a:solidFill>
                <a:latin typeface="+mj-ea"/>
                <a:ea typeface="+mj-ea"/>
              </a:rPr>
              <a:t>(</a:t>
            </a:r>
            <a:r>
              <a:rPr lang="zh-CN" altLang="en-US" sz="2800" dirty="0">
                <a:solidFill>
                  <a:srgbClr val="002060"/>
                </a:solidFill>
                <a:latin typeface="+mj-ea"/>
                <a:ea typeface="+mj-ea"/>
              </a:rPr>
              <a:t>数据范围</a:t>
            </a:r>
            <a:r>
              <a:rPr lang="en-US" altLang="zh-CN" sz="2800" dirty="0">
                <a:solidFill>
                  <a:srgbClr val="3700D2"/>
                </a:solidFill>
                <a:latin typeface="+mj-ea"/>
                <a:ea typeface="+mj-ea"/>
              </a:rPr>
              <a:t>)</a:t>
            </a:r>
            <a:r>
              <a:rPr lang="zh-CN" altLang="en-US" sz="2800" dirty="0">
                <a:solidFill>
                  <a:srgbClr val="3700D2"/>
                </a:solidFill>
                <a:latin typeface="+mj-ea"/>
                <a:ea typeface="+mj-ea"/>
              </a:rPr>
              <a:t>的具体情况，把</a:t>
            </a:r>
            <a:r>
              <a:rPr lang="en-US" altLang="zh-CN" sz="2800" dirty="0">
                <a:solidFill>
                  <a:srgbClr val="3700D2"/>
                </a:solidFill>
                <a:latin typeface="+mj-ea"/>
                <a:ea typeface="+mj-ea"/>
              </a:rPr>
              <a:t>(</a:t>
            </a:r>
            <a:r>
              <a:rPr lang="zh-CN" altLang="en-US" sz="2800" dirty="0">
                <a:solidFill>
                  <a:srgbClr val="002060"/>
                </a:solidFill>
                <a:latin typeface="+mj-ea"/>
                <a:ea typeface="+mj-ea"/>
              </a:rPr>
              <a:t>数据</a:t>
            </a:r>
            <a:r>
              <a:rPr lang="en-US" altLang="zh-CN" sz="2800" dirty="0">
                <a:solidFill>
                  <a:srgbClr val="3700D2"/>
                </a:solidFill>
                <a:latin typeface="+mj-ea"/>
                <a:ea typeface="+mj-ea"/>
              </a:rPr>
              <a:t>)</a:t>
            </a:r>
            <a:r>
              <a:rPr lang="zh-CN" altLang="en-US" sz="2800" dirty="0">
                <a:solidFill>
                  <a:srgbClr val="3700D2"/>
                </a:solidFill>
                <a:latin typeface="+mj-ea"/>
                <a:ea typeface="+mj-ea"/>
              </a:rPr>
              <a:t>的范围划分成</a:t>
            </a:r>
            <a:r>
              <a:rPr lang="en-US" altLang="zh-CN" sz="2800" dirty="0">
                <a:solidFill>
                  <a:srgbClr val="3700D2"/>
                </a:solidFill>
                <a:latin typeface="+mj-ea"/>
                <a:ea typeface="+mj-ea"/>
              </a:rPr>
              <a:t>(</a:t>
            </a:r>
            <a:r>
              <a:rPr lang="zh-CN" altLang="en-US" sz="2800" dirty="0">
                <a:solidFill>
                  <a:srgbClr val="002060"/>
                </a:solidFill>
                <a:latin typeface="+mj-ea"/>
                <a:ea typeface="+mj-ea"/>
              </a:rPr>
              <a:t>几组</a:t>
            </a:r>
            <a:r>
              <a:rPr lang="en-US" altLang="zh-CN" sz="2800" dirty="0">
                <a:solidFill>
                  <a:srgbClr val="3700D2"/>
                </a:solidFill>
                <a:latin typeface="+mj-ea"/>
                <a:ea typeface="+mj-ea"/>
              </a:rPr>
              <a:t>)</a:t>
            </a:r>
            <a:r>
              <a:rPr lang="zh-CN" altLang="en-US" sz="2800" dirty="0">
                <a:solidFill>
                  <a:srgbClr val="3700D2"/>
                </a:solidFill>
                <a:latin typeface="+mj-ea"/>
                <a:ea typeface="+mj-ea"/>
              </a:rPr>
              <a:t>，并按照</a:t>
            </a:r>
            <a:r>
              <a:rPr lang="en-US" altLang="zh-CN" sz="2800" dirty="0">
                <a:solidFill>
                  <a:srgbClr val="3700D2"/>
                </a:solidFill>
                <a:latin typeface="+mj-ea"/>
                <a:ea typeface="+mj-ea"/>
              </a:rPr>
              <a:t>(</a:t>
            </a:r>
            <a:r>
              <a:rPr lang="zh-CN" altLang="en-US" sz="2800" dirty="0">
                <a:solidFill>
                  <a:srgbClr val="002060"/>
                </a:solidFill>
                <a:latin typeface="+mj-ea"/>
                <a:ea typeface="+mj-ea"/>
              </a:rPr>
              <a:t>一定的顺序</a:t>
            </a:r>
            <a:r>
              <a:rPr lang="en-US" altLang="zh-CN" sz="2800" dirty="0">
                <a:solidFill>
                  <a:srgbClr val="3700D2"/>
                </a:solidFill>
                <a:latin typeface="+mj-ea"/>
                <a:ea typeface="+mj-ea"/>
              </a:rPr>
              <a:t>)</a:t>
            </a:r>
            <a:r>
              <a:rPr lang="zh-CN" altLang="en-US" sz="2800" dirty="0">
                <a:solidFill>
                  <a:srgbClr val="3700D2"/>
                </a:solidFill>
                <a:latin typeface="+mj-ea"/>
                <a:ea typeface="+mj-ea"/>
              </a:rPr>
              <a:t>排列编制成表；</a:t>
            </a:r>
          </a:p>
          <a:p>
            <a:pPr eaLnBrk="0" hangingPunct="0">
              <a:defRPr/>
            </a:pPr>
            <a:r>
              <a:rPr lang="zh-CN" altLang="en-US" sz="2800" dirty="0">
                <a:solidFill>
                  <a:srgbClr val="3700D2"/>
                </a:solidFill>
                <a:latin typeface="+mj-ea"/>
                <a:ea typeface="+mj-ea"/>
              </a:rPr>
              <a:t>统计各组中的</a:t>
            </a:r>
            <a:r>
              <a:rPr lang="en-US" altLang="zh-CN" sz="2800" dirty="0">
                <a:solidFill>
                  <a:srgbClr val="3700D2"/>
                </a:solidFill>
                <a:latin typeface="+mj-ea"/>
                <a:ea typeface="+mj-ea"/>
              </a:rPr>
              <a:t>(</a:t>
            </a:r>
            <a:r>
              <a:rPr lang="zh-CN" altLang="en-US" sz="2800" dirty="0">
                <a:solidFill>
                  <a:srgbClr val="002060"/>
                </a:solidFill>
                <a:latin typeface="+mj-ea"/>
                <a:ea typeface="+mj-ea"/>
              </a:rPr>
              <a:t>原始数据</a:t>
            </a:r>
            <a:r>
              <a:rPr lang="en-US" altLang="zh-CN" sz="2800" dirty="0">
                <a:solidFill>
                  <a:srgbClr val="3700D2"/>
                </a:solidFill>
                <a:latin typeface="+mj-ea"/>
                <a:ea typeface="+mj-ea"/>
              </a:rPr>
              <a:t>)</a:t>
            </a:r>
            <a:r>
              <a:rPr lang="zh-CN" altLang="en-US" sz="2800" dirty="0">
                <a:solidFill>
                  <a:srgbClr val="3700D2"/>
                </a:solidFill>
                <a:latin typeface="+mj-ea"/>
                <a:ea typeface="+mj-ea"/>
              </a:rPr>
              <a:t>的数目，填写统计表。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7059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5778820083121059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533400"/>
            <a:ext cx="86106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190732008218118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3400"/>
            <a:ext cx="8964613" cy="575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8"/>
          <p:cNvGrpSpPr>
            <a:grpSpLocks/>
          </p:cNvGrpSpPr>
          <p:nvPr/>
        </p:nvGrpSpPr>
        <p:grpSpPr bwMode="auto">
          <a:xfrm>
            <a:off x="304800" y="685800"/>
            <a:ext cx="2286000" cy="1828800"/>
            <a:chOff x="288" y="144"/>
            <a:chExt cx="1440" cy="1152"/>
          </a:xfrm>
        </p:grpSpPr>
        <p:pic>
          <p:nvPicPr>
            <p:cNvPr id="19514" name="Picture 5" descr="151621755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" y="144"/>
              <a:ext cx="91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515" name="WordArt 7"/>
            <p:cNvSpPr>
              <a:spLocks noChangeArrowheads="1" noChangeShapeType="1" noTextEdit="1"/>
            </p:cNvSpPr>
            <p:nvPr/>
          </p:nvSpPr>
          <p:spPr bwMode="auto">
            <a:xfrm>
              <a:off x="288" y="144"/>
              <a:ext cx="1440" cy="2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宋体"/>
                  <a:ea typeface="宋体"/>
                </a:rPr>
                <a:t>观察与思考</a:t>
              </a:r>
            </a:p>
          </p:txBody>
        </p:sp>
      </p:grpSp>
      <p:sp>
        <p:nvSpPr>
          <p:cNvPr id="19459" name="Text Box 9"/>
          <p:cNvSpPr txBox="1">
            <a:spLocks noChangeArrowheads="1"/>
          </p:cNvSpPr>
          <p:nvPr/>
        </p:nvSpPr>
        <p:spPr bwMode="auto">
          <a:xfrm>
            <a:off x="2286000" y="1143000"/>
            <a:ext cx="6477000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dirty="0" smtClean="0">
                <a:solidFill>
                  <a:srgbClr val="000C0C"/>
                </a:solidFill>
              </a:rPr>
              <a:t>1</a:t>
            </a:r>
            <a:r>
              <a:rPr lang="zh-CN" altLang="en-US" dirty="0">
                <a:solidFill>
                  <a:srgbClr val="000C0C"/>
                </a:solidFill>
              </a:rPr>
              <a:t>、商场售货员李阿姨一天内售出了</a:t>
            </a:r>
            <a:r>
              <a:rPr lang="en-US" altLang="zh-CN" dirty="0">
                <a:solidFill>
                  <a:srgbClr val="000C0C"/>
                </a:solidFill>
              </a:rPr>
              <a:t>20</a:t>
            </a:r>
            <a:r>
              <a:rPr lang="zh-CN" altLang="en-US" dirty="0">
                <a:solidFill>
                  <a:srgbClr val="000C0C"/>
                </a:solidFill>
              </a:rPr>
              <a:t>双远动鞋，依卖出的先后顺序记录下每双鞋子的尺码（单位：厘米）：</a:t>
            </a:r>
          </a:p>
          <a:p>
            <a:pPr marL="342900" indent="-342900">
              <a:spcBef>
                <a:spcPct val="50000"/>
              </a:spcBef>
            </a:pPr>
            <a:r>
              <a:rPr lang="en-US" altLang="zh-CN" dirty="0">
                <a:solidFill>
                  <a:srgbClr val="000C0C"/>
                </a:solidFill>
              </a:rPr>
              <a:t>24.5     27    23.5     24    24.5    25      26    26    24    24.5</a:t>
            </a:r>
          </a:p>
          <a:p>
            <a:pPr marL="342900" indent="-342900">
              <a:spcBef>
                <a:spcPct val="50000"/>
              </a:spcBef>
              <a:buFontTx/>
              <a:buAutoNum type="arabicPlain" startAt="27"/>
            </a:pPr>
            <a:r>
              <a:rPr lang="en-US" altLang="zh-CN" dirty="0">
                <a:solidFill>
                  <a:srgbClr val="000C0C"/>
                </a:solidFill>
              </a:rPr>
              <a:t>       25    24.5     25    24.5    23.5   25    26    24    </a:t>
            </a:r>
            <a:r>
              <a:rPr lang="en-US" altLang="zh-CN" dirty="0" smtClean="0">
                <a:solidFill>
                  <a:srgbClr val="000C0C"/>
                </a:solidFill>
              </a:rPr>
              <a:t>24.5</a:t>
            </a:r>
            <a:endParaRPr lang="en-US" altLang="zh-CN" dirty="0">
              <a:solidFill>
                <a:srgbClr val="000C0C"/>
              </a:solidFill>
            </a:endParaRPr>
          </a:p>
        </p:txBody>
      </p:sp>
      <p:sp>
        <p:nvSpPr>
          <p:cNvPr id="19460" name="Text Box 10"/>
          <p:cNvSpPr txBox="1">
            <a:spLocks noChangeArrowheads="1"/>
          </p:cNvSpPr>
          <p:nvPr/>
        </p:nvSpPr>
        <p:spPr bwMode="auto">
          <a:xfrm>
            <a:off x="790574" y="2711450"/>
            <a:ext cx="77438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C0C"/>
                </a:solidFill>
              </a:rPr>
              <a:t>为了能够清楚地了解当天各种尺码的远动鞋卖出的数量，应当怎样整理上面的这些数据？</a:t>
            </a:r>
          </a:p>
        </p:txBody>
      </p:sp>
      <p:sp>
        <p:nvSpPr>
          <p:cNvPr id="46091" name="Text Box 11"/>
          <p:cNvSpPr txBox="1">
            <a:spLocks noChangeArrowheads="1"/>
          </p:cNvSpPr>
          <p:nvPr/>
        </p:nvSpPr>
        <p:spPr bwMode="auto">
          <a:xfrm>
            <a:off x="762000" y="3414713"/>
            <a:ext cx="7315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zh-CN" altLang="en-US" dirty="0"/>
              <a:t>请你填写下表：</a:t>
            </a:r>
          </a:p>
        </p:txBody>
      </p:sp>
      <p:graphicFrame>
        <p:nvGraphicFramePr>
          <p:cNvPr id="46147" name="Group 67"/>
          <p:cNvGraphicFramePr>
            <a:graphicFrameLocks noGrp="1"/>
          </p:cNvGraphicFramePr>
          <p:nvPr/>
        </p:nvGraphicFramePr>
        <p:xfrm>
          <a:off x="838200" y="3886200"/>
          <a:ext cx="7543800" cy="1693866"/>
        </p:xfrm>
        <a:graphic>
          <a:graphicData uri="http://schemas.openxmlformats.org/drawingml/2006/table">
            <a:tbl>
              <a:tblPr/>
              <a:tblGrid>
                <a:gridCol w="2667000"/>
                <a:gridCol w="914400"/>
                <a:gridCol w="685800"/>
                <a:gridCol w="990600"/>
                <a:gridCol w="762000"/>
                <a:gridCol w="762000"/>
                <a:gridCol w="762000"/>
              </a:tblGrid>
              <a:tr h="6426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鞋的尺码</a:t>
                      </a: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/</a:t>
                      </a: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厘米</a:t>
                      </a:r>
                    </a:p>
                  </a:txBody>
                  <a:tcPr marT="45698" marB="4569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23.5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24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24.5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25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26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27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1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划记</a:t>
                      </a:r>
                    </a:p>
                  </a:txBody>
                  <a:tcPr marT="45698" marB="4569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正 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销售量</a:t>
                      </a: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/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双</a:t>
                      </a:r>
                    </a:p>
                  </a:txBody>
                  <a:tcPr marT="45698" marB="4569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6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4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3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6149" name="Line 69"/>
          <p:cNvSpPr>
            <a:spLocks noChangeShapeType="1"/>
          </p:cNvSpPr>
          <p:nvPr/>
        </p:nvSpPr>
        <p:spPr bwMode="auto">
          <a:xfrm>
            <a:off x="3962400" y="4724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50" name="Line 70"/>
          <p:cNvSpPr>
            <a:spLocks noChangeShapeType="1"/>
          </p:cNvSpPr>
          <p:nvPr/>
        </p:nvSpPr>
        <p:spPr bwMode="auto">
          <a:xfrm>
            <a:off x="3810000" y="47244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51" name="Line 71"/>
          <p:cNvSpPr>
            <a:spLocks noChangeShapeType="1"/>
          </p:cNvSpPr>
          <p:nvPr/>
        </p:nvSpPr>
        <p:spPr bwMode="auto">
          <a:xfrm>
            <a:off x="4648200" y="46482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52" name="Line 72"/>
          <p:cNvSpPr>
            <a:spLocks noChangeShapeType="1"/>
          </p:cNvSpPr>
          <p:nvPr/>
        </p:nvSpPr>
        <p:spPr bwMode="auto">
          <a:xfrm>
            <a:off x="4800600" y="46482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53" name="Line 73"/>
          <p:cNvSpPr>
            <a:spLocks noChangeShapeType="1"/>
          </p:cNvSpPr>
          <p:nvPr/>
        </p:nvSpPr>
        <p:spPr bwMode="auto">
          <a:xfrm>
            <a:off x="4800600" y="4800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54" name="Text Box 74"/>
          <p:cNvSpPr txBox="1">
            <a:spLocks noChangeArrowheads="1"/>
          </p:cNvSpPr>
          <p:nvPr/>
        </p:nvSpPr>
        <p:spPr bwMode="auto">
          <a:xfrm>
            <a:off x="990600" y="5867400"/>
            <a:ext cx="6762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000C0C"/>
                </a:solidFill>
              </a:rPr>
              <a:t>2</a:t>
            </a:r>
            <a:r>
              <a:rPr lang="zh-CN" altLang="en-US" dirty="0">
                <a:solidFill>
                  <a:srgbClr val="000C0C"/>
                </a:solidFill>
              </a:rPr>
              <a:t>、从这个表格中，你能得到哪些信息？如果安排下一次的进货计划，你有什么好的建议啊？</a:t>
            </a:r>
          </a:p>
        </p:txBody>
      </p:sp>
      <p:sp>
        <p:nvSpPr>
          <p:cNvPr id="46155" name="Text Box 75"/>
          <p:cNvSpPr txBox="1">
            <a:spLocks noChangeArrowheads="1"/>
          </p:cNvSpPr>
          <p:nvPr/>
        </p:nvSpPr>
        <p:spPr bwMode="auto">
          <a:xfrm>
            <a:off x="3810000" y="5105400"/>
            <a:ext cx="990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en-US" altLang="zh-CN" sz="2400" b="1"/>
              <a:t>2</a:t>
            </a:r>
          </a:p>
        </p:txBody>
      </p:sp>
      <p:sp>
        <p:nvSpPr>
          <p:cNvPr id="46156" name="Text Box 76"/>
          <p:cNvSpPr txBox="1">
            <a:spLocks noChangeArrowheads="1"/>
          </p:cNvSpPr>
          <p:nvPr/>
        </p:nvSpPr>
        <p:spPr bwMode="auto">
          <a:xfrm>
            <a:off x="4572000" y="51054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en-US" altLang="zh-CN" sz="2400" b="1"/>
              <a:t>3</a:t>
            </a:r>
          </a:p>
        </p:txBody>
      </p:sp>
      <p:sp>
        <p:nvSpPr>
          <p:cNvPr id="17" name="Line 70"/>
          <p:cNvSpPr>
            <a:spLocks noChangeShapeType="1"/>
          </p:cNvSpPr>
          <p:nvPr/>
        </p:nvSpPr>
        <p:spPr bwMode="auto">
          <a:xfrm>
            <a:off x="5638800" y="4652963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Line 73"/>
          <p:cNvSpPr>
            <a:spLocks noChangeShapeType="1"/>
          </p:cNvSpPr>
          <p:nvPr/>
        </p:nvSpPr>
        <p:spPr bwMode="auto">
          <a:xfrm>
            <a:off x="7848600" y="46482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Line 69"/>
          <p:cNvSpPr>
            <a:spLocks noChangeShapeType="1"/>
          </p:cNvSpPr>
          <p:nvPr/>
        </p:nvSpPr>
        <p:spPr bwMode="auto">
          <a:xfrm>
            <a:off x="8077200" y="465455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Line 73"/>
          <p:cNvSpPr>
            <a:spLocks noChangeShapeType="1"/>
          </p:cNvSpPr>
          <p:nvPr/>
        </p:nvSpPr>
        <p:spPr bwMode="auto">
          <a:xfrm flipV="1">
            <a:off x="7086600" y="4648200"/>
            <a:ext cx="304800" cy="19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Line 73"/>
          <p:cNvSpPr>
            <a:spLocks noChangeShapeType="1"/>
          </p:cNvSpPr>
          <p:nvPr/>
        </p:nvSpPr>
        <p:spPr bwMode="auto">
          <a:xfrm>
            <a:off x="6324600" y="4643438"/>
            <a:ext cx="304800" cy="47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Line 69"/>
          <p:cNvSpPr>
            <a:spLocks noChangeShapeType="1"/>
          </p:cNvSpPr>
          <p:nvPr/>
        </p:nvSpPr>
        <p:spPr bwMode="auto">
          <a:xfrm>
            <a:off x="6477000" y="4668838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Line 69"/>
          <p:cNvSpPr>
            <a:spLocks noChangeShapeType="1"/>
          </p:cNvSpPr>
          <p:nvPr/>
        </p:nvSpPr>
        <p:spPr bwMode="auto">
          <a:xfrm>
            <a:off x="7239000" y="466725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Line 73"/>
          <p:cNvSpPr>
            <a:spLocks noChangeShapeType="1"/>
          </p:cNvSpPr>
          <p:nvPr/>
        </p:nvSpPr>
        <p:spPr bwMode="auto">
          <a:xfrm>
            <a:off x="6477000" y="48260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Line 73"/>
          <p:cNvSpPr>
            <a:spLocks noChangeShapeType="1"/>
          </p:cNvSpPr>
          <p:nvPr/>
        </p:nvSpPr>
        <p:spPr bwMode="auto">
          <a:xfrm>
            <a:off x="7239000" y="4800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Line 69"/>
          <p:cNvSpPr>
            <a:spLocks noChangeShapeType="1"/>
          </p:cNvSpPr>
          <p:nvPr/>
        </p:nvSpPr>
        <p:spPr bwMode="auto">
          <a:xfrm>
            <a:off x="6330950" y="4724400"/>
            <a:ext cx="0" cy="209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461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461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461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1" grpId="0"/>
      <p:bldP spid="46149" grpId="0" animBg="1"/>
      <p:bldP spid="46150" grpId="0" animBg="1"/>
      <p:bldP spid="46151" grpId="0" animBg="1"/>
      <p:bldP spid="46152" grpId="0" animBg="1"/>
      <p:bldP spid="46153" grpId="0" animBg="1"/>
      <p:bldP spid="46154" grpId="0"/>
      <p:bldP spid="46155" grpId="0"/>
      <p:bldP spid="46156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447800" y="259080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3" cstate="email">
            <a:lum bright="-30000" contras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762000"/>
            <a:ext cx="71628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FFCC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47111" name="Group 7"/>
          <p:cNvGrpSpPr>
            <a:grpSpLocks/>
          </p:cNvGrpSpPr>
          <p:nvPr/>
        </p:nvGrpSpPr>
        <p:grpSpPr bwMode="auto">
          <a:xfrm>
            <a:off x="304800" y="4419600"/>
            <a:ext cx="8458200" cy="723900"/>
            <a:chOff x="192" y="2112"/>
            <a:chExt cx="5328" cy="456"/>
          </a:xfrm>
        </p:grpSpPr>
        <p:pic>
          <p:nvPicPr>
            <p:cNvPr id="20485" name="Picture 5"/>
            <p:cNvPicPr>
              <a:picLocks noChangeAspect="1" noChangeArrowheads="1"/>
            </p:cNvPicPr>
            <p:nvPr/>
          </p:nvPicPr>
          <p:blipFill>
            <a:blip r:embed="rId4">
              <a:lum bright="-18000" contrast="3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" y="2112"/>
              <a:ext cx="5328" cy="4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FFCC66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20486" name="Rectangle 6"/>
            <p:cNvSpPr>
              <a:spLocks noChangeArrowheads="1"/>
            </p:cNvSpPr>
            <p:nvPr/>
          </p:nvSpPr>
          <p:spPr bwMode="auto">
            <a:xfrm>
              <a:off x="384" y="2112"/>
              <a:ext cx="43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b="1">
                  <a:solidFill>
                    <a:srgbClr val="000C0C"/>
                  </a:solidFill>
                </a:rPr>
                <a:t>李阿姨</a:t>
              </a: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04800" y="5410200"/>
            <a:ext cx="86868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4000" dirty="0">
                <a:solidFill>
                  <a:srgbClr val="3700D2"/>
                </a:solidFill>
                <a:latin typeface="华文行楷" pitchFamily="2" charset="-122"/>
                <a:ea typeface="华文行楷" pitchFamily="2" charset="-122"/>
              </a:rPr>
              <a:t>由此，你能体会到将数据进行分组整理有什么意义没？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2">
            <a:lum bright="-36000" contras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8458200" cy="201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FFCC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48180" name="Group 52"/>
          <p:cNvGraphicFramePr>
            <a:graphicFrameLocks noGrp="1"/>
          </p:cNvGraphicFramePr>
          <p:nvPr/>
        </p:nvGraphicFramePr>
        <p:xfrm>
          <a:off x="0" y="3733800"/>
          <a:ext cx="8915400" cy="1749445"/>
        </p:xfrm>
        <a:graphic>
          <a:graphicData uri="http://schemas.openxmlformats.org/drawingml/2006/table">
            <a:tbl>
              <a:tblPr/>
              <a:tblGrid>
                <a:gridCol w="809625"/>
                <a:gridCol w="812800"/>
                <a:gridCol w="808038"/>
                <a:gridCol w="812800"/>
                <a:gridCol w="809625"/>
                <a:gridCol w="730250"/>
                <a:gridCol w="889000"/>
                <a:gridCol w="812800"/>
                <a:gridCol w="809625"/>
                <a:gridCol w="811212"/>
                <a:gridCol w="809625"/>
              </a:tblGrid>
              <a:tr h="822884"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第几天</a:t>
                      </a:r>
                    </a:p>
                  </a:txBody>
                  <a:tcPr marT="45692" marB="456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1</a:t>
                      </a: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</a:t>
                      </a: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3</a:t>
                      </a: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4</a:t>
                      </a: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5</a:t>
                      </a: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6</a:t>
                      </a: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7</a:t>
                      </a: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8</a:t>
                      </a: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9</a:t>
                      </a: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10</a:t>
                      </a: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65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人数</a:t>
                      </a:r>
                    </a:p>
                  </a:txBody>
                  <a:tcPr marT="45692" marB="456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183</a:t>
                      </a: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209</a:t>
                      </a: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195</a:t>
                      </a: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178</a:t>
                      </a: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204</a:t>
                      </a: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215</a:t>
                      </a: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191</a:t>
                      </a: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208</a:t>
                      </a: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167</a:t>
                      </a: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197</a:t>
                      </a:r>
                    </a:p>
                  </a:txBody>
                  <a:tcPr marT="45692" marB="456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8178" name="Text Box 50"/>
          <p:cNvSpPr txBox="1">
            <a:spLocks noChangeArrowheads="1"/>
          </p:cNvSpPr>
          <p:nvPr/>
        </p:nvSpPr>
        <p:spPr bwMode="auto">
          <a:xfrm>
            <a:off x="1600200" y="1905000"/>
            <a:ext cx="1905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hlink"/>
                </a:solidFill>
              </a:rPr>
              <a:t>167</a:t>
            </a:r>
          </a:p>
        </p:txBody>
      </p:sp>
      <p:sp>
        <p:nvSpPr>
          <p:cNvPr id="48179" name="Text Box 51"/>
          <p:cNvSpPr txBox="1">
            <a:spLocks noChangeArrowheads="1"/>
          </p:cNvSpPr>
          <p:nvPr/>
        </p:nvSpPr>
        <p:spPr bwMode="auto">
          <a:xfrm>
            <a:off x="6858000" y="1447800"/>
            <a:ext cx="1981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hlink"/>
                </a:solidFill>
              </a:rPr>
              <a:t>209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1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1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1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1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1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1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1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1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1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1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1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1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1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1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1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1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78" grpId="0"/>
      <p:bldP spid="481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WordArt 4"/>
          <p:cNvSpPr>
            <a:spLocks noChangeArrowheads="1" noChangeShapeType="1" noTextEdit="1"/>
          </p:cNvSpPr>
          <p:nvPr/>
        </p:nvSpPr>
        <p:spPr bwMode="auto">
          <a:xfrm>
            <a:off x="457200" y="381000"/>
            <a:ext cx="13716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想一想</a:t>
            </a:r>
          </a:p>
        </p:txBody>
      </p:sp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1981200" y="838200"/>
            <a:ext cx="6629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zh-CN" altLang="en-US" sz="2400" b="1" dirty="0"/>
              <a:t>在以上问题中，你还有其他的分组的方法吗？</a:t>
            </a:r>
          </a:p>
        </p:txBody>
      </p:sp>
      <p:pic>
        <p:nvPicPr>
          <p:cNvPr id="49159" name="Picture 7"/>
          <p:cNvPicPr>
            <a:picLocks noChangeAspect="1" noChangeArrowheads="1"/>
          </p:cNvPicPr>
          <p:nvPr/>
        </p:nvPicPr>
        <p:blipFill>
          <a:blip r:embed="rId2" cstate="email">
            <a:lum bright="-30000" contras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1905000"/>
            <a:ext cx="21336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FFCC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9160" name="AutoShape 8"/>
          <p:cNvSpPr>
            <a:spLocks noChangeArrowheads="1"/>
          </p:cNvSpPr>
          <p:nvPr/>
        </p:nvSpPr>
        <p:spPr bwMode="auto">
          <a:xfrm>
            <a:off x="2743200" y="1295400"/>
            <a:ext cx="2819400" cy="2209800"/>
          </a:xfrm>
          <a:prstGeom prst="cloudCallout">
            <a:avLst>
              <a:gd name="adj1" fmla="val -80801"/>
              <a:gd name="adj2" fmla="val -28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dirty="0"/>
              <a:t>在问题（</a:t>
            </a:r>
            <a:r>
              <a:rPr lang="en-US" altLang="zh-CN" dirty="0"/>
              <a:t>1</a:t>
            </a:r>
            <a:r>
              <a:rPr lang="zh-CN" altLang="en-US" dirty="0"/>
              <a:t>）中，还可以按生产运动鞋的厂家进行分组。</a:t>
            </a:r>
          </a:p>
        </p:txBody>
      </p:sp>
      <p:sp>
        <p:nvSpPr>
          <p:cNvPr id="49161" name="AutoShape 9"/>
          <p:cNvSpPr>
            <a:spLocks noChangeArrowheads="1"/>
          </p:cNvSpPr>
          <p:nvPr/>
        </p:nvSpPr>
        <p:spPr bwMode="auto">
          <a:xfrm>
            <a:off x="5867400" y="1295400"/>
            <a:ext cx="2819400" cy="2438400"/>
          </a:xfrm>
          <a:prstGeom prst="cloudCallout">
            <a:avLst>
              <a:gd name="adj1" fmla="val -102588"/>
              <a:gd name="adj2" fmla="val 5748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/>
              <a:t>对于问题（</a:t>
            </a:r>
            <a:r>
              <a:rPr lang="en-US" altLang="zh-CN"/>
              <a:t>3</a:t>
            </a:r>
            <a:r>
              <a:rPr lang="zh-CN" altLang="en-US"/>
              <a:t>）也可以按年级或班级将读者人数进行分组。</a:t>
            </a:r>
          </a:p>
        </p:txBody>
      </p:sp>
      <p:sp>
        <p:nvSpPr>
          <p:cNvPr id="49162" name="Text Box 10"/>
          <p:cNvSpPr txBox="1">
            <a:spLocks noChangeArrowheads="1"/>
          </p:cNvSpPr>
          <p:nvPr/>
        </p:nvSpPr>
        <p:spPr bwMode="auto">
          <a:xfrm>
            <a:off x="0" y="4495800"/>
            <a:ext cx="891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611923"/>
                </a:solidFill>
              </a:rPr>
              <a:t>    </a:t>
            </a:r>
            <a:r>
              <a:rPr lang="zh-CN" altLang="en-US" dirty="0">
                <a:solidFill>
                  <a:srgbClr val="611923"/>
                </a:solidFill>
              </a:rPr>
              <a:t>由此：</a:t>
            </a:r>
            <a:r>
              <a:rPr lang="zh-CN" altLang="en-US" sz="2400" b="1" dirty="0">
                <a:solidFill>
                  <a:srgbClr val="611923"/>
                </a:solidFill>
              </a:rPr>
              <a:t>分组整理</a:t>
            </a:r>
            <a:r>
              <a:rPr lang="zh-CN" altLang="en-US" dirty="0">
                <a:solidFill>
                  <a:srgbClr val="611923"/>
                </a:solidFill>
              </a:rPr>
              <a:t>就是</a:t>
            </a:r>
            <a:r>
              <a:rPr lang="en-US" altLang="zh-CN" dirty="0">
                <a:solidFill>
                  <a:srgbClr val="611923"/>
                </a:solidFill>
              </a:rPr>
              <a:t>_____________________________________________.</a:t>
            </a:r>
          </a:p>
        </p:txBody>
      </p:sp>
      <p:sp>
        <p:nvSpPr>
          <p:cNvPr id="49163" name="Text Box 11"/>
          <p:cNvSpPr txBox="1">
            <a:spLocks noChangeArrowheads="1"/>
          </p:cNvSpPr>
          <p:nvPr/>
        </p:nvSpPr>
        <p:spPr bwMode="auto">
          <a:xfrm>
            <a:off x="2743200" y="4419600"/>
            <a:ext cx="5562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D0872"/>
                </a:solidFill>
              </a:rPr>
              <a:t>将收集到的所有数据，按照一定的标准划分为若干组。</a:t>
            </a:r>
          </a:p>
        </p:txBody>
      </p:sp>
      <p:sp>
        <p:nvSpPr>
          <p:cNvPr id="49164" name="Text Box 12"/>
          <p:cNvSpPr txBox="1">
            <a:spLocks noChangeArrowheads="1"/>
          </p:cNvSpPr>
          <p:nvPr/>
        </p:nvSpPr>
        <p:spPr bwMode="auto">
          <a:xfrm>
            <a:off x="381000" y="5257800"/>
            <a:ext cx="8153400" cy="119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70190A"/>
                </a:solidFill>
              </a:rPr>
              <a:t>分组整理的优点是：</a:t>
            </a:r>
            <a:r>
              <a:rPr lang="en-US" altLang="zh-CN" dirty="0">
                <a:solidFill>
                  <a:srgbClr val="70190A"/>
                </a:solidFill>
              </a:rPr>
              <a:t>_____________________________________________</a:t>
            </a:r>
          </a:p>
          <a:p>
            <a:pPr>
              <a:spcBef>
                <a:spcPct val="50000"/>
              </a:spcBef>
            </a:pPr>
            <a:endParaRPr lang="en-US" altLang="zh-CN" dirty="0">
              <a:solidFill>
                <a:srgbClr val="70190A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70190A"/>
                </a:solidFill>
              </a:rPr>
              <a:t>                                   ____________________________________________.</a:t>
            </a:r>
          </a:p>
        </p:txBody>
      </p:sp>
      <p:sp>
        <p:nvSpPr>
          <p:cNvPr id="49166" name="Text Box 14"/>
          <p:cNvSpPr txBox="1">
            <a:spLocks noChangeArrowheads="1"/>
          </p:cNvSpPr>
          <p:nvPr/>
        </p:nvSpPr>
        <p:spPr bwMode="auto">
          <a:xfrm>
            <a:off x="2895600" y="5029200"/>
            <a:ext cx="5334000" cy="119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D0872"/>
                </a:solidFill>
              </a:rPr>
              <a:t>通过对杂乱无章的数据进行分组整理，可以比较</a:t>
            </a:r>
          </a:p>
          <a:p>
            <a:pPr>
              <a:spcBef>
                <a:spcPct val="50000"/>
              </a:spcBef>
            </a:pPr>
            <a:endParaRPr lang="zh-CN" altLang="en-US" dirty="0">
              <a:solidFill>
                <a:srgbClr val="0D0872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D0872"/>
                </a:solidFill>
              </a:rPr>
              <a:t>清晰地掌握数据的整体分布情况。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0" grpId="0" animBg="1"/>
      <p:bldP spid="49161" grpId="0" animBg="1"/>
      <p:bldP spid="49162" grpId="0"/>
      <p:bldP spid="49163" grpId="0"/>
      <p:bldP spid="49164" grpId="0"/>
      <p:bldP spid="491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13"/>
          <p:cNvGrpSpPr>
            <a:grpSpLocks/>
          </p:cNvGrpSpPr>
          <p:nvPr/>
        </p:nvGrpSpPr>
        <p:grpSpPr bwMode="auto">
          <a:xfrm>
            <a:off x="0" y="692150"/>
            <a:ext cx="9144000" cy="4826000"/>
            <a:chOff x="0" y="436"/>
            <a:chExt cx="5760" cy="3040"/>
          </a:xfrm>
        </p:grpSpPr>
        <p:grpSp>
          <p:nvGrpSpPr>
            <p:cNvPr id="23555" name="Group 4"/>
            <p:cNvGrpSpPr>
              <a:grpSpLocks/>
            </p:cNvGrpSpPr>
            <p:nvPr/>
          </p:nvGrpSpPr>
          <p:grpSpPr bwMode="auto">
            <a:xfrm>
              <a:off x="0" y="436"/>
              <a:ext cx="5760" cy="3040"/>
              <a:chOff x="0" y="436"/>
              <a:chExt cx="5760" cy="3040"/>
            </a:xfrm>
          </p:grpSpPr>
          <p:pic>
            <p:nvPicPr>
              <p:cNvPr id="23557" name="Picture 5"/>
              <p:cNvPicPr>
                <a:picLocks noChangeAspect="1" noChangeArrowheads="1"/>
              </p:cNvPicPr>
              <p:nvPr/>
            </p:nvPicPr>
            <p:blipFill>
              <a:blip r:embed="rId2">
                <a:lum bright="-24000" contrast="6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36"/>
                <a:ext cx="5760" cy="10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FFCC66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3558" name="AutoShape 6"/>
              <p:cNvSpPr>
                <a:spLocks noChangeArrowheads="1"/>
              </p:cNvSpPr>
              <p:nvPr/>
            </p:nvSpPr>
            <p:spPr bwMode="auto">
              <a:xfrm>
                <a:off x="4558" y="2795"/>
                <a:ext cx="1043" cy="681"/>
              </a:xfrm>
              <a:prstGeom prst="cloudCallout">
                <a:avLst>
                  <a:gd name="adj1" fmla="val -71093"/>
                  <a:gd name="adj2" fmla="val -107417"/>
                </a:avLst>
              </a:prstGeom>
              <a:noFill/>
              <a:ln w="9525">
                <a:solidFill>
                  <a:srgbClr val="0000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r>
                  <a:rPr lang="zh-CN" altLang="en-US" sz="2000" b="1">
                    <a:solidFill>
                      <a:srgbClr val="FF0000"/>
                    </a:solidFill>
                  </a:rPr>
                  <a:t>如何分组呢？</a:t>
                </a:r>
              </a:p>
            </p:txBody>
          </p:sp>
          <p:grpSp>
            <p:nvGrpSpPr>
              <p:cNvPr id="23559" name="Group 7"/>
              <p:cNvGrpSpPr>
                <a:grpSpLocks/>
              </p:cNvGrpSpPr>
              <p:nvPr/>
            </p:nvGrpSpPr>
            <p:grpSpPr bwMode="auto">
              <a:xfrm>
                <a:off x="0" y="1752"/>
                <a:ext cx="5760" cy="852"/>
                <a:chOff x="0" y="1752"/>
                <a:chExt cx="5760" cy="852"/>
              </a:xfrm>
            </p:grpSpPr>
            <p:pic>
              <p:nvPicPr>
                <p:cNvPr id="23561" name="Picture 8"/>
                <p:cNvPicPr>
                  <a:picLocks noChangeAspect="1" noChangeArrowheads="1"/>
                </p:cNvPicPr>
                <p:nvPr/>
              </p:nvPicPr>
              <p:blipFill>
                <a:blip r:embed="rId3">
                  <a:lum bright="-30000" contrast="48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1797"/>
                  <a:ext cx="5760" cy="80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FFCC66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23562" name="Rectangle 9"/>
                <p:cNvSpPr>
                  <a:spLocks noChangeArrowheads="1"/>
                </p:cNvSpPr>
                <p:nvPr/>
              </p:nvSpPr>
              <p:spPr bwMode="auto">
                <a:xfrm>
                  <a:off x="0" y="1752"/>
                  <a:ext cx="340" cy="27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563" name="Rectangle 10"/>
                <p:cNvSpPr>
                  <a:spLocks noChangeArrowheads="1"/>
                </p:cNvSpPr>
                <p:nvPr/>
              </p:nvSpPr>
              <p:spPr bwMode="auto">
                <a:xfrm>
                  <a:off x="0" y="1797"/>
                  <a:ext cx="340" cy="22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342900" indent="-342900" algn="ctr">
                    <a:spcBef>
                      <a:spcPct val="20000"/>
                    </a:spcBef>
                  </a:pPr>
                  <a:r>
                    <a:rPr lang="en-US" altLang="zh-CN" sz="2800" b="1">
                      <a:solidFill>
                        <a:srgbClr val="000C0C"/>
                      </a:solidFill>
                      <a:latin typeface="Times New Roman" pitchFamily="18" charset="0"/>
                      <a:sym typeface="Wingdings" pitchFamily="2" charset="2"/>
                    </a:rPr>
                    <a:t>1</a:t>
                  </a:r>
                  <a:r>
                    <a:rPr lang="zh-CN" altLang="en-US" sz="2800" b="1">
                      <a:solidFill>
                        <a:srgbClr val="000C0C"/>
                      </a:solidFill>
                      <a:latin typeface="Times New Roman" pitchFamily="18" charset="0"/>
                      <a:sym typeface="Wingdings" pitchFamily="2" charset="2"/>
                    </a:rPr>
                    <a:t>、</a:t>
                  </a:r>
                </a:p>
              </p:txBody>
            </p:sp>
          </p:grpSp>
          <p:sp>
            <p:nvSpPr>
              <p:cNvPr id="23560" name="Text Box 11"/>
              <p:cNvSpPr txBox="1">
                <a:spLocks noChangeArrowheads="1"/>
              </p:cNvSpPr>
              <p:nvPr/>
            </p:nvSpPr>
            <p:spPr bwMode="auto">
              <a:xfrm>
                <a:off x="0" y="2659"/>
                <a:ext cx="4083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342900" indent="-342900"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000C0C"/>
                    </a:solidFill>
                    <a:latin typeface="Times New Roman" pitchFamily="18" charset="0"/>
                    <a:sym typeface="Wingdings" pitchFamily="2" charset="2"/>
                  </a:rPr>
                  <a:t>2</a:t>
                </a:r>
                <a:r>
                  <a:rPr lang="zh-CN" altLang="en-US" sz="2800" b="1">
                    <a:solidFill>
                      <a:srgbClr val="000C0C"/>
                    </a:solidFill>
                    <a:latin typeface="Times New Roman" pitchFamily="18" charset="0"/>
                    <a:sym typeface="Wingdings" pitchFamily="2" charset="2"/>
                  </a:rPr>
                  <a:t>、</a:t>
                </a:r>
                <a:r>
                  <a:rPr lang="zh-CN" altLang="en-US" sz="2000" b="1">
                    <a:solidFill>
                      <a:srgbClr val="000C0C"/>
                    </a:solidFill>
                    <a:latin typeface="Times New Roman" pitchFamily="18" charset="0"/>
                    <a:sym typeface="Wingdings" pitchFamily="2" charset="2"/>
                  </a:rPr>
                  <a:t>估计该年级在这次测验中，成绩不及格的人数。</a:t>
                </a:r>
              </a:p>
            </p:txBody>
          </p:sp>
        </p:grpSp>
        <p:sp>
          <p:nvSpPr>
            <p:cNvPr id="23556" name="Rectangle 12"/>
            <p:cNvSpPr>
              <a:spLocks noChangeArrowheads="1"/>
            </p:cNvSpPr>
            <p:nvPr/>
          </p:nvSpPr>
          <p:spPr bwMode="auto">
            <a:xfrm>
              <a:off x="2304" y="480"/>
              <a:ext cx="288" cy="24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b="1">
                  <a:solidFill>
                    <a:srgbClr val="000C0C"/>
                  </a:solidFill>
                </a:rPr>
                <a:t>七（</a:t>
              </a:r>
              <a:r>
                <a:rPr lang="en-US" altLang="zh-CN" b="1">
                  <a:solidFill>
                    <a:srgbClr val="000C0C"/>
                  </a:solidFill>
                </a:rPr>
                <a:t>1</a:t>
              </a:r>
              <a:r>
                <a:rPr lang="zh-CN" altLang="en-US" b="1">
                  <a:solidFill>
                    <a:srgbClr val="000C0C"/>
                  </a:solidFill>
                </a:rPr>
                <a:t>）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4"/>
          <p:cNvSpPr txBox="1">
            <a:spLocks noChangeArrowheads="1"/>
          </p:cNvSpPr>
          <p:nvPr/>
        </p:nvSpPr>
        <p:spPr bwMode="auto">
          <a:xfrm>
            <a:off x="685800" y="457200"/>
            <a:ext cx="1905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C0C"/>
                </a:solidFill>
              </a:rPr>
              <a:t>解：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1447800" y="609600"/>
            <a:ext cx="5791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C0C"/>
                </a:solidFill>
              </a:rPr>
              <a:t>（</a:t>
            </a:r>
            <a:r>
              <a:rPr lang="en-US" altLang="zh-CN">
                <a:solidFill>
                  <a:srgbClr val="000C0C"/>
                </a:solidFill>
              </a:rPr>
              <a:t>1</a:t>
            </a:r>
            <a:r>
              <a:rPr lang="zh-CN" altLang="en-US">
                <a:solidFill>
                  <a:srgbClr val="000C0C"/>
                </a:solidFill>
              </a:rPr>
              <a:t>）根据题意，列表如下：</a:t>
            </a:r>
          </a:p>
        </p:txBody>
      </p:sp>
      <p:graphicFrame>
        <p:nvGraphicFramePr>
          <p:cNvPr id="51298" name="Group 98"/>
          <p:cNvGraphicFramePr>
            <a:graphicFrameLocks noGrp="1"/>
          </p:cNvGraphicFramePr>
          <p:nvPr/>
        </p:nvGraphicFramePr>
        <p:xfrm>
          <a:off x="1143000" y="1676400"/>
          <a:ext cx="7239000" cy="4800601"/>
        </p:xfrm>
        <a:graphic>
          <a:graphicData uri="http://schemas.openxmlformats.org/drawingml/2006/table">
            <a:tbl>
              <a:tblPr/>
              <a:tblGrid>
                <a:gridCol w="2438400"/>
                <a:gridCol w="2819400"/>
                <a:gridCol w="914400"/>
                <a:gridCol w="1066800"/>
              </a:tblGrid>
              <a:tr h="5810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分数段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数据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/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分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划记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人数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/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90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分以上（含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90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分）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C0C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07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80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分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~89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分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C0C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70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分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~79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分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C0C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60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分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~69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分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C0C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50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分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~59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分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C0C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49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分以下（含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49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C0C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分）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C0C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274" name="Text Box 74"/>
          <p:cNvSpPr txBox="1">
            <a:spLocks noChangeArrowheads="1"/>
          </p:cNvSpPr>
          <p:nvPr/>
        </p:nvSpPr>
        <p:spPr bwMode="auto">
          <a:xfrm>
            <a:off x="3810000" y="2362200"/>
            <a:ext cx="1143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en-US" altLang="zh-CN"/>
              <a:t>97</a:t>
            </a:r>
            <a:r>
              <a:rPr lang="zh-CN" altLang="en-US"/>
              <a:t>，</a:t>
            </a:r>
          </a:p>
        </p:txBody>
      </p:sp>
      <p:sp>
        <p:nvSpPr>
          <p:cNvPr id="51275" name="Line 75"/>
          <p:cNvSpPr>
            <a:spLocks noChangeShapeType="1"/>
          </p:cNvSpPr>
          <p:nvPr/>
        </p:nvSpPr>
        <p:spPr bwMode="auto">
          <a:xfrm>
            <a:off x="6705600" y="23622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76" name="Text Box 76"/>
          <p:cNvSpPr txBox="1">
            <a:spLocks noChangeArrowheads="1"/>
          </p:cNvSpPr>
          <p:nvPr/>
        </p:nvSpPr>
        <p:spPr bwMode="auto">
          <a:xfrm>
            <a:off x="4267200" y="2438400"/>
            <a:ext cx="762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en-US" altLang="zh-CN"/>
              <a:t>,92</a:t>
            </a:r>
            <a:r>
              <a:rPr lang="zh-CN" altLang="en-US"/>
              <a:t>，</a:t>
            </a:r>
          </a:p>
        </p:txBody>
      </p:sp>
      <p:sp>
        <p:nvSpPr>
          <p:cNvPr id="51277" name="Line 77"/>
          <p:cNvSpPr>
            <a:spLocks noChangeShapeType="1"/>
          </p:cNvSpPr>
          <p:nvPr/>
        </p:nvSpPr>
        <p:spPr bwMode="auto">
          <a:xfrm>
            <a:off x="6858000" y="23622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78" name="Text Box 78"/>
          <p:cNvSpPr txBox="1">
            <a:spLocks noChangeArrowheads="1"/>
          </p:cNvSpPr>
          <p:nvPr/>
        </p:nvSpPr>
        <p:spPr bwMode="auto">
          <a:xfrm>
            <a:off x="4648200" y="2438400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en-US" altLang="zh-CN"/>
              <a:t>,93</a:t>
            </a:r>
            <a:r>
              <a:rPr lang="zh-CN" altLang="en-US"/>
              <a:t>，</a:t>
            </a:r>
          </a:p>
        </p:txBody>
      </p:sp>
      <p:sp>
        <p:nvSpPr>
          <p:cNvPr id="51279" name="Line 79"/>
          <p:cNvSpPr>
            <a:spLocks noChangeShapeType="1"/>
          </p:cNvSpPr>
          <p:nvPr/>
        </p:nvSpPr>
        <p:spPr bwMode="auto">
          <a:xfrm>
            <a:off x="6858000" y="2514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80" name="Text Box 80"/>
          <p:cNvSpPr txBox="1">
            <a:spLocks noChangeArrowheads="1"/>
          </p:cNvSpPr>
          <p:nvPr/>
        </p:nvSpPr>
        <p:spPr bwMode="auto">
          <a:xfrm>
            <a:off x="5029200" y="2438400"/>
            <a:ext cx="1295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en-US" altLang="zh-CN"/>
              <a:t>,91</a:t>
            </a:r>
          </a:p>
        </p:txBody>
      </p:sp>
      <p:sp>
        <p:nvSpPr>
          <p:cNvPr id="51281" name="Line 81"/>
          <p:cNvSpPr>
            <a:spLocks noChangeShapeType="1"/>
          </p:cNvSpPr>
          <p:nvPr/>
        </p:nvSpPr>
        <p:spPr bwMode="auto">
          <a:xfrm>
            <a:off x="6781800" y="2514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82" name="Text Box 82"/>
          <p:cNvSpPr txBox="1">
            <a:spLocks noChangeArrowheads="1"/>
          </p:cNvSpPr>
          <p:nvPr/>
        </p:nvSpPr>
        <p:spPr bwMode="auto">
          <a:xfrm>
            <a:off x="5486400" y="2438400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en-US" altLang="zh-CN"/>
              <a:t>92</a:t>
            </a:r>
          </a:p>
        </p:txBody>
      </p:sp>
      <p:sp>
        <p:nvSpPr>
          <p:cNvPr id="51283" name="Line 83"/>
          <p:cNvSpPr>
            <a:spLocks noChangeShapeType="1"/>
          </p:cNvSpPr>
          <p:nvPr/>
        </p:nvSpPr>
        <p:spPr bwMode="auto">
          <a:xfrm>
            <a:off x="6705600" y="27432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84" name="Text Box 84"/>
          <p:cNvSpPr txBox="1">
            <a:spLocks noChangeArrowheads="1"/>
          </p:cNvSpPr>
          <p:nvPr/>
        </p:nvSpPr>
        <p:spPr bwMode="auto">
          <a:xfrm>
            <a:off x="7543800" y="2362200"/>
            <a:ext cx="838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en-US" altLang="zh-CN" sz="2000" b="1"/>
              <a:t>5</a:t>
            </a:r>
          </a:p>
        </p:txBody>
      </p:sp>
      <p:sp>
        <p:nvSpPr>
          <p:cNvPr id="51289" name="Text Box 89"/>
          <p:cNvSpPr txBox="1">
            <a:spLocks noChangeArrowheads="1"/>
          </p:cNvSpPr>
          <p:nvPr/>
        </p:nvSpPr>
        <p:spPr bwMode="auto">
          <a:xfrm>
            <a:off x="3733800" y="2819400"/>
            <a:ext cx="2743200" cy="77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en-US" altLang="zh-CN"/>
              <a:t>89,87,80,89,81,88,82</a:t>
            </a:r>
            <a:r>
              <a:rPr lang="zh-CN" altLang="en-US"/>
              <a:t>，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85,81,82</a:t>
            </a:r>
            <a:r>
              <a:rPr lang="zh-CN" altLang="en-US"/>
              <a:t>；</a:t>
            </a:r>
          </a:p>
        </p:txBody>
      </p:sp>
      <p:sp>
        <p:nvSpPr>
          <p:cNvPr id="51299" name="Line 99"/>
          <p:cNvSpPr>
            <a:spLocks noChangeShapeType="1"/>
          </p:cNvSpPr>
          <p:nvPr/>
        </p:nvSpPr>
        <p:spPr bwMode="auto">
          <a:xfrm>
            <a:off x="6477000" y="30480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00" name="Line 100"/>
          <p:cNvSpPr>
            <a:spLocks noChangeShapeType="1"/>
          </p:cNvSpPr>
          <p:nvPr/>
        </p:nvSpPr>
        <p:spPr bwMode="auto">
          <a:xfrm>
            <a:off x="6553200" y="30480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01" name="Line 101"/>
          <p:cNvSpPr>
            <a:spLocks noChangeShapeType="1"/>
          </p:cNvSpPr>
          <p:nvPr/>
        </p:nvSpPr>
        <p:spPr bwMode="auto">
          <a:xfrm>
            <a:off x="6553200" y="32004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02" name="Line 102"/>
          <p:cNvSpPr>
            <a:spLocks noChangeShapeType="1"/>
          </p:cNvSpPr>
          <p:nvPr/>
        </p:nvSpPr>
        <p:spPr bwMode="auto">
          <a:xfrm>
            <a:off x="6477000" y="31242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03" name="Line 103"/>
          <p:cNvSpPr>
            <a:spLocks noChangeShapeType="1"/>
          </p:cNvSpPr>
          <p:nvPr/>
        </p:nvSpPr>
        <p:spPr bwMode="auto">
          <a:xfrm flipH="1">
            <a:off x="6400800" y="32766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04" name="Line 104"/>
          <p:cNvSpPr>
            <a:spLocks noChangeShapeType="1"/>
          </p:cNvSpPr>
          <p:nvPr/>
        </p:nvSpPr>
        <p:spPr bwMode="auto">
          <a:xfrm>
            <a:off x="6934200" y="30480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05" name="Line 105"/>
          <p:cNvSpPr>
            <a:spLocks noChangeShapeType="1"/>
          </p:cNvSpPr>
          <p:nvPr/>
        </p:nvSpPr>
        <p:spPr bwMode="auto">
          <a:xfrm>
            <a:off x="7086600" y="3048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06" name="Line 106"/>
          <p:cNvSpPr>
            <a:spLocks noChangeShapeType="1"/>
          </p:cNvSpPr>
          <p:nvPr/>
        </p:nvSpPr>
        <p:spPr bwMode="auto">
          <a:xfrm>
            <a:off x="7086600" y="3200400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07" name="Line 107"/>
          <p:cNvSpPr>
            <a:spLocks noChangeShapeType="1"/>
          </p:cNvSpPr>
          <p:nvPr/>
        </p:nvSpPr>
        <p:spPr bwMode="auto">
          <a:xfrm>
            <a:off x="7010400" y="3200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08" name="Line 108"/>
          <p:cNvSpPr>
            <a:spLocks noChangeShapeType="1"/>
          </p:cNvSpPr>
          <p:nvPr/>
        </p:nvSpPr>
        <p:spPr bwMode="auto">
          <a:xfrm flipH="1">
            <a:off x="6934200" y="33528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09" name="Text Box 109"/>
          <p:cNvSpPr txBox="1">
            <a:spLocks noChangeArrowheads="1"/>
          </p:cNvSpPr>
          <p:nvPr/>
        </p:nvSpPr>
        <p:spPr bwMode="auto">
          <a:xfrm>
            <a:off x="7467600" y="2971800"/>
            <a:ext cx="99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en-US" altLang="zh-CN"/>
              <a:t>10</a:t>
            </a:r>
          </a:p>
        </p:txBody>
      </p:sp>
      <p:sp>
        <p:nvSpPr>
          <p:cNvPr id="51310" name="Text Box 110"/>
          <p:cNvSpPr txBox="1">
            <a:spLocks noChangeArrowheads="1"/>
          </p:cNvSpPr>
          <p:nvPr/>
        </p:nvSpPr>
        <p:spPr bwMode="auto">
          <a:xfrm>
            <a:off x="3733800" y="3733800"/>
            <a:ext cx="2667000" cy="77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en-US" altLang="zh-CN"/>
              <a:t>75,73,79,75,76,76,79</a:t>
            </a:r>
            <a:r>
              <a:rPr lang="zh-CN" altLang="en-US"/>
              <a:t>，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70,73,70</a:t>
            </a:r>
            <a:r>
              <a:rPr lang="zh-CN" altLang="en-US"/>
              <a:t>；</a:t>
            </a:r>
          </a:p>
        </p:txBody>
      </p:sp>
      <p:sp>
        <p:nvSpPr>
          <p:cNvPr id="24646" name="Text Box 111"/>
          <p:cNvSpPr txBox="1">
            <a:spLocks noChangeArrowheads="1"/>
          </p:cNvSpPr>
          <p:nvPr/>
        </p:nvSpPr>
        <p:spPr bwMode="auto">
          <a:xfrm>
            <a:off x="5791200" y="685800"/>
            <a:ext cx="1676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endParaRPr lang="zh-CN" altLang="zh-CN"/>
          </a:p>
        </p:txBody>
      </p:sp>
      <p:grpSp>
        <p:nvGrpSpPr>
          <p:cNvPr id="51317" name="Group 117"/>
          <p:cNvGrpSpPr>
            <a:grpSpLocks/>
          </p:cNvGrpSpPr>
          <p:nvPr/>
        </p:nvGrpSpPr>
        <p:grpSpPr bwMode="auto">
          <a:xfrm>
            <a:off x="6477000" y="3886200"/>
            <a:ext cx="304800" cy="228600"/>
            <a:chOff x="3744" y="480"/>
            <a:chExt cx="192" cy="144"/>
          </a:xfrm>
        </p:grpSpPr>
        <p:sp>
          <p:nvSpPr>
            <p:cNvPr id="24680" name="Line 112"/>
            <p:cNvSpPr>
              <a:spLocks noChangeShapeType="1"/>
            </p:cNvSpPr>
            <p:nvPr/>
          </p:nvSpPr>
          <p:spPr bwMode="auto">
            <a:xfrm>
              <a:off x="3744" y="480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81" name="Line 113"/>
            <p:cNvSpPr>
              <a:spLocks noChangeShapeType="1"/>
            </p:cNvSpPr>
            <p:nvPr/>
          </p:nvSpPr>
          <p:spPr bwMode="auto">
            <a:xfrm>
              <a:off x="3840" y="480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82" name="Line 114"/>
            <p:cNvSpPr>
              <a:spLocks noChangeShapeType="1"/>
            </p:cNvSpPr>
            <p:nvPr/>
          </p:nvSpPr>
          <p:spPr bwMode="auto">
            <a:xfrm>
              <a:off x="3840" y="576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83" name="Line 115"/>
            <p:cNvSpPr>
              <a:spLocks noChangeShapeType="1"/>
            </p:cNvSpPr>
            <p:nvPr/>
          </p:nvSpPr>
          <p:spPr bwMode="auto">
            <a:xfrm>
              <a:off x="3792" y="528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84" name="Line 116"/>
            <p:cNvSpPr>
              <a:spLocks noChangeShapeType="1"/>
            </p:cNvSpPr>
            <p:nvPr/>
          </p:nvSpPr>
          <p:spPr bwMode="auto">
            <a:xfrm>
              <a:off x="3744" y="624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318" name="Group 118"/>
          <p:cNvGrpSpPr>
            <a:grpSpLocks/>
          </p:cNvGrpSpPr>
          <p:nvPr/>
        </p:nvGrpSpPr>
        <p:grpSpPr bwMode="auto">
          <a:xfrm>
            <a:off x="6858000" y="3886200"/>
            <a:ext cx="304800" cy="228600"/>
            <a:chOff x="3744" y="480"/>
            <a:chExt cx="192" cy="144"/>
          </a:xfrm>
        </p:grpSpPr>
        <p:sp>
          <p:nvSpPr>
            <p:cNvPr id="24675" name="Line 119"/>
            <p:cNvSpPr>
              <a:spLocks noChangeShapeType="1"/>
            </p:cNvSpPr>
            <p:nvPr/>
          </p:nvSpPr>
          <p:spPr bwMode="auto">
            <a:xfrm>
              <a:off x="3744" y="480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6" name="Line 120"/>
            <p:cNvSpPr>
              <a:spLocks noChangeShapeType="1"/>
            </p:cNvSpPr>
            <p:nvPr/>
          </p:nvSpPr>
          <p:spPr bwMode="auto">
            <a:xfrm>
              <a:off x="3840" y="480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7" name="Line 121"/>
            <p:cNvSpPr>
              <a:spLocks noChangeShapeType="1"/>
            </p:cNvSpPr>
            <p:nvPr/>
          </p:nvSpPr>
          <p:spPr bwMode="auto">
            <a:xfrm>
              <a:off x="3840" y="576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8" name="Line 122"/>
            <p:cNvSpPr>
              <a:spLocks noChangeShapeType="1"/>
            </p:cNvSpPr>
            <p:nvPr/>
          </p:nvSpPr>
          <p:spPr bwMode="auto">
            <a:xfrm>
              <a:off x="3792" y="528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9" name="Line 123"/>
            <p:cNvSpPr>
              <a:spLocks noChangeShapeType="1"/>
            </p:cNvSpPr>
            <p:nvPr/>
          </p:nvSpPr>
          <p:spPr bwMode="auto">
            <a:xfrm>
              <a:off x="3744" y="624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324" name="Text Box 124"/>
          <p:cNvSpPr txBox="1">
            <a:spLocks noChangeArrowheads="1"/>
          </p:cNvSpPr>
          <p:nvPr/>
        </p:nvSpPr>
        <p:spPr bwMode="auto">
          <a:xfrm>
            <a:off x="7543800" y="3810000"/>
            <a:ext cx="1143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en-US" altLang="zh-CN"/>
              <a:t>10</a:t>
            </a:r>
          </a:p>
        </p:txBody>
      </p:sp>
      <p:sp>
        <p:nvSpPr>
          <p:cNvPr id="51325" name="Text Box 125"/>
          <p:cNvSpPr txBox="1">
            <a:spLocks noChangeArrowheads="1"/>
          </p:cNvSpPr>
          <p:nvPr/>
        </p:nvSpPr>
        <p:spPr bwMode="auto">
          <a:xfrm>
            <a:off x="3657600" y="4648200"/>
            <a:ext cx="2819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en-US" altLang="zh-CN"/>
              <a:t>61,64,69,60,63,67,64,62,66,65,63</a:t>
            </a:r>
            <a:r>
              <a:rPr lang="zh-CN" altLang="en-US"/>
              <a:t>；</a:t>
            </a:r>
          </a:p>
        </p:txBody>
      </p:sp>
      <p:grpSp>
        <p:nvGrpSpPr>
          <p:cNvPr id="51340" name="Group 140"/>
          <p:cNvGrpSpPr>
            <a:grpSpLocks/>
          </p:cNvGrpSpPr>
          <p:nvPr/>
        </p:nvGrpSpPr>
        <p:grpSpPr bwMode="auto">
          <a:xfrm>
            <a:off x="6477000" y="4572000"/>
            <a:ext cx="685800" cy="381000"/>
            <a:chOff x="3360" y="480"/>
            <a:chExt cx="432" cy="240"/>
          </a:xfrm>
        </p:grpSpPr>
        <p:grpSp>
          <p:nvGrpSpPr>
            <p:cNvPr id="24662" name="Group 126"/>
            <p:cNvGrpSpPr>
              <a:grpSpLocks/>
            </p:cNvGrpSpPr>
            <p:nvPr/>
          </p:nvGrpSpPr>
          <p:grpSpPr bwMode="auto">
            <a:xfrm>
              <a:off x="3360" y="480"/>
              <a:ext cx="192" cy="144"/>
              <a:chOff x="3744" y="480"/>
              <a:chExt cx="192" cy="144"/>
            </a:xfrm>
          </p:grpSpPr>
          <p:sp>
            <p:nvSpPr>
              <p:cNvPr id="24670" name="Line 127"/>
              <p:cNvSpPr>
                <a:spLocks noChangeShapeType="1"/>
              </p:cNvSpPr>
              <p:nvPr/>
            </p:nvSpPr>
            <p:spPr bwMode="auto">
              <a:xfrm>
                <a:off x="3744" y="480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71" name="Line 128"/>
              <p:cNvSpPr>
                <a:spLocks noChangeShapeType="1"/>
              </p:cNvSpPr>
              <p:nvPr/>
            </p:nvSpPr>
            <p:spPr bwMode="auto">
              <a:xfrm>
                <a:off x="3840" y="480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72" name="Line 129"/>
              <p:cNvSpPr>
                <a:spLocks noChangeShapeType="1"/>
              </p:cNvSpPr>
              <p:nvPr/>
            </p:nvSpPr>
            <p:spPr bwMode="auto">
              <a:xfrm>
                <a:off x="3840" y="57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73" name="Line 130"/>
              <p:cNvSpPr>
                <a:spLocks noChangeShapeType="1"/>
              </p:cNvSpPr>
              <p:nvPr/>
            </p:nvSpPr>
            <p:spPr bwMode="auto">
              <a:xfrm>
                <a:off x="3792" y="528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74" name="Line 131"/>
              <p:cNvSpPr>
                <a:spLocks noChangeShapeType="1"/>
              </p:cNvSpPr>
              <p:nvPr/>
            </p:nvSpPr>
            <p:spPr bwMode="auto">
              <a:xfrm>
                <a:off x="3744" y="624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4663" name="Group 132"/>
            <p:cNvGrpSpPr>
              <a:grpSpLocks/>
            </p:cNvGrpSpPr>
            <p:nvPr/>
          </p:nvGrpSpPr>
          <p:grpSpPr bwMode="auto">
            <a:xfrm>
              <a:off x="3600" y="480"/>
              <a:ext cx="192" cy="144"/>
              <a:chOff x="3744" y="480"/>
              <a:chExt cx="192" cy="144"/>
            </a:xfrm>
          </p:grpSpPr>
          <p:sp>
            <p:nvSpPr>
              <p:cNvPr id="24665" name="Line 133"/>
              <p:cNvSpPr>
                <a:spLocks noChangeShapeType="1"/>
              </p:cNvSpPr>
              <p:nvPr/>
            </p:nvSpPr>
            <p:spPr bwMode="auto">
              <a:xfrm>
                <a:off x="3744" y="480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66" name="Line 134"/>
              <p:cNvSpPr>
                <a:spLocks noChangeShapeType="1"/>
              </p:cNvSpPr>
              <p:nvPr/>
            </p:nvSpPr>
            <p:spPr bwMode="auto">
              <a:xfrm>
                <a:off x="3840" y="480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67" name="Line 135"/>
              <p:cNvSpPr>
                <a:spLocks noChangeShapeType="1"/>
              </p:cNvSpPr>
              <p:nvPr/>
            </p:nvSpPr>
            <p:spPr bwMode="auto">
              <a:xfrm>
                <a:off x="3840" y="576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68" name="Line 136"/>
              <p:cNvSpPr>
                <a:spLocks noChangeShapeType="1"/>
              </p:cNvSpPr>
              <p:nvPr/>
            </p:nvSpPr>
            <p:spPr bwMode="auto">
              <a:xfrm>
                <a:off x="3792" y="528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69" name="Line 137"/>
              <p:cNvSpPr>
                <a:spLocks noChangeShapeType="1"/>
              </p:cNvSpPr>
              <p:nvPr/>
            </p:nvSpPr>
            <p:spPr bwMode="auto">
              <a:xfrm>
                <a:off x="3744" y="624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4664" name="Line 138"/>
            <p:cNvSpPr>
              <a:spLocks noChangeShapeType="1"/>
            </p:cNvSpPr>
            <p:nvPr/>
          </p:nvSpPr>
          <p:spPr bwMode="auto">
            <a:xfrm>
              <a:off x="3360" y="720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341" name="Text Box 141"/>
          <p:cNvSpPr txBox="1">
            <a:spLocks noChangeArrowheads="1"/>
          </p:cNvSpPr>
          <p:nvPr/>
        </p:nvSpPr>
        <p:spPr bwMode="auto">
          <a:xfrm>
            <a:off x="7467600" y="4648200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en-US" altLang="zh-CN"/>
              <a:t>11</a:t>
            </a:r>
          </a:p>
        </p:txBody>
      </p:sp>
      <p:sp>
        <p:nvSpPr>
          <p:cNvPr id="51342" name="Text Box 142"/>
          <p:cNvSpPr txBox="1">
            <a:spLocks noChangeArrowheads="1"/>
          </p:cNvSpPr>
          <p:nvPr/>
        </p:nvSpPr>
        <p:spPr bwMode="auto">
          <a:xfrm>
            <a:off x="3886200" y="5410200"/>
            <a:ext cx="2133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en-US" altLang="zh-CN"/>
              <a:t>54,58,54,52</a:t>
            </a:r>
            <a:r>
              <a:rPr lang="zh-CN" altLang="en-US"/>
              <a:t>；</a:t>
            </a:r>
          </a:p>
        </p:txBody>
      </p:sp>
      <p:grpSp>
        <p:nvGrpSpPr>
          <p:cNvPr id="51349" name="Group 149"/>
          <p:cNvGrpSpPr>
            <a:grpSpLocks/>
          </p:cNvGrpSpPr>
          <p:nvPr/>
        </p:nvGrpSpPr>
        <p:grpSpPr bwMode="auto">
          <a:xfrm>
            <a:off x="6629400" y="5486400"/>
            <a:ext cx="304800" cy="228600"/>
            <a:chOff x="3648" y="624"/>
            <a:chExt cx="192" cy="144"/>
          </a:xfrm>
        </p:grpSpPr>
        <p:sp>
          <p:nvSpPr>
            <p:cNvPr id="24658" name="Line 144"/>
            <p:cNvSpPr>
              <a:spLocks noChangeShapeType="1"/>
            </p:cNvSpPr>
            <p:nvPr/>
          </p:nvSpPr>
          <p:spPr bwMode="auto">
            <a:xfrm>
              <a:off x="3648" y="624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9" name="Line 145"/>
            <p:cNvSpPr>
              <a:spLocks noChangeShapeType="1"/>
            </p:cNvSpPr>
            <p:nvPr/>
          </p:nvSpPr>
          <p:spPr bwMode="auto">
            <a:xfrm>
              <a:off x="3744" y="624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0" name="Line 146"/>
            <p:cNvSpPr>
              <a:spLocks noChangeShapeType="1"/>
            </p:cNvSpPr>
            <p:nvPr/>
          </p:nvSpPr>
          <p:spPr bwMode="auto">
            <a:xfrm>
              <a:off x="3744" y="720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1" name="Line 147"/>
            <p:cNvSpPr>
              <a:spLocks noChangeShapeType="1"/>
            </p:cNvSpPr>
            <p:nvPr/>
          </p:nvSpPr>
          <p:spPr bwMode="auto">
            <a:xfrm>
              <a:off x="3696" y="672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350" name="Text Box 150"/>
          <p:cNvSpPr txBox="1">
            <a:spLocks noChangeArrowheads="1"/>
          </p:cNvSpPr>
          <p:nvPr/>
        </p:nvSpPr>
        <p:spPr bwMode="auto">
          <a:xfrm>
            <a:off x="7543800" y="5410200"/>
            <a:ext cx="1600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en-US" altLang="zh-CN"/>
              <a:t>4</a:t>
            </a:r>
          </a:p>
        </p:txBody>
      </p:sp>
      <p:sp>
        <p:nvSpPr>
          <p:cNvPr id="51351" name="Text Box 151"/>
          <p:cNvSpPr txBox="1">
            <a:spLocks noChangeArrowheads="1"/>
          </p:cNvSpPr>
          <p:nvPr/>
        </p:nvSpPr>
        <p:spPr bwMode="auto">
          <a:xfrm>
            <a:off x="7467600" y="5943600"/>
            <a:ext cx="1447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en-US" altLang="zh-CN"/>
              <a:t>0</a:t>
            </a:r>
          </a:p>
        </p:txBody>
      </p:sp>
      <p:sp>
        <p:nvSpPr>
          <p:cNvPr id="51352" name="Text Box 152"/>
          <p:cNvSpPr txBox="1">
            <a:spLocks noChangeArrowheads="1"/>
          </p:cNvSpPr>
          <p:nvPr/>
        </p:nvSpPr>
        <p:spPr bwMode="auto">
          <a:xfrm>
            <a:off x="3124200" y="1066800"/>
            <a:ext cx="3886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C0C"/>
                </a:solidFill>
              </a:rPr>
              <a:t>七年级数学测验抽样统计表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1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1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1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1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1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2" dur="80"/>
                                        <p:tgtEl>
                                          <p:spTgt spid="512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3" dur="80"/>
                                        <p:tgtEl>
                                          <p:spTgt spid="512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80"/>
                                        <p:tgtEl>
                                          <p:spTgt spid="512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1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1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1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1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1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1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1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51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1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1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51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1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51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51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 nodeType="clickPar">
                      <p:stCondLst>
                        <p:cond delay="indefinite"/>
                      </p:stCondLst>
                      <p:childTnLst>
                        <p:par>
                          <p:cTn id="1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51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51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51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51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 nodeType="clickPar">
                      <p:stCondLst>
                        <p:cond delay="indefinite"/>
                      </p:stCondLst>
                      <p:childTnLst>
                        <p:par>
                          <p:cTn id="1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51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51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51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51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 nodeType="clickPar">
                      <p:stCondLst>
                        <p:cond delay="indefinite"/>
                      </p:stCondLst>
                      <p:childTnLst>
                        <p:par>
                          <p:cTn id="1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5" dur="80"/>
                                        <p:tgtEl>
                                          <p:spTgt spid="513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6" dur="80"/>
                                        <p:tgtEl>
                                          <p:spTgt spid="513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80"/>
                                        <p:tgtEl>
                                          <p:spTgt spid="513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 nodeType="clickPar">
                      <p:stCondLst>
                        <p:cond delay="indefinite"/>
                      </p:stCondLst>
                      <p:childTnLst>
                        <p:par>
                          <p:cTn id="1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51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51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 nodeType="clickPar">
                      <p:stCondLst>
                        <p:cond delay="indefinite"/>
                      </p:stCondLst>
                      <p:childTnLst>
                        <p:par>
                          <p:cTn id="1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51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51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 nodeType="clickPar">
                      <p:stCondLst>
                        <p:cond delay="indefinite"/>
                      </p:stCondLst>
                      <p:childTnLst>
                        <p:par>
                          <p:cTn id="1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51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51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 nodeType="clickPar">
                      <p:stCondLst>
                        <p:cond delay="indefinite"/>
                      </p:stCondLst>
                      <p:childTnLst>
                        <p:par>
                          <p:cTn id="1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0" dur="80"/>
                                        <p:tgtEl>
                                          <p:spTgt spid="513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1" dur="80"/>
                                        <p:tgtEl>
                                          <p:spTgt spid="513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80"/>
                                        <p:tgtEl>
                                          <p:spTgt spid="513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 nodeType="clickPar">
                      <p:stCondLst>
                        <p:cond delay="indefinite"/>
                      </p:stCondLst>
                      <p:childTnLst>
                        <p:par>
                          <p:cTn id="1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51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51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 nodeType="clickPar">
                      <p:stCondLst>
                        <p:cond delay="indefinite"/>
                      </p:stCondLst>
                      <p:childTnLst>
                        <p:par>
                          <p:cTn id="2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51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51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 nodeType="clickPar">
                      <p:stCondLst>
                        <p:cond delay="indefinite"/>
                      </p:stCondLst>
                      <p:childTnLst>
                        <p:par>
                          <p:cTn id="2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9" dur="80"/>
                                        <p:tgtEl>
                                          <p:spTgt spid="513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0" dur="80"/>
                                        <p:tgtEl>
                                          <p:spTgt spid="513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80"/>
                                        <p:tgtEl>
                                          <p:spTgt spid="513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 nodeType="clickPar">
                      <p:stCondLst>
                        <p:cond delay="indefinite"/>
                      </p:stCondLst>
                      <p:childTnLst>
                        <p:par>
                          <p:cTn id="2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51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51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 nodeType="clickPar">
                      <p:stCondLst>
                        <p:cond delay="indefinite"/>
                      </p:stCondLst>
                      <p:childTnLst>
                        <p:par>
                          <p:cTn id="2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51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51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 nodeType="clickPar">
                      <p:stCondLst>
                        <p:cond delay="indefinite"/>
                      </p:stCondLst>
                      <p:childTnLst>
                        <p:par>
                          <p:cTn id="2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51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51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/>
      <p:bldP spid="51274" grpId="0"/>
      <p:bldP spid="51275" grpId="0" animBg="1"/>
      <p:bldP spid="51276" grpId="0"/>
      <p:bldP spid="51277" grpId="0" animBg="1"/>
      <p:bldP spid="51278" grpId="0"/>
      <p:bldP spid="51279" grpId="0" animBg="1"/>
      <p:bldP spid="51280" grpId="0"/>
      <p:bldP spid="51281" grpId="0" animBg="1"/>
      <p:bldP spid="51282" grpId="0"/>
      <p:bldP spid="51283" grpId="0" animBg="1"/>
      <p:bldP spid="51289" grpId="0"/>
      <p:bldP spid="51299" grpId="0" animBg="1"/>
      <p:bldP spid="51300" grpId="0" animBg="1"/>
      <p:bldP spid="51301" grpId="0" animBg="1"/>
      <p:bldP spid="51302" grpId="0" animBg="1"/>
      <p:bldP spid="51303" grpId="0" animBg="1"/>
      <p:bldP spid="51304" grpId="0" animBg="1"/>
      <p:bldP spid="51305" grpId="0" animBg="1"/>
      <p:bldP spid="51306" grpId="0" animBg="1"/>
      <p:bldP spid="51307" grpId="0" animBg="1"/>
      <p:bldP spid="51308" grpId="0" animBg="1"/>
      <p:bldP spid="51309" grpId="0"/>
      <p:bldP spid="51310" grpId="0"/>
      <p:bldP spid="51324" grpId="0"/>
      <p:bldP spid="51325" grpId="0"/>
      <p:bldP spid="51341" grpId="0"/>
      <p:bldP spid="51342" grpId="0"/>
      <p:bldP spid="51350" grpId="0"/>
      <p:bldP spid="5135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第一PPT模板网-WWW.1PPT.COM">
  <a:themeElements>
    <a:clrScheme name="透明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透明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257</TotalTime>
  <Words>1631</Words>
  <Application>Microsoft Office PowerPoint</Application>
  <PresentationFormat>全屏显示(4:3)</PresentationFormat>
  <Paragraphs>180</Paragraphs>
  <Slides>14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Calibri</vt:lpstr>
      <vt:lpstr>Wingdings</vt:lpstr>
      <vt:lpstr>华文行楷</vt:lpstr>
      <vt:lpstr>Times New Roman</vt:lpstr>
      <vt:lpstr>隶书</vt:lpstr>
      <vt:lpstr>第一PPT模板网-WWW.1PPT.COM</vt:lpstr>
      <vt:lpstr>第一PPT模板网-WWW.1PPT.COM </vt:lpstr>
      <vt:lpstr>Microsoft 公式 3.0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Printed>1601-01-01T00:00:00Z</cp:lastPrinted>
  <dcterms:created xsi:type="dcterms:W3CDTF">1601-01-01T00:00:00Z</dcterms:created>
  <dcterms:modified xsi:type="dcterms:W3CDTF">2017-08-16T09:07:43Z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