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5"/>
  </p:notesMasterIdLst>
  <p:sldIdLst>
    <p:sldId id="434" r:id="rId3"/>
    <p:sldId id="435" r:id="rId4"/>
    <p:sldId id="436" r:id="rId5"/>
    <p:sldId id="437" r:id="rId6"/>
    <p:sldId id="438" r:id="rId7"/>
    <p:sldId id="439" r:id="rId8"/>
    <p:sldId id="440" r:id="rId9"/>
    <p:sldId id="441" r:id="rId10"/>
    <p:sldId id="442" r:id="rId11"/>
    <p:sldId id="443" r:id="rId12"/>
    <p:sldId id="444" r:id="rId13"/>
    <p:sldId id="445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884" autoAdjust="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98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B185D0A-A52D-45A6-909E-C237BB5F44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65012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85D0A-A52D-45A6-909E-C237BB5F44E4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7965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06109D53-0A9D-4D82-A6CE-FEEBBA5725C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E155A-0139-471B-AA16-1EDD78F0DBE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45A3E-67FE-413C-BDD6-769BC33F96D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397B7F9D-B0F3-4A10-ACC3-B25054416D3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FA5CBFEB-C985-4BBE-8226-BBAD96FF47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3869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095D787D-CE82-4C7F-8A10-9E9C08D5255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1006795D-E04C-49B5-9425-382B89C8F3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973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4368EE08-4B63-48EB-B516-3B82B40C4005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70AA1967-2117-41D9-8536-731B6438B6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98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75B42D01-EE6C-48AD-B078-DE681DF36487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E68E31A0-F393-40AB-96FD-F896EE19F1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042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53653A22-71E2-48C9-86CD-A48E5B86C4B4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01F84032-A713-45DB-8EDD-CCF6633EF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9691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6BD57899-BD99-4D12-9369-2A0D2660B5F1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31B1E695-5BD5-4374-8569-5E13CC5731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135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23EB28E-3D7E-4B4F-AF2E-BEBCC0CF455C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05BD5AA-C1E6-4872-B92D-64043EE05D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9560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2E93B843-2780-4492-A532-45C189802D58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B8AB3338-8E07-4666-B960-F0E8DFA74A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839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3F7A0-6CCC-4B23-A997-7125B0B6E12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E0943FC-B7FD-4E8D-8075-D357F865F1BF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5541B96-0C13-4890-B6E7-7249C74EB7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005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1739197F-9511-4C53-BEE8-731EBF3A7595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94BEF7B0-1BE9-4D48-857A-38317EAF02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5537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CEE159EF-01BD-4619-AF5B-85A3CC7EFED2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kumimoji="1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中宋" pitchFamily="2" charset="-122"/>
              </a:defRPr>
            </a:lvl1pPr>
          </a:lstStyle>
          <a:p>
            <a:pPr>
              <a:defRPr/>
            </a:pPr>
            <a:fld id="{8524A9D6-878C-4763-8D43-F47A595364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952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6278E-2034-43FF-81F7-87DC1DA2C897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286A5-78F5-474C-B49C-94D5C63302F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28D83-FD27-408C-97D4-CFF401DB35B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9E4B7A-CB15-4DDC-AE3E-B8B72ACB448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AF79-C4B1-460F-B7C9-A08E3AD4788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9BEDB-9CAB-4D8E-8199-BD0C0391616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FECB1-0D89-4D09-83DD-D094DADE4B0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C1B5108-EA69-42F5-A0B0-D919BD61748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10ACDD43-C6A6-4FE4-9AD0-BE31B288E139}" type="datetimeFigureOut">
              <a:rPr lang="zh-CN" altLang="en-US"/>
              <a:pPr>
                <a:defRPr/>
              </a:pPr>
              <a:t>2017/7/28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 b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defRPr>
            </a:lvl1pPr>
          </a:lstStyle>
          <a:p>
            <a:pPr>
              <a:defRPr/>
            </a:pPr>
            <a:fld id="{539D5BBD-A5BB-46A7-81C2-334DAA76F5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95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295938" name="Rectangle 2"/><p:cNvSpPr><a:spLocks noGrp="1" noChangeArrowheads="1"/></p:cNvSpPr><p:nvPr><p:ph type="ctrTitle"/></p:nvPr></p:nvSpPr><p:spPr><a:xfrm><a:off x="1259632" y="3429000"/><a:ext cx="5638800" cy="1143000"/></a:xfrm><a:noFill/><a:ln/></p:spPr><p:txBody><a:bodyPr/><a:lstStyle/><a:p><a:r><a:rPr lang="zh-CN" altLang="en-US" sz="8800" b="1" dirty="0"><a:solidFill><a:schemeClr val="accent6"><a:lumMod val="50000"/></a:schemeClr></a:solidFill><a:effectLst><a:outerShdw blurRad="38100" dist="38100" dir="2700000" algn="tl"><a:srgbClr val="000000"><a:alpha val="43137"/></a:srgbClr></a:outerShdw></a:effectLst><a:latin typeface="方正风雅宋简体" pitchFamily="2" charset="-122"/><a:ea typeface="方正风雅宋简体" pitchFamily="2" charset="-122"/><a:cs typeface=""/></a:rPr><a:t>游击队歌 </a:t></a:r><a:endParaRPr lang="zh-CN" altLang="en-US" sz="8800" dirty="0"><a:solidFill><a:schemeClr val="accent6"><a:lumMod val="50000"/></a:schemeClr></a:solidFill><a:effectLst><a:outerShdw blurRad="38100" dist="38100" dir="2700000" algn="tl"><a:srgbClr val="000000"><a:alpha val="43137"/></a:srgbClr></a:outerShdw></a:effectLst><a:latin typeface="方正风雅宋简体" pitchFamily="2" charset="-122"/><a:ea typeface="方正风雅宋简体" pitchFamily="2" charset="-122"/></a:endParaRPr></a:p></p:txBody></p:sp><p:sp><p:nvSpPr><p:cNvPr id="7" name="矩形 6"/><p:cNvSpPr/><p:nvPr/></p:nvSpPr><p:spPr><a:xfrm><a:off x="1982194" y="5786159"/><a:ext cx="5186035" cy="470257"/></a:xfrm><a:prstGeom prst="rect"><a:avLst/></a:prstGeom></p:spPr><p:txBody><a:bodyPr wrap="none"><a:spAutoFit/></a:bodyPr><a:lstStyle/><a:p><a:pPr marL="342900" indent="-342900" algn="ctr"><a:lnSpc><a:spcPct val="110000"/></a:lnSpc><a:defRPr/></a:pPr><a:r><a:rPr lang="zh-CN" altLang="en-US" sz="2400" b="1" kern="0" dirty="0"><a:solidFill><a:schemeClr val="accent6"><a:lumMod val="50000"/></a:schemeClr></a:solidFill><a:latin typeface="微软雅黑" panose="020B0503020204020204" pitchFamily="34" charset="-122"/><a:ea typeface="微软雅黑" panose="020B0503020204020204" pitchFamily="34" charset="-122"/></a:rPr><a:t>第一</a:t></a:r><a:r><a:rPr lang="en-US" altLang="zh-CN" sz="2400" b="1" kern="0" dirty="0"><a:solidFill><a:schemeClr val="accent6"><a:lumMod val="50000"/></a:schemeClr></a:solidFill><a:latin typeface="微软雅黑" panose="020B0503020204020204" pitchFamily="34" charset="-122"/><a:ea typeface="微软雅黑" panose="020B0503020204020204" pitchFamily="34" charset="-122"/></a:rPr><a:t>PPT</a:t></a:r><a:r><a:rPr lang="zh-CN" altLang="en-US" sz="2400" b="1" kern="0" dirty="0"><a:solidFill><a:schemeClr val="accent6"><a:lumMod val="50000"/></a:schemeClr></a:solidFill><a:latin typeface="微软雅黑" panose="020B0503020204020204" pitchFamily="34" charset="-122"/><a:ea typeface="微软雅黑" panose="020B0503020204020204" pitchFamily="34" charset="-122"/></a:rPr><a:t>模板网</a:t></a:r><a:r><a:rPr lang="en-US" altLang="zh-CN" sz="2400" b="1" kern="0" dirty="0"><a:solidFill><a:schemeClr val="accent6"><a:lumMod val="50000"/></a:schemeClr></a:solidFill><a:latin typeface="微软雅黑" panose="020B0503020204020204" pitchFamily="34" charset="-122"/><a:ea typeface="微软雅黑" panose="020B0503020204020204" pitchFamily="34" charset="-122"/></a:rPr><a:t>-WWW.1PPT.COM</a:t></a:r></a:p></p:txBody></p:sp></p:spTree></p:cSld><p:clrMapOvr><a:masterClrMapping/></p:clrMapOvr>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620688"/>
            <a:ext cx="8229600" cy="747712"/>
          </a:xfrm>
          <a:noFill/>
          <a:ln/>
        </p:spPr>
        <p:txBody>
          <a:bodyPr/>
          <a:lstStyle/>
          <a:p>
            <a:r>
              <a:rPr lang="zh-CN" altLang="en-US" sz="4000" dirty="0" smtClean="0"/>
              <a:t>在</a:t>
            </a:r>
            <a:r>
              <a:rPr lang="zh-CN" altLang="en-US" sz="4000" dirty="0"/>
              <a:t>太行山上</a:t>
            </a:r>
          </a:p>
        </p:txBody>
      </p:sp>
      <p:sp>
        <p:nvSpPr>
          <p:cNvPr id="305155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556792"/>
            <a:ext cx="7772400" cy="4968875"/>
          </a:xfrm>
          <a:noFill/>
          <a:ln/>
        </p:spPr>
        <p:txBody>
          <a:bodyPr/>
          <a:lstStyle/>
          <a:p>
            <a:r>
              <a:rPr lang="zh-CN" altLang="en-US" sz="2800" dirty="0">
                <a:solidFill>
                  <a:srgbClr val="B94E13"/>
                </a:solidFill>
              </a:rPr>
              <a:t>红日照遍了东方（照遍了东方）自由之神在纵情歌唱（纵情歌唱）</a:t>
            </a:r>
          </a:p>
          <a:p>
            <a:r>
              <a:rPr lang="zh-CN" altLang="en-US" sz="2800" dirty="0">
                <a:solidFill>
                  <a:srgbClr val="B94E13"/>
                </a:solidFill>
              </a:rPr>
              <a:t>看吧千山万壑 铜壁铁墙 抗日的烽火燃烧在太行山上（太行山上）气焰千万丈（千万丈 ）</a:t>
            </a:r>
          </a:p>
          <a:p>
            <a:r>
              <a:rPr lang="zh-CN" altLang="en-US" sz="2800" dirty="0">
                <a:solidFill>
                  <a:srgbClr val="B94E13"/>
                </a:solidFill>
              </a:rPr>
              <a:t>听吧 母亲叫儿打东洋 妻子送郎上战场（上战场）</a:t>
            </a:r>
          </a:p>
          <a:p>
            <a:r>
              <a:rPr lang="zh-CN" altLang="en-US" sz="2800" dirty="0">
                <a:solidFill>
                  <a:srgbClr val="B94E13"/>
                </a:solidFill>
              </a:rPr>
              <a:t>我们在太行山上 我们在太行山上山高林又密 兵强马又壮敌人从哪里进攻 我们就要他在哪里灭亡敌 人从哪里进攻 我们就要他在哪里灭亡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 dirty="0"/>
              <a:t>弹起我心爱的土琵琶</a:t>
            </a:r>
          </a:p>
        </p:txBody>
      </p:sp>
      <p:sp>
        <p:nvSpPr>
          <p:cNvPr id="306179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zh-CN" altLang="en-US" sz="2800" dirty="0">
                <a:solidFill>
                  <a:srgbClr val="C62106"/>
                </a:solidFill>
              </a:rPr>
              <a:t>西边的太阳快要落山了，微山湖上静悄悄。弹起我心爱的土琵琶，唱起那动人的歌谣。</a:t>
            </a:r>
          </a:p>
          <a:p>
            <a:r>
              <a:rPr lang="zh-CN" altLang="en-US" sz="2800" dirty="0">
                <a:solidFill>
                  <a:srgbClr val="C62106"/>
                </a:solidFill>
              </a:rPr>
              <a:t>爬上飞快的火车，像骑上奔驰的骏马。车站和铁道线上，是我们杀敌的好战场。我们爬飞车那个搞机枪，闯火车那个炸桥梁，就像钢刀插入敌胸膛，打得鬼子魂飞胆丧。</a:t>
            </a:r>
          </a:p>
          <a:p>
            <a:r>
              <a:rPr lang="zh-CN" altLang="en-US" sz="2800" dirty="0">
                <a:solidFill>
                  <a:srgbClr val="C62106"/>
                </a:solidFill>
              </a:rPr>
              <a:t>西边的太阳就要落山了，鬼子的末日就要来到弹起我心爱的土琵琶，唱起那动人的歌谣</a:t>
            </a:r>
            <a:r>
              <a:rPr lang="zh-CN" altLang="en-US" sz="2800" dirty="0" smtClean="0"/>
              <a:t>。 </a:t>
            </a:r>
            <a:r>
              <a:rPr lang="zh-CN" altLang="en-US" sz="2800" dirty="0"/>
              <a:t/>
            </a:r>
            <a:br>
              <a:rPr lang="zh-CN" altLang="en-US" sz="2800" dirty="0"/>
            </a:br>
            <a:endParaRPr lang="zh-CN" altLang="en-US" sz="2800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813" y="4437063"/>
            <a:ext cx="6454775" cy="1692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1300"/>
            <a:ext cx="9144000" cy="1584325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7108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7150" y="981075"/>
            <a:ext cx="648970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213"/>
            <a:ext cx="4103687" cy="1619250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213"/>
            <a:ext cx="4103688" cy="1546225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111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6238" y="30972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2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238" y="30972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387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296962" name="Rectangle 2"/><p:cNvSpPr><a:spLocks noGrp="1" noChangeArrowheads="1"/></p:cNvSpPr><p:nvPr><p:ph type="title"/></p:nvPr></p:nvSpPr><p:spPr><a:xfrm><a:off x="539552" y="404664"/><a:ext cx="8162925" cy="1431925"/></a:xfrm><a:noFill/><a:ln/></p:spPr><p:txBody><a:bodyPr/><a:lstStyle/><a:p><a:r><a:rPr lang="zh-CN" altLang="en-US" b="1" dirty="0" smtClean="0"><a:ea typeface=""/><a:cs typeface=""/></a:rPr><a:t>一</a:t></a:r><a:r><a:rPr lang="zh-CN" altLang="en-US" b="1" dirty="0"><a:ea typeface=""/><a:cs typeface=""/></a:rPr><a:t>、教 学 目 </a:t></a:r><a:r><a:rPr lang="zh-CN" altLang="en-US" b="1" dirty="0" smtClean="0"><a:ea typeface=""/><a:cs typeface=""/></a:rPr><a:t>标</a:t></a:r><a:endParaRPr lang="zh-CN" altLang="en-US" dirty="0"><a:ea typeface=""/><a:cs typeface=""/></a:endParaRPr></a:p></p:txBody></p:sp><p:sp><p:nvSpPr><p:cNvPr id="296963" name="Rectangle 3"/><p:cNvSpPr><a:spLocks noGrp="1" noChangeArrowheads="1"/></p:cNvSpPr><p:nvPr><p:ph idx="1"/></p:nvPr></p:nvSpPr><p:spPr><a:xfrm><a:off x="0" y="1772816"/><a:ext cx="8915400" cy="4876800"/></a:xfrm><a:noFill/><a:ln/></p:spPr><p:txBody><a:bodyPr/><a:lstStyle/><a:p><a:r><a:rPr lang="en-US" altLang="zh-CN" sz="2400" dirty="0" smtClean="0"><a:ea typeface=""/><a:cs typeface=""/></a:rPr><a:t>(</a:t></a:r><a:r><a:rPr lang="zh-CN" altLang="en-US" sz="2400" dirty="0"><a:ea typeface=""/><a:cs typeface=""/></a:rPr><a:t>一</a:t></a:r><a:r><a:rPr lang="en-US" altLang="zh-CN" sz="2400" dirty="0"><a:ea typeface=""/><a:cs typeface=""/></a:rPr><a:t>)</a:t></a:r><a:r><a:rPr lang="zh-CN" altLang="en-US" sz="2400" dirty="0"><a:ea typeface=""/><a:cs typeface=""/></a:rPr><a:t>能够对革命历史题材的音乐感兴趣，愿意了解与其相关的音乐文化及历史背景，积极参与歌唱、聆听等音乐实践活动。</a:t></a:r><a:br><a:rPr lang="zh-CN" altLang="en-US" sz="2400" dirty="0"><a:ea typeface=""/><a:cs typeface=""/></a:rPr></a:br><a:r><a:rPr lang="en-US" altLang="zh-CN" sz="2400" dirty="0" smtClean="0"><a:ea typeface=""/><a:cs typeface=""/></a:rPr><a:t>(</a:t></a:r><a:r><a:rPr lang="zh-CN" altLang="en-US" sz="2400" dirty="0"><a:ea typeface=""/><a:cs typeface=""/></a:rPr><a:t>二</a:t></a:r><a:r><a:rPr lang="en-US" altLang="zh-CN" sz="2400" dirty="0"><a:ea typeface=""/><a:cs typeface=""/></a:rPr><a:t>)</a:t></a:r><a:r><a:rPr lang="zh-CN" altLang="en-US" sz="2400" dirty="0"><a:ea typeface=""/><a:cs typeface=""/></a:rPr><a:t>能够用轻快有力的声音和保卫祖国，憎恨、蔑视侵略者的感情背唱</a:t></a:r><a:r><a:rPr lang="en-US" altLang="zh-CN" sz="2400" dirty="0"><a:ea typeface=""/><a:cs typeface=""/></a:rPr><a:t>《</a:t></a:r><a:r><a:rPr lang="zh-CN" altLang="en-US" sz="2400" dirty="0"><a:ea typeface=""/><a:cs typeface=""/></a:rPr><a:t>游击队歌</a:t></a:r><a:r><a:rPr lang="en-US" altLang="zh-CN" sz="2400" dirty="0"><a:ea typeface=""/><a:cs typeface=""/></a:rPr><a:t>》</a:t></a:r><a:r><a:rPr lang="zh-CN" altLang="en-US" sz="2400" dirty="0"><a:ea typeface=""/><a:cs typeface=""/></a:rPr><a:t>。</a:t></a:r><a:br><a:rPr lang="zh-CN" altLang="en-US" sz="2400" dirty="0"><a:ea typeface=""/><a:cs typeface=""/></a:rPr></a:br><a:r><a:rPr lang="en-US" altLang="zh-CN" sz="2400" dirty="0" smtClean="0"><a:ea typeface=""/><a:cs typeface=""/></a:rPr><a:t>(</a:t></a:r><a:r><a:rPr lang="zh-CN" altLang="en-US" sz="2400" dirty="0"><a:ea typeface=""/><a:cs typeface=""/></a:rPr><a:t>三</a:t></a:r><a:r><a:rPr lang="en-US" altLang="zh-CN" sz="2400" dirty="0"><a:ea typeface=""/><a:cs typeface=""/></a:rPr><a:t>)</a:t></a:r><a:r><a:rPr lang="zh-CN" altLang="en-US" sz="2400" dirty="0"><a:ea typeface=""/><a:cs typeface=""/></a:rPr><a:t>聆听歌曲、钢琴协奏曲</a:t></a:r><a:r><a:rPr lang="en-US" altLang="zh-CN" sz="2400" dirty="0"><a:ea typeface=""/><a:cs typeface=""/></a:rPr><a:t>《</a:t></a:r><a:r><a:rPr lang="zh-CN" altLang="en-US" sz="2400" dirty="0"><a:ea typeface=""/><a:cs typeface=""/></a:rPr><a:t>保卫黄河</a:t></a:r><a:r><a:rPr lang="en-US" altLang="zh-CN" sz="2400" dirty="0"><a:ea typeface=""/><a:cs typeface=""/></a:rPr><a:t>》</a:t></a:r><a:r><a:rPr lang="zh-CN" altLang="en-US" sz="2400" dirty="0"><a:ea typeface=""/><a:cs typeface=""/></a:rPr><a:t>，感受、体验其音乐内容、音乐情绪及不同表演形式的不同效果，理解其团结人民、鼓舞人民、打击敌人的战斗作用。</a:t></a:r><a:br><a:rPr lang="zh-CN" altLang="en-US" sz="2400" dirty="0"><a:ea typeface=""/><a:cs typeface=""/></a:rPr></a:br><a:r><a:rPr lang="en-US" altLang="zh-CN" sz="2400" dirty="0" smtClean="0"><a:ea typeface=""/><a:cs typeface=""/></a:rPr><a:t>(</a:t></a:r><a:r><a:rPr lang="zh-CN" altLang="en-US" sz="2400" dirty="0"><a:ea typeface=""/><a:cs typeface=""/></a:rPr><a:t>四</a:t></a:r><a:r><a:rPr lang="en-US" altLang="zh-CN" sz="2400" dirty="0"><a:ea typeface=""/><a:cs typeface=""/></a:rPr><a:t>)</a:t></a:r><a:r><a:rPr lang="zh-CN" altLang="en-US" sz="2400" dirty="0"><a:ea typeface=""/><a:cs typeface=""/></a:rPr><a:t>聆听</a:t></a:r><a:r><a:rPr lang="en-US" altLang="zh-CN" sz="2400" dirty="0"><a:ea typeface=""/><a:cs typeface=""/></a:rPr><a:t>《</a:t></a:r><a:r><a:rPr lang="zh-CN" altLang="en-US" sz="2400" dirty="0"><a:ea typeface=""/><a:cs typeface=""/></a:rPr><a:t>四渡赤水出奇兵</a:t></a:r><a:r><a:rPr lang="en-US" altLang="zh-CN" sz="2400" dirty="0"><a:ea typeface=""/><a:cs typeface=""/></a:rPr><a:t>》</a:t></a:r><a:r><a:rPr lang="zh-CN" altLang="en-US" sz="2400" dirty="0"><a:ea typeface=""/><a:cs typeface=""/></a:rPr><a:t>，感受、体验歌曲的音乐内容、音乐情绪，认识歌曲</a:t></a:r><a:r><a:rPr lang="zh-CN" altLang="en-US" sz="2400" dirty="0" smtClean="0"><a:ea typeface=""/><a:cs typeface=""/></a:rPr><a:t>的演唱</a:t></a:r><a:r><a:rPr lang="zh-CN" altLang="en-US" sz="2400" dirty="0"><a:ea typeface=""/><a:cs typeface=""/></a:rPr><a:t>形式</a:t></a:r><a:r><a:rPr lang="zh-CN" altLang="en-US" sz="2400" dirty="0" smtClean="0"><a:ea typeface=""/><a:cs typeface=""/></a:rPr><a:t>。</a:t></a:r><a:endParaRPr lang="zh-CN" altLang="en-US" sz="2400" dirty="0"><a:ea typeface=""/><a:cs typeface=""/></a:endParaRPr></a:p></p:txBody></p:sp><p:sp><p:nvSpPr><p:cNvPr id="4" name="日期占位符 3"/><p:cNvSpPr><a:spLocks noGrp="1"/></p:cNvSpPr><p:nvPr><p:ph type="dt" sz="half" idx="10"/></p:nvPr></p:nvSpPr><p:spPr/><p:txBody><a:bodyPr/><a:lstStyle/><a:p><a:endParaRPr lang="en-US" altLang="zh-CN" dirty="0"/></a:p></p:txBody></p:sp><p:sp><p:nvSpPr><p:cNvPr id="5" name="页脚占位符 4"/><p:cNvSpPr><a:spLocks noGrp="1"/></p:cNvSpPr><p:nvPr><p:ph type="ftr" sz="quarter" idx="11"/></p:nvPr></p:nvSpPr><p:spPr/><p:txBody><a:bodyPr/><a:lstStyle/><a:p><a:endParaRPr lang="zh-CN" altLang="en-US" dirty="0"/></a:p></p:txBody></p:sp></p:spTree></p:cSld><p:clrMapOvr><a:masterClrMapping/></p:clrMapOvr></p:sld>
</file>

<file path=ppt/slides/slide3.xml><?xml version="1.0" encoding="UTF-8" standalone="yes"?>
<p:sld xmlns:a="http://schemas.openxmlformats.org/drawingml/2006/main" xmlns:r="http://schemas.openxmlformats.org/officeDocument/2006/relationships" xmlns:p="http://schemas.openxmlformats.org/presentationml/2006/main" showMasterPhAnim="0"><p:cSld><p:spTree><p:nvGrpSpPr><p:cNvPr id="1" name=""/><p:cNvGrpSpPr/><p:nvPr/></p:nvGrpSpPr><p:grpSpPr><a:xfrm><a:off x="0" y="0"/><a:ext cx="0" cy="0"/><a:chOff x="0" y="0"/><a:chExt cx="0" cy="0"/></a:xfrm></p:grpSpPr><p:sp><p:nvSpPr><p:cNvPr id="297986" name="Rectangle 2"/><p:cNvSpPr><a:spLocks noGrp="1" noChangeArrowheads="1"/></p:cNvSpPr><p:nvPr><p:ph type="title"/></p:nvPr></p:nvSpPr><p:spPr><a:noFill/><a:ln/></p:spPr><p:txBody><a:bodyPr/><a:lstStyle/><a:p><a:r><a:rPr lang="zh-CN" altLang="en-US" b="1" dirty="0"/><a:t>歌曲</a:t></a:r><a:r><a:rPr lang="zh-CN" altLang="en-US" b="1" dirty="0"><a:ea typeface=""/><a:cs typeface=""/></a:rPr><a:t>背景</a:t></a:r></a:p></p:txBody></p:sp><p:sp><p:nvSpPr><p:cNvPr id="297987" name="Rectangle 3"/><p:cNvSpPr><a:spLocks noGrp="1" noChangeArrowheads="1"/></p:cNvSpPr><p:nvPr><p:ph idx="1"/></p:nvPr></p:nvSpPr><p:spPr><a:xfrm><a:off x="0" y="1676400"/><a:ext cx="8915400" cy="4876800"/></a:xfrm><a:noFill/><a:ln/></p:spPr><p:txBody><a:bodyPr/><a:lstStyle/><a:p><a:r><a:rPr lang="en-US" altLang="zh-CN" sz="2800" dirty="0"><a:ea typeface=""/><a:cs typeface=""/></a:rPr><a:t></a:t></a:r><a:br><a:rPr lang="en-US" altLang="zh-CN" sz="2800" dirty="0"><a:ea typeface=""/><a:cs typeface=""/></a:rPr></a:br><a:r><a:rPr lang="en-US" altLang="zh-CN" sz="2800" dirty="0"><a:ea typeface=""/><a:cs typeface=""/></a:rPr><a:t>《</a:t></a:r><a:r><a:rPr lang="zh-CN" altLang="en-US" sz="2800" dirty="0"><a:ea typeface=""/><a:cs typeface=""/></a:rPr><a:t>游击队歌</a:t></a:r><a:r><a:rPr lang="en-US" altLang="zh-CN" sz="2800" dirty="0"><a:ea typeface=""/><a:cs typeface=""/></a:rPr><a:t>》</a:t></a:r><a:r><a:rPr lang="zh-CN" altLang="en-US" sz="2800" dirty="0"><a:ea typeface=""/><a:cs typeface=""/></a:rPr><a:t>作于</a:t></a:r><a:r><a:rPr lang="en-US" altLang="zh-CN" sz="2800" dirty="0"><a:ea typeface=""/><a:cs typeface=""/></a:rPr><a:t>1937</a:t></a:r><a:r><a:rPr lang="zh-CN" altLang="en-US" sz="2800" dirty="0"><a:ea typeface=""/><a:cs typeface=""/></a:rPr><a:t>年年底。当时，作者在救亡演剧一队工作。写此歌时，住在山西临汾八路军办事处。首次演出时，受到八路军总司令部高级将领的热烈欢迎。随后便流传到全国各地。歌曲初刊于</a:t></a:r><a:r><a:rPr lang="en-US" altLang="zh-CN" sz="2800" dirty="0"><a:ea typeface=""/><a:cs typeface=""/></a:rPr><a:t>1938</a:t></a:r><a:r><a:rPr lang="zh-CN" altLang="en-US" sz="2800" dirty="0"><a:ea typeface=""/><a:cs typeface=""/></a:rPr><a:t>年</a:t></a:r><a:r><a:rPr lang="en-US" altLang="zh-CN" sz="2800" dirty="0"><a:ea typeface=""/><a:cs typeface=""/></a:rPr><a:t>5</a:t></a:r><a:r><a:rPr lang="zh-CN" altLang="en-US" sz="2800" dirty="0"><a:ea typeface=""/><a:cs typeface=""/></a:rPr><a:t>月出版的</a:t></a:r><a:r><a:rPr lang="en-US" altLang="zh-CN" sz="2800" dirty="0"><a:ea typeface=""/><a:cs typeface=""/></a:rPr><a:t>《</a:t></a:r><a:r><a:rPr lang="zh-CN" altLang="en-US" sz="2800" dirty="0"><a:ea typeface=""/><a:cs typeface=""/></a:rPr><a:t>自由中国</a:t></a:r><a:r><a:rPr lang="en-US" altLang="zh-CN" sz="2800" dirty="0"><a:ea typeface=""/><a:cs typeface=""/></a:rPr><a:t>》</a:t></a:r><a:r><a:rPr lang="zh-CN" altLang="en-US" sz="2800" dirty="0"><a:ea typeface=""/><a:cs typeface=""/></a:rPr><a:t>第二号。同年夏天，在武汉改编为四部合唱。</a:t></a:r><a:r><a:rPr lang="en-US" altLang="zh-CN" sz="2800" dirty="0"><a:ea typeface=""/><a:cs typeface=""/></a:rPr><a:t>1942</a:t></a:r><a:r><a:rPr lang="zh-CN" altLang="en-US" sz="2800" dirty="0"><a:ea typeface=""/><a:cs typeface=""/></a:rPr><a:t>年拍摄的影片</a:t></a:r><a:r><a:rPr lang="en-US" altLang="zh-CN" sz="2800" dirty="0"><a:ea typeface=""/><a:cs typeface=""/></a:rPr><a:t>《</a:t></a:r><a:r><a:rPr lang="zh-CN" altLang="en-US" sz="2800" dirty="0"><a:ea typeface=""/><a:cs typeface=""/></a:rPr><a:t>自由中国</a:t></a:r><a:r><a:rPr lang="en-US" altLang="zh-CN" sz="2800" dirty="0"><a:ea typeface=""/><a:cs typeface=""/></a:rPr><a:t>》</a:t></a:r><a:r><a:rPr lang="zh-CN" altLang="en-US" sz="2800" dirty="0"><a:ea typeface=""/><a:cs typeface=""/></a:rPr><a:t>，曾用此歌作插曲。此外，曾为大型纪录片</a:t></a:r><a:r><a:rPr lang="en-US" altLang="zh-CN" sz="2800" dirty="0"><a:ea typeface=""/><a:cs typeface=""/></a:rPr><a:t>《</a:t></a:r><a:r><a:rPr lang="zh-CN" altLang="en-US" sz="2800" dirty="0"><a:ea typeface=""/><a:cs typeface=""/></a:rPr><a:t>华北是我们的</a:t></a:r><a:r><a:rPr lang="en-US" altLang="zh-CN" sz="2800" dirty="0"><a:ea typeface=""/><a:cs typeface=""/></a:rPr><a:t>》</a:t></a:r><a:r><a:rPr lang="zh-CN" altLang="en-US" sz="2800" dirty="0"><a:ea typeface=""/><a:cs typeface=""/></a:rPr><a:t>作配乐。</a:t></a:r><a:r><a:rPr lang="en-US" altLang="zh-CN" sz="2800" dirty="0"><a:ea typeface=""/><a:cs typeface=""/></a:rPr><a:t>1964</a:t></a:r><a:r><a:rPr lang="zh-CN" altLang="en-US" sz="2800" dirty="0"><a:ea typeface=""/><a:cs typeface=""/></a:rPr><a:t>年，大型音乐舞蹈史诗</a:t></a:r><a:r><a:rPr lang="en-US" altLang="zh-CN" sz="2800" dirty="0"><a:ea typeface=""/><a:cs typeface=""/></a:rPr><a:t>《</a:t></a:r><a:r><a:rPr lang="zh-CN" altLang="en-US" sz="2800" dirty="0"><a:ea typeface=""/><a:cs typeface=""/></a:rPr><a:t>东方红</a:t></a:r><a:r><a:rPr lang="en-US" altLang="zh-CN" sz="2800" dirty="0"><a:ea typeface=""/><a:cs typeface=""/></a:rPr><a:t>》</a:t></a:r><a:r><a:rPr lang="zh-CN" altLang="en-US" sz="2800" dirty="0"><a:ea typeface=""/><a:cs typeface=""/></a:rPr><a:t>用它作重要素材。至今，这首歌仍保持着久唱不衰的魅力。</a:t></a:r></a:p><a:p><a:endParaRPr lang="en-US" altLang="zh-CN" sz="2800" dirty="0"/></a:p></p:txBody></p:sp><p:sp><p:nvSpPr><p:cNvPr id="4" name="日期占位符 3"/><p:cNvSpPr><a:spLocks noGrp="1"/></p:cNvSpPr><p:nvPr><p:ph type="dt" sz="half" idx="10"/></p:nvPr></p:nvSpPr><p:spPr/><p:txBody><a:bodyPr/><a:lstStyle/><a:p><a:endParaRPr lang="en-US" altLang="zh-CN" dirty="0"/></a:p></p:txBody></p:sp><p:sp><p:nvSpPr><p:cNvPr id="5" name="页脚占位符 4"/><p:cNvSpPr><a:spLocks noGrp="1"/></p:cNvSpPr><p:nvPr><p:ph type="ftr" sz="quarter" idx="11"/></p:nvPr></p:nvSpPr><p:spPr/><p:txBody><a:bodyPr/><a:lstStyle/><a:p><a:endParaRPr lang="zh-CN" altLang="en-US" dirty="0"/></a:p></p:txBody></p:sp></p:spTree></p:cSld><p:clrMapOvr><a:masterClrMapping/></p:clrMapOvr><p:timing><p:tnLst><p:par><p:cTn id="1" dur="indefinite" restart="never" nodeType="tmRoot"><p:childTnLst><p:seq concurrent="1" nextAc="seek"><p:cTn id="2" dur="indefinite" nodeType="mainSeq"><p:childTnLst><p:par><p:cTn id="3" fill="hold" nodeType="clickPar"><p:stCondLst><p:cond delay="indefinite"/></p:stCondLst><p:childTnLst><p:par><p:cTn id="4" fill="hold" nodeType="withGroup"><p:stCondLst><p:cond delay="0"/></p:stCondLst><p:childTnLst><p:par><p:cTn id="5" presetID="2" presetClass="entr" presetSubtype="8" fill="hold" grpId="0" nodeType="clickEffect"><p:stCondLst><p:cond delay="0"/></p:stCondLst><p:childTnLst><p:set><p:cBhvr><p:cTn id="6" dur="1" fill="hold"><p:stCondLst><p:cond delay="0"/></p:stCondLst></p:cTn><p:tgtEl><p:spTgt spid="297986"/></p:tgtEl><p:attrNameLst><p:attrName>style.visibility</p:attrName></p:attrNameLst></p:cBhvr><p:to><p:strVal val="visible"/></p:to></p:set><p:anim calcmode="lin" valueType="num"><p:cBhvr additive="base"><p:cTn id="7" dur="500" fill="hold"/><p:tgtEl><p:spTgt spid="297986"/></p:tgtEl><p:attrNameLst><p:attrName>ppt_x</p:attrName></p:attrNameLst></p:cBhvr><p:tavLst><p:tav tm="0"><p:val><p:strVal val="0-#ppt_w/2"/></p:val></p:tav><p:tav tm="100000"><p:val><p:strVal val="#ppt_x"/></p:val></p:tav></p:tavLst></p:anim><p:anim calcmode="lin" valueType="num"><p:cBhvr additive="base"><p:cTn id="8" dur="500" fill="hold"/><p:tgtEl><p:spTgt spid="297986"/></p:tgtEl><p:attrNameLst><p:attrName>ppt_y</p:attrName></p:attrNameLst></p:cBhvr><p:tavLst><p:tav tm="0"><p:val><p:strVal val="#ppt_y"/></p:val></p:tav><p:tav tm="100000"><p:val><p:strVal val="#ppt_y"/></p:val></p:tav></p:tavLst></p:anim></p:childTnLst></p:cTn></p:par></p:childTnLst></p:cTn></p:par></p:childTnLst></p:cTn></p:par><p:par><p:cTn id="9" fill="hold" nodeType="clickPar"><p:stCondLst><p:cond delay="indefinite"/></p:stCondLst><p:childTnLst><p:par><p:cTn id="10" fill="hold" nodeType="withGroup"><p:stCondLst><p:cond delay="0"/></p:stCondLst><p:childTnLst><p:par><p:cTn id="11" presetID="14" presetClass="entr" presetSubtype="10" fill="hold" grpId="0" nodeType="clickEffect"><p:stCondLst><p:cond delay="0"/></p:stCondLst><p:childTnLst><p:set><p:cBhvr><p:cTn id="12" dur="1" fill="hold"><p:stCondLst><p:cond delay="0"/></p:stCondLst></p:cTn><p:tgtEl><p:spTgt spid="297987"><p:txEl><p:pRg st="0" end="0"/></p:txEl></p:spTgt></p:tgtEl><p:attrNameLst><p:attrName>style.visibility</p:attrName></p:attrNameLst></p:cBhvr><p:to><p:strVal val="visible"/></p:to></p:set><p:animEffect transition="in" filter="randombar(horizontal)"><p:cBhvr><p:cTn id="13" dur="500"/><p:tgtEl><p:spTgt spid="297987"><p:txEl><p:pRg st="0" end="0"/></p:txEl></p:spTgt></p:tgtEl></p:cBhvr></p:animEffect></p:childTnLst></p:cTn></p:par></p:childTnLst></p:cTn></p:par></p:childTnLst></p:cTn></p:par></p:childTnLst></p:cTn><p:prevCondLst><p:cond evt="onPrev" delay="0"><p:tgtEl><p:sldTgt/></p:tgtEl></p:cond></p:prevCondLst><p:nextCondLst><p:cond evt="onNext" delay="0"><p:tgtEl><p:sldTgt/></p:tgtEl></p:cond></p:nextCondLst></p:seq></p:childTnLst></p:cTn></p:par></p:tnLst><p:bldLst><p:bldP spid="297986" grpId="0" autoUpdateAnimBg="0"/><p:bldP spid="297987" grpId="0" build="p" autoUpdateAnimBg="0"/></p:bldLst></p:timing></p:sld>
</file>

<file path=ppt/slides/slide4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299010" name="Rectangle 2"/><p:cNvSpPr><a:spLocks noGrp="1" noChangeArrowheads="1"/></p:cNvSpPr><p:nvPr><p:ph type="title"/></p:nvPr></p:nvSpPr><p:spPr><a:xfrm><a:off x="611560" y="548680"/><a:ext cx="7772400" cy="914400"/></a:xfrm><a:noFill/><a:ln/></p:spPr><p:txBody><a:bodyPr><a:normAutofit/></a:bodyPr><a:lstStyle/><a:p><a:r><a:rPr lang="zh-CN" altLang="en-US" b="1" dirty="0"><a:ea typeface=""/><a:cs typeface=""/></a:rPr><a:t>作品分析</a:t></a:r><a:r><a:rPr lang="zh-CN" altLang="en-US" dirty="0"><a:ea typeface=""/><a:cs typeface=""/></a:rPr><a:t> </a:t></a:r></a:p></p:txBody></p:sp><p:sp><p:nvSpPr><p:cNvPr id="299011" name="Rectangle 3"/><p:cNvSpPr><a:spLocks noGrp="1" noChangeArrowheads="1"/></p:cNvSpPr><p:nvPr><p:ph idx="1"/></p:nvPr></p:nvSpPr><p:spPr><a:noFill/><a:ln/></p:spPr><p:txBody><a:bodyPr/><a:lstStyle/><a:p><a:r><a:rPr lang="en-US" altLang="zh-CN" dirty="0"><a:ea typeface=""/><a:cs typeface=""/></a:rPr><a:t>《</a:t></a:r><a:r><a:rPr lang="zh-CN" altLang="en-US" dirty="0"><a:ea typeface=""/><a:cs typeface=""/></a:rPr><a:t>游击队歌</a:t></a:r><a:r><a:rPr lang="en-US" altLang="zh-CN" dirty="0"><a:ea typeface=""/><a:cs typeface=""/></a:rPr><a:t>》</a:t></a:r><a:r><a:rPr lang="zh-CN" altLang="en-US" dirty="0"><a:ea typeface=""/><a:cs typeface=""/></a:rPr><a:t>的节奏活泼、富于变化，曲调轻快、流畅，充满旺盛的活力，具有鲜明的进行曲风格。歌曲生动地刻画了游击战士在敌后艰苦环境中的革命乐观主义精神，刻画了游击战士机智、灵活、勇敢、顽强的群体英雄形象，深刻地反映了抗日战争时期中国人民反击侵略者的坚强决心。</a:t></a:r></a:p><a:p><a:pPr><a:buFontTx/><a:buNone/></a:pPr><a:endParaRPr lang="en-US" altLang="zh-CN" dirty="0"/></a:p></p:txBody></p:sp><p:sp><p:nvSpPr><p:cNvPr id="4" name="日期占位符 3"/><p:cNvSpPr><a:spLocks noGrp="1"/></p:cNvSpPr><p:nvPr><p:ph type="dt" sz="half" idx="10"/></p:nvPr></p:nvSpPr><p:spPr/><p:txBody><a:bodyPr/><a:lstStyle/><a:p><a:endParaRPr lang="en-US" altLang="zh-CN" dirty="0"/></a:p></p:txBody></p:sp><p:sp><p:nvSpPr><p:cNvPr id="5" name="页脚占位符 4"/><p:cNvSpPr><a:spLocks noGrp="1"/></p:cNvSpPr><p:nvPr><p:ph type="ftr" sz="quarter" idx="11"/></p:nvPr></p:nvSpPr><p:spPr/><p:txBody><a:bodyPr/><a:lstStyle/><a:p><a:endParaRPr lang="zh-CN" altLang="en-US" dirty="0"/></a:p></p:txBody></p:sp></p:spTree></p:cSld><p:clrMapOvr><a:masterClrMapping/></p:clrMapOvr></p:sld>
</file>

<file path=ppt/slides/slide5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300034" name="Rectangle 2"/><p:cNvSpPr><a:spLocks noGrp="1" noChangeArrowheads="1"/></p:cNvSpPr><p:nvPr><p:ph type="title"/></p:nvPr></p:nvSpPr><p:spPr><a:xfrm><a:off x="609600" y="838200"/><a:ext cx="7772400" cy="1676400"/></a:xfrm><a:noFill/><a:ln/></p:spPr><p:txBody><a:bodyPr><a:normAutofit fontScale="90000"/></a:bodyPr><a:lstStyle/><a:p><a:r><a:rPr lang="zh-CN" altLang="en-US" b="1"><a:ea typeface=""/><a:cs typeface=""/></a:rPr><a:t>作品分析</a:t></a:r><a:r><a:rPr lang="zh-CN" altLang="en-US"><a:ea typeface=""/><a:cs typeface=""/></a:rPr><a:t></a:t></a:r><a:br><a:rPr lang="zh-CN" altLang="en-US"><a:ea typeface=""/><a:cs typeface=""/></a:rPr></a:br><a:r><a:rPr lang="zh-CN" altLang="en-US"><a:ea typeface=""/><a:cs typeface=""/></a:rPr><a:t/></a:r><a:br><a:rPr lang="zh-CN" altLang="en-US"><a:ea typeface=""/><a:cs typeface=""/></a:rPr></a:br><a:endParaRPr lang="zh-CN" altLang="en-US"><a:ea typeface=""/><a:cs typeface=""/></a:endParaRPr></a:p></p:txBody></p:sp><p:sp><p:nvSpPr><p:cNvPr id="300035" name="Rectangle 3"/><p:cNvSpPr><a:spLocks noGrp="1" noChangeArrowheads="1"/></p:cNvSpPr><p:nvPr><p:ph idx="1"/></p:nvPr></p:nvSpPr><p:spPr><a:xfrm><a:off x="457200" y="2103438"/><a:ext cx="8229600" cy="2765425"/></a:xfrm><a:noFill/><a:ln/></p:spPr><p:txBody><a:bodyPr/><a:lstStyle/><a:p><a:pPr><a:buFontTx/><a:buNone/></a:pPr><a:r><a:rPr lang="en-US" altLang="zh-CN" sz="2800" dirty="0"><a:ea typeface=""/><a:cs typeface=""/></a:rPr><a:t>        A</a:t></a:r><a:r><a:rPr lang="zh-CN" altLang="en-US" sz="2800" dirty="0"><a:ea typeface=""/><a:cs typeface=""/></a:rPr><a:t>段</a:t></a:r><a:r><a:rPr lang="en-US" altLang="zh-CN" sz="2800" dirty="0"><a:ea typeface=""/><a:cs typeface=""/></a:rPr><a:t>(</a:t></a:r><a:r><a:rPr lang="zh-CN" altLang="en-US" sz="2800" dirty="0"><a:ea typeface=""/><a:cs typeface=""/></a:rPr><a:t>第</a:t></a:r><a:r><a:rPr lang="en-US" altLang="zh-CN" sz="2800" dirty="0"><a:ea typeface=""/><a:cs typeface=""/></a:rPr><a:t>1</a:t></a:r><a:r><a:rPr lang="zh-CN" altLang="en-US" sz="2800" dirty="0"><a:ea typeface=""/><a:cs typeface=""/></a:rPr><a:t>～</a:t></a:r><a:r><a:rPr lang="en-US" altLang="zh-CN" sz="2800" dirty="0"><a:ea typeface=""/><a:cs typeface=""/></a:rPr><a:t>8</a:t></a:r><a:r><a:rPr lang="zh-CN" altLang="en-US" sz="2800" dirty="0"><a:ea typeface=""/><a:cs typeface=""/></a:rPr><a:t>小节</a:t></a:r><a:r><a:rPr lang="en-US" altLang="zh-CN" sz="2800" dirty="0"><a:ea typeface=""/><a:cs typeface=""/></a:rPr><a:t>)</a:t></a:r><a:r><a:rPr lang="zh-CN" altLang="en-US" sz="2800" dirty="0"><a:ea typeface=""/><a:cs typeface=""/></a:rPr><a:t>采用了弱起节奏形式及小军鼓号角式的明亮音调。它巧妙地、恰到好处地塑造了游击战士勇敢顽强、机智灵活、乐观豪迈的英雄形象。</a:t></a:r><a:br><a:rPr lang="zh-CN" altLang="en-US" sz="2800" dirty="0"><a:ea typeface=""/><a:cs typeface=""/></a:rPr></a:br><a:endParaRPr lang="zh-CN" altLang="en-US" sz="2800" dirty="0"><a:ea typeface=""/><a:cs typeface=""/></a:endParaRPr></a:p><a:p><a:pPr><a:buFontTx/><a:buNone/></a:pPr><a:endParaRPr lang="en-US" altLang="zh-CN" sz="2800" dirty="0"/></a:p></p:txBody></p:sp><p:sp><p:nvSpPr><p:cNvPr id="4" name="日期占位符 3"/><p:cNvSpPr><a:spLocks noGrp="1"/></p:cNvSpPr><p:nvPr><p:ph type="dt" sz="half" idx="10"/></p:nvPr></p:nvSpPr><p:spPr/><p:txBody><a:bodyPr/><a:lstStyle/><a:p><a:endParaRPr lang="en-US" altLang="zh-CN" dirty="0"/></a:p></p:txBody></p:sp><p:sp><p:nvSpPr><p:cNvPr id="5" name="页脚占位符 4"/><p:cNvSpPr><a:spLocks noGrp="1"/></p:cNvSpPr><p:nvPr><p:ph type="ftr" sz="quarter" idx="11"/></p:nvPr></p:nvSpPr><p:spPr/><p:txBody><a:bodyPr/><a:lstStyle/><a:p><a:endParaRPr lang="zh-CN" altLang="en-US" dirty="0"/></a:p></p:txBody></p:sp></p:spTree></p:cSld><p:clrMapOvr><a:masterClrMapping/></p:clrMapOvr></p:sld>
</file>

<file path=ppt/slides/slide6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301058" name="Rectangle 2"/><p:cNvSpPr><a:spLocks noGrp="1" noChangeArrowheads="1"/></p:cNvSpPr><p:nvPr><p:ph type="title"/></p:nvPr></p:nvSpPr><p:spPr><a:xfrm><a:off x="609600" y="1066800"/><a:ext cx="7772400" cy="1295400"/></a:xfrm><a:noFill/><a:ln/></p:spPr><p:txBody><a:bodyPr><a:normAutofit fontScale="90000"/></a:bodyPr><a:lstStyle/><a:p><a:r><a:rPr lang="zh-CN" altLang="en-US" b="1"><a:ea typeface=""/><a:cs typeface=""/></a:rPr><a:t>作品分析</a:t></a:r><a:r><a:rPr lang="zh-CN" altLang="en-US"><a:ea typeface=""/><a:cs typeface=""/></a:rPr><a:t></a:t></a:r><a:br><a:rPr lang="zh-CN" altLang="en-US"><a:ea typeface=""/><a:cs typeface=""/></a:rPr></a:br><a:r><a:rPr lang="zh-CN" altLang="en-US"><a:ea typeface=""/><a:cs typeface=""/></a:rPr><a:t/></a:r><a:br><a:rPr lang="zh-CN" altLang="en-US"><a:ea typeface=""/><a:cs typeface=""/></a:rPr></a:br><a:endParaRPr lang="zh-CN" altLang="en-US"><a:ea typeface=""/><a:cs typeface=""/></a:endParaRPr></a:p></p:txBody></p:sp><p:sp><p:nvSpPr><p:cNvPr id="301059" name="Rectangle 3"/><p:cNvSpPr><a:spLocks noGrp="1" noChangeArrowheads="1"/></p:cNvSpPr><p:nvPr><p:ph idx="1"/></p:nvPr></p:nvSpPr><p:spPr><a:xfrm><a:off x="0" y="4724400"/><a:ext cx="9144000" cy="1752600"/></a:xfrm><a:noFill/><a:ln/></p:spPr><p:txBody><a:bodyPr/><a:lstStyle/><a:p><a:pPr><a:lnSpc><a:spcPct val="90000"/></a:lnSpc></a:pPr><a:r><a:rPr lang="zh-CN" altLang="en-US" sz="2800" dirty="0"><a:ea typeface=""/><a:cs typeface=""/></a:rPr><a:t>第一乐句的节奏发生了明显的变化，显得沉着、坚定。其旋律线先抑后扬，并在句尾出现离调。这一切与</a:t></a:r><a:r><a:rPr lang="zh-CN" altLang="en-US" sz="2800" dirty="0"/><a:t>前</a:t></a:r><a:r><a:rPr lang="zh-CN" altLang="en-US" sz="2800" dirty="0"><a:ea typeface=""/><a:cs typeface=""/></a:rPr><a:t>段形成鲜明对比，进一步展现了游击战士坚定、勇敢、豪迈、乐观的精神面貌。</a:t></a:r></a:p><a:p><a:pPr><a:lnSpc><a:spcPct val="90000"/></a:lnSpc><a:buFontTx/><a:buNone/></a:pPr><a:endParaRPr lang="en-US" altLang="zh-CN" sz="2800" dirty="0"/></a:p></p:txBody></p:sp><p:sp><p:nvSpPr><p:cNvPr id="5" name="日期占位符 3"/><p:cNvSpPr><a:spLocks noGrp="1"/></p:cNvSpPr><p:nvPr><p:ph type="dt" sz="half" idx="10"/></p:nvPr></p:nvSpPr><p:spPr/><p:txBody><a:bodyPr/><a:lstStyle/><a:p><a:endParaRPr lang="en-US" altLang="zh-CN" dirty="0"/></a:p></p:txBody></p:sp><p:sp><p:nvSpPr><p:cNvPr id="6" name="页脚占位符 4"/><p:cNvSpPr><a:spLocks noGrp="1"/></p:cNvSpPr><p:nvPr><p:ph type="ftr" sz="quarter" idx="11"/></p:nvPr></p:nvSpPr><p:spPr/><p:txBody><a:bodyPr/><a:lstStyle/><a:p><a:endParaRPr lang="zh-CN" altLang="en-US" dirty="0"/></a:p></p:txBody></p:sp><p:pic><p:nvPicPr><p:cNvPr id="301060" name="Picture 4" descr="1_1"/><p:cNvPicPr><a:picLocks noChangeAspect="1" noChangeArrowheads="1"/></p:cNvPicPr><p:nvPr/></p:nvPicPr><p:blipFill><a:blip r:embed="rId2"><a:extLst><a:ext uri="{28A0092B-C50C-407E-A947-70E740481C1C}"><a14:useLocalDpi xmlns:a14="http://schemas.microsoft.com/office/drawing/2010/main"/></a:ext></a:extLst></a:blip><a:srcRect/><a:stretch><a:fillRect/></a:stretch></p:blipFill><p:spPr bwMode="auto"><a:xfrm><a:off x="412750" y="2057400"/><a:ext cx="8731250" cy="2057400"/></a:xfrm><a:prstGeom prst="rect"><a:avLst/></a:prstGeom><a:noFill/><a:extLst><a:ext uri="{909E8E84-426E-40DD-AFC4-6F175D3DCCD1}"><a14:hiddenFill xmlns:a14="http://schemas.microsoft.com/office/drawing/2010/main"><a:solidFill><a:srgbClr val="FFFFFF"/></a:solidFill></a14:hiddenFill></a:ext></a:extLst></p:spPr></p:pic></p:spTree></p:cSld><p:clrMapOvr><a:masterClrMapping/></p:clrMapOvr></p:sld>
</file>

<file path=ppt/slides/slide7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302082" name="Rectangle 2"/><p:cNvSpPr><a:spLocks noGrp="1" noChangeArrowheads="1"/></p:cNvSpPr><p:nvPr><p:ph type="title"/></p:nvPr></p:nvSpPr><p:spPr><a:xfrm><a:off x="533400" y="685800"/><a:ext cx="7772400" cy="1600200"/></a:xfrm><a:noFill/><a:ln/></p:spPr><p:txBody><a:bodyPr><a:normAutofit fontScale="90000"/></a:bodyPr><a:lstStyle/><a:p><a:r><a:rPr lang="zh-CN" altLang="en-US" b="1"><a:ea typeface=""/><a:cs typeface=""/></a:rPr><a:t>作品分析</a:t></a:r><a:r><a:rPr lang="zh-CN" altLang="en-US"><a:ea typeface=""/><a:cs typeface=""/></a:rPr><a:t></a:t></a:r><a:br><a:rPr lang="zh-CN" altLang="en-US"><a:ea typeface=""/><a:cs typeface=""/></a:rPr></a:br><a:r><a:rPr lang="zh-CN" altLang="en-US"><a:ea typeface=""/><a:cs typeface=""/></a:rPr><a:t/></a:r><a:br><a:rPr lang="zh-CN" altLang="en-US"><a:ea typeface=""/><a:cs typeface=""/></a:rPr></a:br><a:endParaRPr lang="zh-CN" altLang="en-US"><a:ea typeface=""/><a:cs typeface=""/></a:endParaRPr></a:p></p:txBody></p:sp><p:sp><p:nvSpPr><p:cNvPr id="302083" name="Rectangle 3"/><p:cNvSpPr><a:spLocks noGrp="1" noChangeArrowheads="1"/></p:cNvSpPr><p:nvPr><p:ph idx="1"/></p:nvPr></p:nvSpPr><p:spPr><a:xfrm><a:off x="251520" y="1916832"/><a:ext cx="8229600" cy="2011363"/></a:xfrm><a:noFill/><a:ln/></p:spPr><p:txBody><a:bodyPr><a:normAutofit/></a:bodyPr><a:lstStyle/><a:p><a:pPr><a:buFontTx/><a:buNone/></a:pPr><a:r><a:rPr lang="en-US" altLang="zh-CN" sz="3200" dirty="0"><a:ea typeface=""/><a:cs typeface=""/></a:rPr><a:t>        </a:t></a:r><a:r><a:rPr lang="zh-CN" altLang="en-US" sz="3200" dirty="0"><a:ea typeface=""/><a:cs typeface=""/></a:rPr><a:t>第二乐句再现了</a:t></a:r><a:r><a:rPr lang="en-US" altLang="zh-CN" sz="3200" dirty="0"><a:ea typeface=""/><a:cs typeface=""/></a:rPr><a:t>A</a:t></a:r><a:r><a:rPr lang="zh-CN" altLang="en-US" sz="3200" dirty="0"><a:ea typeface=""/><a:cs typeface=""/></a:rPr><a:t>段的第二乐句，从而与第一乐段形成统一。在这里，无比清晰地表达了游击战士抗战到底的决心。</a:t></a:r></a:p><a:p><a:pPr><a:buFontTx/><a:buNone/></a:pPr><a:endParaRPr lang="en-US" altLang="zh-CN" sz="3200" dirty="0"/></a:p></p:txBody></p:sp><p:sp><p:nvSpPr><p:cNvPr id="5" name="日期占位符 3"/><p:cNvSpPr><a:spLocks noGrp="1"/></p:cNvSpPr><p:nvPr><p:ph type="dt" sz="half" idx="10"/></p:nvPr></p:nvSpPr><p:spPr/><p:txBody><a:bodyPr/><a:lstStyle/><a:p><a:endParaRPr lang="en-US" altLang="zh-CN" dirty="0"/></a:p></p:txBody></p:sp><p:sp><p:nvSpPr><p:cNvPr id="6" name="页脚占位符 4"/><p:cNvSpPr><a:spLocks noGrp="1"/></p:cNvSpPr><p:nvPr><p:ph type="ftr" sz="quarter" idx="11"/></p:nvPr></p:nvSpPr><p:spPr/><p:txBody><a:bodyPr/><a:lstStyle/><a:p><a:endParaRPr lang="zh-CN" altLang="en-US" dirty="0"/></a:p></p:txBody></p:sp><p:pic><p:nvPicPr><p:cNvPr id="302084" name="Picture 4" descr="2_1"/><p:cNvPicPr><a:picLocks noChangeAspect="1" noChangeArrowheads="1"/></p:cNvPicPr><p:nvPr/></p:nvPicPr><p:blipFill><a:blip r:embed="rId2"><a:extLst><a:ext uri="{28A0092B-C50C-407E-A947-70E740481C1C}"><a14:useLocalDpi xmlns:a14="http://schemas.microsoft.com/office/drawing/2010/main"/></a:ext></a:extLst></a:blip><a:srcRect/><a:stretch><a:fillRect/></a:stretch></p:blipFill><p:spPr bwMode="auto"><a:xfrm><a:off x="0" y="4114800"/><a:ext cx="9144000" cy="1371600"/></a:xfrm><a:prstGeom prst="rect"><a:avLst/></a:prstGeom><a:noFill/><a:extLst><a:ext uri="{909E8E84-426E-40DD-AFC4-6F175D3DCCD1}"><a14:hiddenFill xmlns:a14="http://schemas.microsoft.com/office/drawing/2010/main"><a:solidFill><a:srgbClr val="FFFFFF"/></a:solidFill></a14:hiddenFill></a:ext></a:extLst></p:spPr></p:pic></p:spTree></p:cSld><p:clrMapOvr><a:masterClrMapping/></p:clrMapOvr></p:sld>
</file>

<file path=ppt/slides/slide8.xml><?xml version="1.0" encoding="UTF-8" standalone="yes"?>
<p:sld xmlns:a="http://schemas.openxmlformats.org/drawingml/2006/main" xmlns:r="http://schemas.openxmlformats.org/officeDocument/2006/relationships" xmlns:p="http://schemas.openxmlformats.org/presentationml/2006/main"><p:cSld><p:spTree><p:nvGrpSpPr><p:cNvPr id="1" name=""/><p:cNvGrpSpPr/><p:nvPr/></p:nvGrpSpPr><p:grpSpPr><a:xfrm><a:off x="0" y="0"/><a:ext cx="0" cy="0"/><a:chOff x="0" y="0"/><a:chExt cx="0" cy="0"/></a:xfrm></p:grpSpPr><p:sp><p:nvSpPr><p:cNvPr id="303106" name="Rectangle 2"/><p:cNvSpPr><a:spLocks noGrp="1" noChangeArrowheads="1"/></p:cNvSpPr><p:nvPr><p:ph type="title"/></p:nvPr></p:nvSpPr><p:spPr><a:xfrm><a:off x="539552" y="476672"/><a:ext cx="7772400" cy="1143000"/></a:xfrm><a:noFill/><a:ln/></p:spPr><p:txBody><a:bodyPr><a:normAutofit/></a:bodyPr><a:lstStyle/><a:p><a:r><a:rPr lang="zh-CN" altLang="en-US" b="1" dirty="0"><a:ea typeface=""/><a:cs typeface=""/></a:rPr><a:t>作者</a:t></a:r><a:r><a:rPr lang="zh-CN" altLang="en-US" b="1" dirty="0" smtClean="0"><a:ea typeface=""/><a:cs typeface=""/></a:rPr><a:t>简介</a:t></a:r><a:endParaRPr lang="zh-CN" altLang="en-US" dirty="0"><a:ea typeface=""/><a:cs typeface=""/></a:endParaRPr></a:p></p:txBody></p:sp><p:sp><p:nvSpPr><p:cNvPr id="303107" name="Rectangle 3"/><p:cNvSpPr><a:spLocks noGrp="1" noChangeArrowheads="1"/></p:cNvSpPr><p:nvPr><p:ph idx="1"/></p:nvPr></p:nvSpPr><p:spPr><a:xfrm><a:off x="6871" y="1844824"/><a:ext cx="8870776" cy="4166592"/></a:xfrm><a:noFill/><a:ln/></p:spPr><p:txBody><a:bodyPr><a:normAutofit fontScale="92500" lnSpcReduction="10000"/></a:bodyPr><a:lstStyle/><a:p><a:pPr><a:lnSpc><a:spcPct val="110000"/></a:lnSpc><a:buFontTx/><a:buNone/></a:pPr><a:r><a:rPr lang="en-US" altLang="zh-CN" sz="2000" dirty="0"><a:ea typeface=""/><a:cs typeface=""/></a:rPr><a:t>        </a:t></a:r><a:r><a:rPr lang="zh-CN" altLang="en-US" sz="2000" dirty="0"><a:ea typeface=""/><a:cs typeface=""/></a:rPr><a:t>贺绿汀</a:t></a:r><a:r><a:rPr lang="en-US" altLang="zh-CN" sz="2000" dirty="0"><a:ea typeface=""/><a:cs typeface=""/></a:rPr><a:t>(1903</a:t></a:r><a:r><a:rPr lang="en-US" altLang="zh-CN" sz="2000" dirty="0"><a:latin typeface="Tahoma"/><a:ea typeface=""/><a:cs typeface=""/></a:rPr><a:t>—</a:t></a:r><a:r><a:rPr lang="en-US" altLang="zh-CN" sz="2000" dirty="0"><a:ea typeface=""/><a:cs typeface=""/></a:rPr><a:t>1999) </a:t></a:r><a:r><a:rPr lang="zh-CN" altLang="en-US" sz="2000" dirty="0"><a:ea typeface=""/><a:cs typeface=""/></a:rPr><a:t>作曲家、音乐教育家。湖南邵阳东乡人。</a:t></a:r><a:r><a:rPr lang="en-US" altLang="zh-CN" sz="2000" dirty="0"><a:ea typeface=""/><a:cs typeface=""/></a:rPr><a:t>1923</a:t></a:r><a:r><a:rPr lang="zh-CN" altLang="en-US" sz="2000" dirty="0"><a:ea typeface=""/><a:cs typeface=""/></a:rPr><a:t>年入长沙岳云学校艺专学习。</a:t></a:r><a:r><a:rPr lang="en-US" altLang="zh-CN" sz="2000" dirty="0"><a:ea typeface=""/><a:cs typeface=""/></a:rPr><a:t>1926</a:t></a:r><a:r><a:rPr lang="zh-CN" altLang="en-US" sz="2000" dirty="0"><a:ea typeface=""/><a:cs typeface=""/></a:rPr><a:t>年入党。</a:t></a:r><a:r><a:rPr lang="en-US" altLang="zh-CN" sz="2000" dirty="0"><a:ea typeface=""/><a:cs typeface=""/></a:rPr><a:t>1927</a:t></a:r><a:r><a:rPr lang="zh-CN" altLang="en-US" sz="2000" dirty="0"><a:ea typeface=""/><a:cs typeface=""/></a:rPr><a:t>年参加了广州起义，</a:t></a:r><a:r><a:rPr lang="en-US" altLang="zh-CN" sz="2000" dirty="0"><a:ea typeface=""/><a:cs typeface=""/></a:rPr><a:t>1928</a:t></a:r><a:r><a:rPr lang="zh-CN" altLang="en-US" sz="2000" dirty="0"><a:ea typeface=""/><a:cs typeface=""/></a:rPr><a:t>年随红四军撤至海丰。</a:t></a:r><a:r><a:rPr lang="en-US" altLang="zh-CN" sz="2000" dirty="0"><a:ea typeface=""/><a:cs typeface=""/></a:rPr><a:t>1931</a:t></a:r><a:r><a:rPr lang="zh-CN" altLang="en-US" sz="2000" dirty="0"><a:ea typeface=""/><a:cs typeface=""/></a:rPr><a:t>年入上海国立音乐专科学校，师从黄自学习理论作曲。</a:t></a:r><a:r><a:rPr lang="en-US" altLang="zh-CN" sz="2000" dirty="0"><a:ea typeface=""/><a:cs typeface=""/></a:rPr><a:t>1934</a:t></a:r><a:r><a:rPr lang="zh-CN" altLang="en-US" sz="2000" dirty="0"><a:ea typeface=""/><a:cs typeface=""/></a:rPr><a:t>年，以</a:t></a:r><a:r><a:rPr lang="en-US" altLang="zh-CN" sz="2000" dirty="0"><a:ea typeface=""/><a:cs typeface=""/></a:rPr><a:t>《</a:t></a:r><a:r><a:rPr lang="zh-CN" altLang="en-US" sz="2000" dirty="0"><a:ea typeface=""/><a:cs typeface=""/></a:rPr><a:t>牧童短笛</a:t></a:r><a:r><a:rPr lang="en-US" altLang="zh-CN" sz="2000" dirty="0"><a:ea typeface=""/><a:cs typeface=""/></a:rPr><a:t>》</a:t></a:r><a:r><a:rPr lang="zh-CN" altLang="en-US" sz="2000" dirty="0"><a:ea typeface=""/><a:cs typeface=""/></a:rPr><a:t>、</a:t></a:r><a:r><a:rPr lang="en-US" altLang="zh-CN" sz="2000" dirty="0"><a:ea typeface=""/><a:cs typeface=""/></a:rPr><a:t>《</a:t></a:r><a:r><a:rPr lang="zh-CN" altLang="en-US" sz="2000" dirty="0"><a:ea typeface=""/><a:cs typeface=""/></a:rPr><a:t>摇篮曲</a:t></a:r><a:r><a:rPr lang="en-US" altLang="zh-CN" sz="2000" dirty="0"><a:ea typeface=""/><a:cs typeface=""/></a:rPr><a:t>》</a:t></a:r><a:r><a:rPr lang="zh-CN" altLang="en-US" sz="2000" dirty="0"><a:ea typeface=""/><a:cs typeface=""/></a:rPr><a:t>两首钢琴曲荣获俄罗斯作曲家、钢琴家齐尔品举办的</a:t></a:r><a:r><a:rPr lang="zh-CN" altLang="en-US" sz="2000" dirty="0"><a:latin typeface="Tahoma"/><a:ea typeface=""/><a:cs typeface=""/></a:rPr><a:t>“</a:t></a:r><a:r><a:rPr lang="zh-CN" altLang="en-US" sz="2000" dirty="0"><a:ea typeface=""/><a:cs typeface=""/></a:rPr><a:t>征求中国风味钢琴曲</a:t></a:r><a:r><a:rPr lang="zh-CN" altLang="en-US" sz="2000" dirty="0"><a:latin typeface="Tahoma"/><a:ea typeface=""/><a:cs typeface=""/></a:rPr><a:t>”</a:t></a:r><a:r><a:rPr lang="zh-CN" altLang="en-US" sz="2000" dirty="0"><a:ea typeface=""/><a:cs typeface=""/></a:rPr><a:t>的头等奖和名誉二等奖。抗日战争爆发后，参加上海救亡演剧一队赴华北宣传抗日。后到重庆，在育才学校音乐组及中央训练团音乐干部训练班任教学工作。</a:t></a:r><a:r><a:rPr lang="en-US" altLang="zh-CN" sz="2000" dirty="0"><a:ea typeface=""/><a:cs typeface=""/></a:rPr><a:t>1941</a:t></a:r><a:r><a:rPr lang="zh-CN" altLang="en-US" sz="2000" dirty="0"><a:ea typeface=""/><a:cs typeface=""/></a:rPr><a:t>年，根据周恩来同志的指示，至苏北抗日根据地参加新四军的工作。</a:t></a:r><a:r><a:rPr lang="en-US" altLang="zh-CN" sz="2000" dirty="0"><a:ea typeface=""/><a:cs typeface=""/></a:rPr><a:t>1943</a:t></a:r><a:r><a:rPr lang="zh-CN" altLang="en-US" sz="2000" dirty="0"><a:ea typeface=""/><a:cs typeface=""/></a:rPr><a:t>年到延安筹建中央管弦乐团。后任华北文工团团长。中华人民共和国成立后，曾任上海音乐学院院长、中国音乐家协会副主席、中国文联副主席和中国音乐家协会名誉主席等职。</a:t></a:r><a:br><a:rPr lang="zh-CN" altLang="en-US" sz="2000" dirty="0"><a:ea typeface=""/><a:cs typeface=""/></a:rPr></a:br><a:r><a:rPr lang="zh-CN" altLang="en-US" sz="2000" dirty="0"><a:ea typeface=""/><a:cs typeface=""/></a:rPr><a:t>其代表作有：歌曲、合唱曲</a:t></a:r><a:r><a:rPr lang="en-US" altLang="zh-CN" sz="2000" dirty="0"><a:ea typeface=""/><a:cs typeface=""/></a:rPr><a:t>《</a:t></a:r><a:r><a:rPr lang="zh-CN" altLang="en-US" sz="2000" dirty="0"><a:ea typeface=""/><a:cs typeface=""/></a:rPr><a:t>游击队歌</a:t></a:r><a:r><a:rPr lang="en-US" altLang="zh-CN" sz="2000" dirty="0"><a:ea typeface=""/><a:cs typeface=""/></a:rPr><a:t>》《</a:t></a:r><a:r><a:rPr lang="zh-CN" altLang="en-US" sz="2000" dirty="0"><a:ea typeface=""/><a:cs typeface=""/></a:rPr><a:t>垦春泥</a:t></a:r><a:r><a:rPr lang="en-US" altLang="zh-CN" sz="2000" dirty="0"><a:ea typeface=""/><a:cs typeface=""/></a:rPr><a:t>》</a:t></a:r><a:r><a:rPr lang="zh-CN" altLang="en-US" sz="2000" dirty="0"><a:ea typeface=""/><a:cs typeface=""/></a:rPr><a:t>、</a:t></a:r><a:r><a:rPr lang="en-US" altLang="zh-CN" sz="2000" dirty="0"><a:ea typeface=""/><a:cs typeface=""/></a:rPr><a:t>《</a:t></a:r><a:r><a:rPr lang="zh-CN" altLang="en-US" sz="2000" dirty="0"><a:ea typeface=""/><a:cs typeface=""/></a:rPr><a:t>嘉陵江上</a:t></a:r><a:r><a:rPr lang="en-US" altLang="zh-CN" sz="2000" dirty="0"><a:ea typeface=""/><a:cs typeface=""/></a:rPr><a:t>》</a:t></a:r><a:r><a:rPr lang="zh-CN" altLang="en-US" sz="2000" dirty="0"><a:ea typeface=""/><a:cs typeface=""/></a:rPr><a:t>；钢琴曲</a:t></a:r><a:r><a:rPr lang="en-US" altLang="zh-CN" sz="2000" dirty="0"><a:ea typeface=""/><a:cs typeface=""/></a:rPr><a:t>《</a:t></a:r><a:r><a:rPr lang="zh-CN" altLang="en-US" sz="2000" dirty="0"><a:ea typeface=""/><a:cs typeface=""/></a:rPr><a:t>牧童短笛</a:t></a:r><a:r><a:rPr lang="en-US" altLang="zh-CN" sz="2000" dirty="0"><a:ea typeface=""/><a:cs typeface=""/></a:rPr><a:t>》</a:t></a:r><a:r><a:rPr lang="zh-CN" altLang="en-US" sz="2000" dirty="0"><a:ea typeface=""/><a:cs typeface=""/></a:rPr><a:t>、</a:t></a:r><a:r><a:rPr lang="en-US" altLang="zh-CN" sz="2000" dirty="0"><a:ea typeface=""/><a:cs typeface=""/></a:rPr><a:t>《</a:t></a:r><a:r><a:rPr lang="zh-CN" altLang="en-US" sz="2000" dirty="0"><a:ea typeface=""/><a:cs typeface=""/></a:rPr><a:t>摇篮曲</a:t></a:r><a:r><a:rPr lang="en-US" altLang="zh-CN" sz="2000" dirty="0"><a:ea typeface=""/><a:cs typeface=""/></a:rPr><a:t>》</a:t></a:r><a:r><a:rPr lang="zh-CN" altLang="en-US" sz="2000" dirty="0"><a:ea typeface=""/><a:cs typeface=""/></a:rPr><a:t>；管弦乐曲</a:t></a:r><a:r><a:rPr lang="en-US" altLang="zh-CN" sz="2000" dirty="0"><a:ea typeface=""/><a:cs typeface=""/></a:rPr><a:t>《</a:t></a:r><a:r><a:rPr lang="zh-CN" altLang="en-US" sz="2000" dirty="0"><a:ea typeface=""/><a:cs typeface=""/></a:rPr><a:t>晚会</a:t></a:r><a:r><a:rPr lang="en-US" altLang="zh-CN" sz="2000" dirty="0"><a:ea typeface=""/><a:cs typeface=""/></a:rPr><a:t>》</a:t></a:r><a:r><a:rPr lang="zh-CN" altLang="en-US" sz="2000" dirty="0"><a:ea typeface=""/><a:cs typeface=""/></a:rPr><a:t>、</a:t></a:r><a:r><a:rPr lang="en-US" altLang="zh-CN" sz="2000" dirty="0"><a:ea typeface=""/><a:cs typeface=""/></a:rPr><a:t>《</a:t></a:r><a:r><a:rPr lang="zh-CN" altLang="en-US" sz="2000" dirty="0"><a:ea typeface=""/><a:cs typeface=""/></a:rPr><a:t>森吉德玛</a:t></a:r><a:r><a:rPr lang="en-US" altLang="zh-CN" sz="2000" dirty="0"><a:ea typeface=""/><a:cs typeface=""/></a:rPr><a:t>》</a:t></a:r><a:r><a:rPr lang="zh-CN" altLang="en-US" sz="2000" dirty="0"><a:ea typeface=""/><a:cs typeface=""/></a:rPr><a:t>；电影音乐</a:t></a:r><a:r><a:rPr lang="en-US" altLang="zh-CN" sz="2000" dirty="0"><a:ea typeface=""/><a:cs typeface=""/></a:rPr><a:t>《</a:t></a:r><a:r><a:rPr lang="zh-CN" altLang="en-US" sz="2000" dirty="0"><a:ea typeface=""/><a:cs typeface=""/></a:rPr><a:t>风云儿女</a:t></a:r><a:r><a:rPr lang="en-US" altLang="zh-CN" sz="2000" dirty="0"><a:ea typeface=""/><a:cs typeface=""/></a:rPr><a:t>》</a:t></a:r><a:r><a:rPr lang="zh-CN" altLang="en-US" sz="2000" dirty="0"><a:ea typeface=""/><a:cs typeface=""/></a:rPr><a:t>、</a:t></a:r><a:r><a:rPr lang="en-US" altLang="zh-CN" sz="2000" dirty="0"><a:ea typeface=""/><a:cs typeface=""/></a:rPr><a:t>《</a:t></a:r><a:r><a:rPr lang="zh-CN" altLang="en-US" sz="2000" dirty="0"><a:ea typeface=""/><a:cs typeface=""/></a:rPr><a:t>马路天使</a:t></a:r><a:r><a:rPr lang="en-US" altLang="zh-CN" sz="2000" dirty="0"><a:ea typeface=""/><a:cs typeface=""/></a:rPr><a:t>》</a:t></a:r><a:r><a:rPr lang="zh-CN" altLang="en-US" sz="2000" dirty="0"><a:ea typeface=""/><a:cs typeface=""/></a:rPr><a:t>、</a:t></a:r><a:r><a:rPr lang="en-US" altLang="zh-CN" sz="2000" dirty="0"><a:ea typeface=""/><a:cs typeface=""/></a:rPr><a:t>《</a:t></a:r><a:r><a:rPr lang="zh-CN" altLang="en-US" sz="2000" dirty="0"><a:ea typeface=""/><a:cs typeface=""/></a:rPr><a:t>上饶集中营</a:t></a:r><a:r><a:rPr lang="en-US" altLang="zh-CN" sz="2000" dirty="0"><a:ea typeface=""/><a:cs typeface=""/></a:rPr><a:t>》</a:t></a:r><a:r><a:rPr lang="zh-CN" altLang="en-US" sz="2000" dirty="0"><a:ea typeface=""/><a:cs typeface=""/></a:rPr><a:t>、</a:t></a:r><a:r><a:rPr lang="en-US" altLang="zh-CN" sz="2000" dirty="0"><a:ea typeface=""/><a:cs typeface=""/></a:rPr><a:t>《</a:t></a:r><a:r><a:rPr lang="zh-CN" altLang="en-US" sz="2000" dirty="0"><a:ea typeface=""/><a:cs typeface=""/></a:rPr><a:t>宋景诗</a:t></a:r><a:r><a:rPr lang="en-US" altLang="zh-CN" sz="2000" dirty="0"><a:ea typeface=""/><a:cs typeface=""/></a:rPr><a:t>》</a:t></a:r><a:r><a:rPr lang="zh-CN" altLang="en-US" sz="2000" dirty="0"><a:ea typeface=""/><a:cs typeface=""/></a:rPr><a:t>等。此外，还有</a:t></a:r><a:r><a:rPr lang="en-US" altLang="zh-CN" sz="2000" dirty="0"><a:ea typeface=""/><a:cs typeface=""/></a:rPr><a:t>《</a:t></a:r><a:r><a:rPr lang="zh-CN" altLang="en-US" sz="2000" dirty="0"><a:ea typeface=""/><a:cs typeface=""/></a:rPr><a:t>贺绿汀音乐论文选集</a:t></a:r><a:r><a:rPr lang="en-US" altLang="zh-CN" sz="2000" dirty="0"><a:ea typeface=""/><a:cs typeface=""/></a:rPr><a:t>》</a:t></a:r><a:r><a:rPr lang="zh-CN" altLang="en-US" sz="2000" dirty="0"><a:ea typeface=""/><a:cs typeface=""/></a:rPr><a:t>等学术著作。</a:t></a:r><a:r><a:rPr lang="zh-CN" altLang="en-US" sz="2000" dirty="0" smtClean="0"><a:ea typeface=""/><a:cs typeface=""/></a:rPr><a:t></a:t></a:r><a:endParaRPr lang="zh-CN" altLang="en-US" sz="2000" dirty="0"><a:ea typeface=""/><a:cs typeface=""/></a:endParaRPr></a:p></p:txBody></p:sp></p:spTree></p:cSld><p:clrMapOvr><a:masterClrMapping/></p:clrMapOvr>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844824"/>
            <a:ext cx="7772400" cy="3915965"/>
          </a:xfrm>
          <a:noFill/>
          <a:ln/>
        </p:spPr>
        <p:txBody>
          <a:bodyPr/>
          <a:lstStyle/>
          <a:p>
            <a:r>
              <a:rPr lang="en-US" altLang="zh-CN" sz="2800" dirty="0"/>
              <a:t>    </a:t>
            </a:r>
            <a:r>
              <a:rPr lang="zh-CN" altLang="en-US" sz="2800" dirty="0"/>
              <a:t>我们都是神枪手 每一颗子弹消灭一个敌人 </a:t>
            </a:r>
          </a:p>
          <a:p>
            <a:r>
              <a:rPr lang="zh-CN" altLang="en-US" sz="2800" dirty="0"/>
              <a:t>    我们都是飞行军 哪怕那山高水又深 </a:t>
            </a:r>
          </a:p>
          <a:p>
            <a:r>
              <a:rPr lang="zh-CN" altLang="en-US" sz="2800" dirty="0"/>
              <a:t>    在密密的树林里 到处都安排同志们和兄弟 在高高的山冈上 有我们无数的好兄弟</a:t>
            </a:r>
          </a:p>
          <a:p>
            <a:r>
              <a:rPr lang="zh-CN" altLang="en-US" sz="2800" dirty="0"/>
              <a:t>    没有吃没有穿 自有那敌人送上前 没有枪没有炮 敌人给我们造 </a:t>
            </a:r>
          </a:p>
          <a:p>
            <a:r>
              <a:rPr lang="zh-CN" altLang="en-US" sz="2800" dirty="0"/>
              <a:t>    我们生长在这里 每一寸土地都是我们自己的 无论谁要抢占去 我们就和他拼到底 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第一PPT模板网-WWW.1PPT.COM">
  <a:themeElements>
    <a:clrScheme name="药剂师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药剂师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药剂师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18</TotalTime>
  <Words>1079</Words>
  <Application>Microsoft Office PowerPoint</Application>
  <PresentationFormat>全屏显示(4:3)</PresentationFormat>
  <Paragraphs>56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_x000b__x000c_</vt:lpstr>
      <vt:lpstr>隶书</vt:lpstr>
      <vt:lpstr>楷体_GB2312</vt:lpstr>
      <vt:lpstr>Tahoma</vt:lpstr>
      <vt:lpstr>第一PPT模板网-WWW.1PPT.COM</vt:lpstr>
      <vt:lpstr>第一PPT模板网-WWW.1PPT.COM </vt:lpstr>
      <vt:lpstr>游击队歌 </vt:lpstr>
      <vt:lpstr>一、教 学 目 标</vt:lpstr>
      <vt:lpstr>歌曲背景</vt:lpstr>
      <vt:lpstr>作品分析 </vt:lpstr>
      <vt:lpstr>作品分析  </vt:lpstr>
      <vt:lpstr>作品分析  </vt:lpstr>
      <vt:lpstr>作品分析  </vt:lpstr>
      <vt:lpstr>作者简介</vt:lpstr>
      <vt:lpstr>PowerPoint 演示文稿</vt:lpstr>
      <vt:lpstr>在太行山上</vt:lpstr>
      <vt:lpstr>弹起我心爱的土琵琶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USER</cp:lastModifiedBy>
  <cp:revision>9</cp:revision>
  <dcterms:modified xsi:type="dcterms:W3CDTF">2017-07-28T08:42:25Z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办公室">
    <vt:lpwstr>中小学教育教育资源</vt:lpwstr>
  </property>
  <property fmtid="{D5CDD505-2E9C-101B-9397-08002B2CF9AE}" pid="3" name="编辑">
    <vt:lpwstr>中小学教育教育资源</vt:lpwstr>
  </property>
  <property fmtid="{D5CDD505-2E9C-101B-9397-08002B2CF9AE}" pid="4" name="部门">
    <vt:lpwstr>www.edudown.net</vt:lpwstr>
  </property>
</Properties>
</file>