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434" r:id="rId3"/>
    <p:sldId id="435" r:id="rId4"/>
    <p:sldId id="436" r:id="rId5"/>
    <p:sldId id="437" r:id="rId6"/>
    <p:sldId id="438" r:id="rId7"/>
    <p:sldId id="439" r:id="rId8"/>
    <p:sldId id="440" r:id="rId9"/>
    <p:sldId id="441" r:id="rId10"/>
    <p:sldId id="442" r:id="rId11"/>
    <p:sldId id="444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884" autoAdjust="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98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146D711-A3AC-40CA-B3FF-A48928579B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54872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6D711-A3AC-40CA-B3FF-A48928579B7A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2102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4A1D1B-BD65-45D5-9E60-E611D7D8CF5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D41A-F545-435F-B053-E6A9BD4919E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E1BCA50-7AF5-4DCF-B8C1-04CD60457BA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397B7F9D-B0F3-4A10-ACC3-B25054416D34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FA5CBFEB-C985-4BBE-8226-BBAD96FF47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105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095D787D-CE82-4C7F-8A10-9E9C08D52554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1006795D-E04C-49B5-9425-382B89C8F3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899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4368EE08-4B63-48EB-B516-3B82B40C4005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70AA1967-2117-41D9-8536-731B6438B6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17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75B42D01-EE6C-48AD-B078-DE681DF36487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E68E31A0-F393-40AB-96FD-F896EE19F1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897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53653A22-71E2-48C9-86CD-A48E5B86C4B4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01F84032-A713-45DB-8EDD-CCF6633EF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156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6BD57899-BD99-4D12-9369-2A0D2660B5F1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31B1E695-5BD5-4374-8569-5E13CC5731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1251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923EB28E-3D7E-4B4F-AF2E-BEBCC0CF455C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905BD5AA-C1E6-4872-B92D-64043EE05D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91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2E93B843-2780-4492-A532-45C189802D58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B8AB3338-8E07-4666-B960-F0E8DFA74A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841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FD6204-2104-45D3-A929-3E69DF0692F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8E0943FC-B7FD-4E8D-8075-D357F865F1BF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85541B96-0C13-4890-B6E7-7249C74EB7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2268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1739197F-9511-4C53-BEE8-731EBF3A7595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94BEF7B0-1BE9-4D48-857A-38317EAF02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03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CEE159EF-01BD-4619-AF5B-85A3CC7EFED2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8524A9D6-878C-4763-8D43-F47A595364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76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048446F-FB29-49E5-A218-37E4EBB2D73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n-US" altLang="zh-CN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573E64-7391-44A4-8307-3DBBA9A0149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n-US" altLang="zh-CN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4B25994D-621A-41E6-98A8-D39B9A451FF4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BC9883D-744E-4E85-99C1-D2A84A88918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0209772-7997-4399-B64E-275D39B5F34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B9B3D22-BFFA-4313-815A-828A7DE3EF6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en-US" altLang="zh-CN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E1E761C-A254-4F50-A271-5FCD65A50604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CA4664E-9EBE-4B35-A52F-CE29A8D74B6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10ACDD43-C6A6-4FE4-9AD0-BE31B288E139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539D5BBD-A5BB-46A7-81C2-334DAA76F5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9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35516.htm" TargetMode="External"/><Relationship Id="rId2" Type="http://schemas.openxmlformats.org/officeDocument/2006/relationships/hyperlink" Target="http://baike.baidu.com/view/1702124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picview/1226602/1226602/0/7aad4ae726987361b93820bd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7442" y="980728"/>
            <a:ext cx="7772400" cy="1470025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zh-CN" altLang="en-US" sz="7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在希望的田野上</a:t>
            </a:r>
          </a:p>
        </p:txBody>
      </p:sp>
      <p:sp>
        <p:nvSpPr>
          <p:cNvPr id="6" name="矩形 5"/>
          <p:cNvSpPr/>
          <p:nvPr/>
        </p:nvSpPr>
        <p:spPr>
          <a:xfrm>
            <a:off x="2030625" y="472514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defRPr/>
            </a:pPr>
            <a:r>
              <a:rPr lang="zh-CN" altLang="en-US" sz="2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5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813" y="4437063"/>
            <a:ext cx="6454775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1300"/>
            <a:ext cx="9144000" cy="158432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7108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7150" y="981075"/>
            <a:ext cx="64897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213"/>
            <a:ext cx="4103687" cy="1619250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213"/>
            <a:ext cx="4103688" cy="154622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111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30972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238" y="30972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969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179512" y="1368542"/>
            <a:ext cx="4267200" cy="5485589"/>
          </a:xfrm>
          <a:noFill/>
          <a:ln/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1800" b="1" dirty="0"/>
              <a:t>我们的家乡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在希望的田野上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炊烟在新建的住房上飘荡</a:t>
            </a:r>
            <a:endParaRPr lang="zh-CN" altLang="en-US" sz="1800" b="1" dirty="0">
              <a:hlinkClick r:id="rId2"/>
            </a:endParaRP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小河在美丽的村庄旁流淌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一片冬麦</a:t>
            </a:r>
            <a:r>
              <a:rPr lang="en-US" altLang="zh-CN" sz="1800" b="1" dirty="0"/>
              <a:t>,</a:t>
            </a:r>
            <a:r>
              <a:rPr lang="zh-CN" altLang="en-US" sz="1800" b="1" dirty="0"/>
              <a:t>一片高粱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十里荷塘</a:t>
            </a:r>
            <a:r>
              <a:rPr lang="en-US" altLang="zh-CN" sz="1800" b="1" dirty="0"/>
              <a:t>,</a:t>
            </a:r>
            <a:r>
              <a:rPr lang="zh-CN" altLang="en-US" sz="1800" b="1" dirty="0"/>
              <a:t>十里果香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我们世世代代在这田野上生活为她富裕为她兴旺</a:t>
            </a:r>
          </a:p>
          <a:p>
            <a:pPr>
              <a:lnSpc>
                <a:spcPct val="80000"/>
              </a:lnSpc>
            </a:pPr>
            <a:endParaRPr lang="zh-CN" altLang="en-US" sz="1800" b="1" dirty="0"/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我们的理想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在希望的田野上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禾苗在农民的汗水里抽穗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牛羊在牧人的笛声中成长</a:t>
            </a:r>
            <a:endParaRPr lang="zh-CN" altLang="en-US" sz="1800" b="1" dirty="0">
              <a:hlinkClick r:id="rId3"/>
            </a:endParaRP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西村纺花，东港撒网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北疆播种，南国打场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哎咳哟嗬呀儿咿儿哟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咳</a:t>
            </a:r>
            <a:r>
              <a:rPr lang="en-US" altLang="zh-CN" sz="1800" b="1" dirty="0"/>
              <a:t>!</a:t>
            </a:r>
            <a:r>
              <a:rPr lang="zh-CN" altLang="en-US" sz="1800" b="1" dirty="0"/>
              <a:t>我们世世代代在这田野上劳动</a:t>
            </a:r>
          </a:p>
          <a:p>
            <a:pPr>
              <a:lnSpc>
                <a:spcPct val="80000"/>
              </a:lnSpc>
            </a:pPr>
            <a:r>
              <a:rPr lang="zh-CN" altLang="en-US" sz="1800" b="1" dirty="0"/>
              <a:t>为她打扮为她</a:t>
            </a:r>
            <a:r>
              <a:rPr lang="zh-CN" altLang="en-US" sz="1800" b="1" dirty="0" smtClean="0"/>
              <a:t>梳妆</a:t>
            </a:r>
            <a:endParaRPr lang="zh-CN" altLang="en-US" sz="1800" b="1" dirty="0"/>
          </a:p>
        </p:txBody>
      </p:sp>
      <p:sp>
        <p:nvSpPr>
          <p:cNvPr id="296963" name="Text Box 3"/>
          <p:cNvSpPr txBox="1">
            <a:spLocks noChangeArrowheads="1"/>
          </p:cNvSpPr>
          <p:nvPr/>
        </p:nvSpPr>
        <p:spPr bwMode="auto">
          <a:xfrm>
            <a:off x="4783765" y="1556792"/>
            <a:ext cx="36576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/>
              <a:t>我们的未来</a:t>
            </a:r>
          </a:p>
          <a:p>
            <a:r>
              <a:rPr lang="zh-CN" altLang="en-US" sz="2000" b="1" dirty="0"/>
              <a:t>在希望的田野上</a:t>
            </a:r>
          </a:p>
          <a:p>
            <a:r>
              <a:rPr lang="zh-CN" altLang="en-US" sz="2000" b="1" dirty="0"/>
              <a:t>人们在明媚的阳光下生活</a:t>
            </a:r>
          </a:p>
          <a:p>
            <a:r>
              <a:rPr lang="zh-CN" altLang="en-US" sz="2000" b="1" dirty="0"/>
              <a:t>生活在人们的劳动中变样</a:t>
            </a:r>
          </a:p>
          <a:p>
            <a:r>
              <a:rPr lang="zh-CN" altLang="en-US" sz="2000" b="1" dirty="0"/>
              <a:t>老人们举杯，孩子们欢笑</a:t>
            </a:r>
          </a:p>
          <a:p>
            <a:r>
              <a:rPr lang="zh-CN" altLang="en-US" sz="2000" b="1" dirty="0"/>
              <a:t>小伙儿弹琴，姑娘歌唱</a:t>
            </a:r>
          </a:p>
          <a:p>
            <a:r>
              <a:rPr lang="zh-CN" altLang="en-US" sz="2000" b="1" dirty="0"/>
              <a:t>我们世世代代在这田野上奋斗</a:t>
            </a:r>
            <a:r>
              <a:rPr lang="en-US" altLang="zh-CN" sz="2000" b="1" dirty="0"/>
              <a:t>!</a:t>
            </a:r>
          </a:p>
          <a:p>
            <a:r>
              <a:rPr lang="zh-CN" altLang="en-US" sz="2000" b="1" dirty="0"/>
              <a:t>为她幸福 </a:t>
            </a:r>
            <a:r>
              <a:rPr lang="en-US" altLang="zh-CN" sz="2000" b="1" dirty="0"/>
              <a:t>,</a:t>
            </a:r>
            <a:r>
              <a:rPr lang="zh-CN" altLang="en-US" sz="2000" b="1" dirty="0"/>
              <a:t>为她</a:t>
            </a:r>
            <a:r>
              <a:rPr lang="zh-CN" altLang="en-US" sz="2000" b="1" dirty="0" smtClean="0"/>
              <a:t>增光</a:t>
            </a:r>
            <a:endParaRPr lang="zh-CN" altLang="en-US" sz="2000" b="1" dirty="0"/>
          </a:p>
        </p:txBody>
      </p:sp>
      <p:sp>
        <p:nvSpPr>
          <p:cNvPr id="296964" name="WordArt 4"/>
          <p:cNvSpPr>
            <a:spLocks noChangeArrowheads="1" noChangeShapeType="1" noTextEdit="1"/>
          </p:cNvSpPr>
          <p:nvPr/>
        </p:nvSpPr>
        <p:spPr bwMode="auto">
          <a:xfrm>
            <a:off x="4716016" y="5589240"/>
            <a:ext cx="4267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/>
              </a:rPr>
              <a:t>看看谁读的更有感情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6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6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6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6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69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69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69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69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696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696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69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69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69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69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696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696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696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696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696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9696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6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6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6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2" grpId="0" build="p"/>
      <p:bldP spid="296963" grpId="0"/>
      <p:bldP spid="2969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97986" name="Rectangle 2"/>
          <p:cNvSpPr>
            <a:spLocks noChangeArrowheads="1"/>
          </p:cNvSpPr>
          <p:nvPr/>
        </p:nvSpPr>
        <p:spPr bwMode="auto">
          <a:xfrm>
            <a:off x="304800" y="0"/>
            <a:ext cx="2514600" cy="145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68203" rIns="0" bIns="88872" anchor="ctr">
            <a:spAutoFit/>
          </a:bodyPr>
          <a:lstStyle/>
          <a:p>
            <a:r>
              <a:rPr lang="zh-CN" altLang="en-US" sz="3600" b="1" dirty="0">
                <a:solidFill>
                  <a:srgbClr val="FF9933"/>
                </a:solidFill>
              </a:rPr>
              <a:t>词作者简介</a:t>
            </a:r>
          </a:p>
          <a:p>
            <a:pPr eaLnBrk="0" hangingPunct="0"/>
            <a:endParaRPr lang="en-US" altLang="zh-CN" sz="3600" dirty="0">
              <a:solidFill>
                <a:srgbClr val="FF9933"/>
              </a:solidFill>
            </a:endParaRPr>
          </a:p>
        </p:txBody>
      </p:sp>
      <p:pic>
        <p:nvPicPr>
          <p:cNvPr id="297987" name="Picture 3" descr="0dd7912397dda144bd7d05cdb2b7d0a20cf4865c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533400"/>
            <a:ext cx="2773363" cy="4267200"/>
          </a:xfrm>
          <a:prstGeom prst="rect">
            <a:avLst/>
          </a:prstGeom>
          <a:noFill/>
          <a:ln w="85725">
            <a:solidFill>
              <a:srgbClr val="FFFF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988" name="Text Box 4"/>
          <p:cNvSpPr txBox="1">
            <a:spLocks noChangeArrowheads="1"/>
          </p:cNvSpPr>
          <p:nvPr/>
        </p:nvSpPr>
        <p:spPr bwMode="auto">
          <a:xfrm>
            <a:off x="533400" y="1730375"/>
            <a:ext cx="4267200" cy="489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03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/>
              <a:t>作词家晓光（即原文化部副部长陈晓光）。陈晓光，男，</a:t>
            </a:r>
            <a:r>
              <a:rPr lang="en-US" altLang="zh-CN" sz="2400" b="1" dirty="0"/>
              <a:t>1948</a:t>
            </a:r>
            <a:r>
              <a:rPr lang="zh-CN" altLang="en-US" sz="2400" b="1" dirty="0"/>
              <a:t>年出生，河北景县人。</a:t>
            </a:r>
            <a:r>
              <a:rPr lang="en-US" altLang="zh-CN" sz="2400" b="1" dirty="0"/>
              <a:t>1964</a:t>
            </a:r>
            <a:r>
              <a:rPr lang="zh-CN" altLang="en-US" sz="2400" b="1" dirty="0"/>
              <a:t>年</a:t>
            </a:r>
            <a:r>
              <a:rPr lang="en-US" altLang="zh-CN" sz="2400" b="1" dirty="0"/>
              <a:t>8</a:t>
            </a:r>
            <a:r>
              <a:rPr lang="zh-CN" altLang="en-US" sz="2400" b="1" dirty="0"/>
              <a:t>月参加工作。</a:t>
            </a:r>
            <a:r>
              <a:rPr lang="en-US" altLang="zh-CN" sz="2400" b="1" dirty="0"/>
              <a:t>1986</a:t>
            </a:r>
            <a:r>
              <a:rPr lang="zh-CN" altLang="en-US" sz="2400" b="1" dirty="0"/>
              <a:t>年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月加入中国共产党，大学毕业。历任中国音乐协会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词刊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副主编、主编，中国艺术报社副总编，中国音乐家协会分党组书记，中国文联党组成员、书记处书记，中国文联副主席（副部级）。第八届、</a:t>
            </a:r>
            <a:r>
              <a:rPr lang="zh-CN" altLang="en-US" sz="2400" b="1" dirty="0">
                <a:hlinkClick r:id="rId3"/>
              </a:rPr>
              <a:t> </a:t>
            </a:r>
            <a:endParaRPr lang="zh-CN" altLang="en-US" sz="2400" b="1" dirty="0"/>
          </a:p>
          <a:p>
            <a:r>
              <a:rPr lang="zh-CN" altLang="en-US" sz="2400" b="1" dirty="0"/>
              <a:t> 词作家 陈晓光第九届全国政协委员 </a:t>
            </a:r>
          </a:p>
        </p:txBody>
      </p:sp>
      <p:grpSp>
        <p:nvGrpSpPr>
          <p:cNvPr id="297989" name="Group 5"/>
          <p:cNvGrpSpPr>
            <a:grpSpLocks/>
          </p:cNvGrpSpPr>
          <p:nvPr/>
        </p:nvGrpSpPr>
        <p:grpSpPr bwMode="auto">
          <a:xfrm>
            <a:off x="3733800" y="0"/>
            <a:ext cx="1066800" cy="1025525"/>
            <a:chOff x="2256" y="0"/>
            <a:chExt cx="672" cy="646"/>
          </a:xfrm>
        </p:grpSpPr>
        <p:sp>
          <p:nvSpPr>
            <p:cNvPr id="297990" name="AutoShape 6"/>
            <p:cNvSpPr>
              <a:spLocks noChangeArrowheads="1"/>
            </p:cNvSpPr>
            <p:nvPr/>
          </p:nvSpPr>
          <p:spPr bwMode="auto">
            <a:xfrm>
              <a:off x="2256" y="0"/>
              <a:ext cx="528" cy="502"/>
            </a:xfrm>
            <a:prstGeom prst="star5">
              <a:avLst/>
            </a:prstGeom>
            <a:solidFill>
              <a:srgbClr val="FF99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991" name="AutoShape 7"/>
            <p:cNvSpPr>
              <a:spLocks noChangeArrowheads="1"/>
            </p:cNvSpPr>
            <p:nvPr/>
          </p:nvSpPr>
          <p:spPr bwMode="auto">
            <a:xfrm>
              <a:off x="2400" y="144"/>
              <a:ext cx="528" cy="502"/>
            </a:xfrm>
            <a:prstGeom prst="star5">
              <a:avLst/>
            </a:prstGeom>
            <a:solidFill>
              <a:srgbClr val="99CCFF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7992" name="AutoShape 8"/>
          <p:cNvSpPr>
            <a:spLocks noChangeArrowheads="1"/>
          </p:cNvSpPr>
          <p:nvPr/>
        </p:nvSpPr>
        <p:spPr bwMode="auto">
          <a:xfrm>
            <a:off x="4191000" y="457200"/>
            <a:ext cx="838200" cy="796925"/>
          </a:xfrm>
          <a:prstGeom prst="star5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993" name="AutoShape 9"/>
          <p:cNvSpPr>
            <a:spLocks noChangeArrowheads="1"/>
          </p:cNvSpPr>
          <p:nvPr/>
        </p:nvSpPr>
        <p:spPr bwMode="auto">
          <a:xfrm>
            <a:off x="5257800" y="5029200"/>
            <a:ext cx="3657600" cy="1600200"/>
          </a:xfrm>
          <a:prstGeom prst="horizontalScroll">
            <a:avLst>
              <a:gd name="adj" fmla="val 125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994" name="Text Box 10"/>
          <p:cNvSpPr txBox="1">
            <a:spLocks noChangeArrowheads="1"/>
          </p:cNvSpPr>
          <p:nvPr/>
        </p:nvSpPr>
        <p:spPr bwMode="auto">
          <a:xfrm>
            <a:off x="5486400" y="5257800"/>
            <a:ext cx="33528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99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1" charset="-122"/>
                <a:ea typeface="楷体_GB2312" pitchFamily="1" charset="-122"/>
              </a:rPr>
              <a:t>对中国改革开放事业的赞颂与希冀写下了这首歌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979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86" grpId="0"/>
      <p:bldP spid="297988" grpId="0"/>
      <p:bldP spid="2979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Text Box 3"/>
          <p:cNvSpPr txBox="1">
            <a:spLocks noChangeArrowheads="1"/>
          </p:cNvSpPr>
          <p:nvPr/>
        </p:nvSpPr>
        <p:spPr bwMode="auto">
          <a:xfrm>
            <a:off x="0" y="55626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CCFF"/>
                </a:solidFill>
                <a:ea typeface="楷体_GB2312" pitchFamily="1" charset="-122"/>
              </a:rPr>
              <a:t>歌曲欣赏</a:t>
            </a:r>
          </a:p>
        </p:txBody>
      </p:sp>
      <p:sp>
        <p:nvSpPr>
          <p:cNvPr id="299012" name="Line 4"/>
          <p:cNvSpPr>
            <a:spLocks noChangeShapeType="1"/>
          </p:cNvSpPr>
          <p:nvPr/>
        </p:nvSpPr>
        <p:spPr bwMode="auto">
          <a:xfrm>
            <a:off x="1676400" y="5791200"/>
            <a:ext cx="762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9013" name="Rectangle 5"/>
          <p:cNvSpPr>
            <a:spLocks noChangeArrowheads="1"/>
          </p:cNvSpPr>
          <p:nvPr/>
        </p:nvSpPr>
        <p:spPr bwMode="auto">
          <a:xfrm>
            <a:off x="3200400" y="3886200"/>
            <a:ext cx="3040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  <a:ea typeface="楷体_GB2312" pitchFamily="1" charset="-122"/>
              </a:rPr>
              <a:t>在希望的田野上</a:t>
            </a:r>
          </a:p>
        </p:txBody>
      </p:sp>
      <p:sp>
        <p:nvSpPr>
          <p:cNvPr id="299014" name="WordArt 6"/>
          <p:cNvSpPr>
            <a:spLocks noChangeArrowheads="1" noChangeShapeType="1" noTextEdit="1"/>
          </p:cNvSpPr>
          <p:nvPr/>
        </p:nvSpPr>
        <p:spPr bwMode="auto">
          <a:xfrm>
            <a:off x="762000" y="2362200"/>
            <a:ext cx="4419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请欣赏歌曲</a:t>
            </a:r>
            <a:r>
              <a:rPr lang="en-US" altLang="zh-CN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——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0034" name="Rectangle 2"/>
          <p:cNvSpPr>
            <a:spLocks noChangeArrowheads="1"/>
          </p:cNvSpPr>
          <p:nvPr/>
        </p:nvSpPr>
        <p:spPr bwMode="auto">
          <a:xfrm>
            <a:off x="685800" y="2455345"/>
            <a:ext cx="6400800" cy="253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0325">
                <a:solidFill>
                  <a:srgbClr val="FF99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44436" anchor="ctr">
            <a:spAutoFit/>
          </a:bodyPr>
          <a:lstStyle/>
          <a:p>
            <a:r>
              <a:rPr lang="zh-CN" altLang="en-US" sz="5400" b="1" dirty="0">
                <a:solidFill>
                  <a:schemeClr val="accent2"/>
                </a:solidFill>
              </a:rPr>
              <a:t>在希望的田野上这首诗歌表达了什么样的思想感情</a:t>
            </a:r>
            <a:r>
              <a:rPr lang="zh-CN" altLang="en-US" sz="5400" b="1" dirty="0" smtClean="0">
                <a:solidFill>
                  <a:schemeClr val="accent2"/>
                </a:solidFill>
              </a:rPr>
              <a:t>？</a:t>
            </a:r>
            <a:endParaRPr lang="zh-CN" altLang="en-US" sz="5400" b="1" dirty="0">
              <a:solidFill>
                <a:schemeClr val="accent2"/>
              </a:solidFill>
            </a:endParaRPr>
          </a:p>
        </p:txBody>
      </p:sp>
      <p:sp>
        <p:nvSpPr>
          <p:cNvPr id="300035" name="Text Box 3"/>
          <p:cNvSpPr txBox="1">
            <a:spLocks noChangeArrowheads="1"/>
          </p:cNvSpPr>
          <p:nvPr/>
        </p:nvSpPr>
        <p:spPr bwMode="auto">
          <a:xfrm>
            <a:off x="1143000" y="381000"/>
            <a:ext cx="4953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rgbClr val="66CCFF"/>
                </a:solidFill>
                <a:ea typeface="楷体_GB2312" pitchFamily="1" charset="-122"/>
              </a:rPr>
              <a:t>问题</a:t>
            </a:r>
            <a:r>
              <a:rPr lang="zh-CN" altLang="en-US" sz="8000" b="1" dirty="0">
                <a:solidFill>
                  <a:schemeClr val="folHlink"/>
                </a:solidFill>
                <a:ea typeface="楷体_GB2312" pitchFamily="1" charset="-122"/>
              </a:rPr>
              <a:t>：</a:t>
            </a:r>
          </a:p>
        </p:txBody>
      </p:sp>
      <p:sp>
        <p:nvSpPr>
          <p:cNvPr id="300036" name="Text Box 4"/>
          <p:cNvSpPr txBox="1">
            <a:spLocks noChangeArrowheads="1"/>
          </p:cNvSpPr>
          <p:nvPr/>
        </p:nvSpPr>
        <p:spPr bwMode="auto">
          <a:xfrm rot="-1077893">
            <a:off x="304800" y="228600"/>
            <a:ext cx="12192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ea typeface="新宋体" pitchFamily="49" charset="-122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1058" name="Text Box 2"/>
          <p:cNvSpPr txBox="1">
            <a:spLocks noChangeArrowheads="1"/>
          </p:cNvSpPr>
          <p:nvPr/>
        </p:nvSpPr>
        <p:spPr bwMode="auto">
          <a:xfrm>
            <a:off x="685800" y="533400"/>
            <a:ext cx="1905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</a:rPr>
              <a:t>答：</a:t>
            </a:r>
          </a:p>
        </p:txBody>
      </p:sp>
      <p:sp>
        <p:nvSpPr>
          <p:cNvPr id="301059" name="Rectangle 3"/>
          <p:cNvSpPr>
            <a:spLocks noChangeArrowheads="1"/>
          </p:cNvSpPr>
          <p:nvPr/>
        </p:nvSpPr>
        <p:spPr bwMode="auto">
          <a:xfrm>
            <a:off x="1295400" y="1600200"/>
            <a:ext cx="6362700" cy="35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1FE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88872" anchor="ctr">
            <a:spAutoFit/>
          </a:bodyPr>
          <a:lstStyle/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面对如花似锦的祖国 </a:t>
            </a:r>
            <a:r>
              <a:rPr lang="en-US" altLang="zh-CN" sz="3200" b="1" dirty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我们作为祖国的小主人 </a:t>
            </a:r>
            <a:r>
              <a:rPr lang="en-US" altLang="zh-CN" sz="3200" b="1" dirty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是祖国的花朵 </a:t>
            </a:r>
            <a:r>
              <a:rPr lang="en-US" altLang="zh-CN" sz="3200" b="1" dirty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是祖国的希望 </a:t>
            </a:r>
            <a:r>
              <a:rPr lang="en-US" altLang="zh-CN" sz="3200" b="1" dirty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应热爱生活、负有理想 </a:t>
            </a:r>
            <a:r>
              <a:rPr lang="en-US" altLang="zh-CN" sz="3200" b="1" dirty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肩负起振兴中华的重任 </a:t>
            </a:r>
            <a:r>
              <a:rPr lang="en-US" altLang="zh-CN" sz="3200" b="1" dirty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我们的理想就是</a:t>
            </a:r>
            <a:r>
              <a:rPr lang="en-US" altLang="zh-CN" sz="3200" b="1" dirty="0">
                <a:latin typeface="Arial"/>
                <a:ea typeface="楷体_GB2312" pitchFamily="1" charset="-122"/>
              </a:rPr>
              <a:t>———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在希望的田野上，是充满希望的土地 </a:t>
            </a:r>
            <a:r>
              <a:rPr lang="en-US" altLang="zh-CN" sz="3200" b="1" dirty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这里指我们伟大的祖国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1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533400"/>
            <a:ext cx="9144000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altLang="zh-CN" sz="4000" b="1" dirty="0">
                <a:solidFill>
                  <a:schemeClr val="folHlink"/>
                </a:solidFill>
              </a:rPr>
              <a:t>《</a:t>
            </a:r>
            <a:r>
              <a:rPr lang="zh-CN" altLang="en-US" sz="4000" b="1" dirty="0">
                <a:solidFill>
                  <a:schemeClr val="hlink"/>
                </a:solidFill>
              </a:rPr>
              <a:t>在希望的田野上</a:t>
            </a:r>
            <a:r>
              <a:rPr lang="en-US" altLang="zh-CN" sz="4000" b="1" dirty="0">
                <a:solidFill>
                  <a:schemeClr val="hlink"/>
                </a:solidFill>
              </a:rPr>
              <a:t>》</a:t>
            </a:r>
            <a:r>
              <a:rPr lang="zh-CN" altLang="en-US" sz="4000" b="1" dirty="0">
                <a:solidFill>
                  <a:schemeClr val="hlink"/>
                </a:solidFill>
              </a:rPr>
              <a:t>的感情基调是什么</a:t>
            </a:r>
            <a:br>
              <a:rPr lang="zh-CN" altLang="en-US" sz="4000" b="1" dirty="0">
                <a:solidFill>
                  <a:schemeClr val="hlink"/>
                </a:solidFill>
              </a:rPr>
            </a:br>
            <a:endParaRPr lang="zh-CN" altLang="en-US" sz="4000" b="1" dirty="0">
              <a:solidFill>
                <a:schemeClr val="hlink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20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81000" y="1828800"/>
            <a:ext cx="8229600" cy="4525963"/>
          </a:xfrm>
          <a:noFill/>
          <a:ln/>
        </p:spPr>
        <p:txBody>
          <a:bodyPr/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答：</a:t>
            </a:r>
            <a:r>
              <a:rPr lang="zh-CN" altLang="en-US" sz="4400" b="1" dirty="0">
                <a:solidFill>
                  <a:srgbClr val="9933FF"/>
                </a:solidFill>
              </a:rPr>
              <a:t>高昂的 不怕困难勇往直前的 没有悲观只有快乐 对未来美好的向往。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2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82" grpId="0"/>
      <p:bldP spid="30208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81000"/>
            <a:ext cx="9448800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zh-CN" altLang="en-US" sz="4000" b="1" dirty="0">
                <a:solidFill>
                  <a:srgbClr val="9933FF"/>
                </a:solidFill>
                <a:ea typeface="楷体_GB2312" pitchFamily="1" charset="-122"/>
              </a:rPr>
              <a:t>在希望的田野上表达了作者怎样的感情？</a:t>
            </a:r>
            <a:r>
              <a:rPr lang="zh-CN" altLang="en-US" sz="4000" b="1" dirty="0"/>
              <a:t/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31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981200"/>
            <a:ext cx="8229600" cy="4525963"/>
          </a:xfrm>
          <a:noFill/>
          <a:ln/>
          <a:extLst>
            <a:ext uri="{91240B29-F687-4F45-9708-019B960494DF}">
              <a14:hiddenLine xmlns:a14="http://schemas.microsoft.com/office/drawing/2010/main" w="57150">
                <a:solidFill>
                  <a:srgbClr val="FF9933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答：</a:t>
            </a:r>
            <a:r>
              <a:rPr lang="zh-CN" altLang="en-US" sz="4800" b="1" dirty="0">
                <a:solidFill>
                  <a:schemeClr val="hlink"/>
                </a:solidFill>
              </a:rPr>
              <a:t>对祖国的热爱、对未来的美好希望和憧憬 </a:t>
            </a:r>
          </a:p>
        </p:txBody>
      </p:sp>
      <p:sp>
        <p:nvSpPr>
          <p:cNvPr id="303108" name="Line 4"/>
          <p:cNvSpPr>
            <a:spLocks noChangeShapeType="1"/>
          </p:cNvSpPr>
          <p:nvPr/>
        </p:nvSpPr>
        <p:spPr bwMode="auto">
          <a:xfrm>
            <a:off x="457200" y="4419600"/>
            <a:ext cx="8229600" cy="0"/>
          </a:xfrm>
          <a:prstGeom prst="line">
            <a:avLst/>
          </a:prstGeom>
          <a:noFill/>
          <a:ln w="38100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3109" name="Line 5"/>
          <p:cNvSpPr>
            <a:spLocks noChangeShapeType="1"/>
          </p:cNvSpPr>
          <p:nvPr/>
        </p:nvSpPr>
        <p:spPr bwMode="auto">
          <a:xfrm>
            <a:off x="457200" y="4953000"/>
            <a:ext cx="8229600" cy="0"/>
          </a:xfrm>
          <a:prstGeom prst="line">
            <a:avLst/>
          </a:prstGeom>
          <a:noFill/>
          <a:ln w="38100">
            <a:solidFill>
              <a:srgbClr val="99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3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3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6" grpId="0"/>
      <p:bldP spid="30310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 b="1" dirty="0">
                <a:solidFill>
                  <a:schemeClr val="accent2"/>
                </a:solidFill>
              </a:rPr>
              <a:t>课后问题：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4131" name="Rectangle 3"/>
          <p:cNvSpPr>
            <a:spLocks noGrp="1" noChangeArrowheads="1"/>
          </p:cNvSpPr>
          <p:nvPr>
            <p:ph sz="quarter" idx="1"/>
          </p:nvPr>
        </p:nvSpPr>
        <p:spPr>
          <a:noFill/>
          <a:ln/>
        </p:spPr>
        <p:txBody>
          <a:bodyPr/>
          <a:lstStyle/>
          <a:p>
            <a:r>
              <a:rPr lang="zh-CN" altLang="en-US" sz="4000" b="1" dirty="0"/>
              <a:t>作文，假设自己是贫困生，接受了社会的帮助，是怎样感恩的。</a:t>
            </a:r>
            <a:r>
              <a:rPr lang="en-US" altLang="zh-CN" sz="4000" b="1" dirty="0"/>
              <a:t>800</a:t>
            </a:r>
            <a:r>
              <a:rPr lang="zh-CN" altLang="en-US" sz="4000" b="1" dirty="0"/>
              <a:t>字一下，</a:t>
            </a:r>
            <a:r>
              <a:rPr lang="en-US" altLang="zh-CN" sz="4000" b="1" dirty="0"/>
              <a:t>700</a:t>
            </a:r>
            <a:r>
              <a:rPr lang="zh-CN" altLang="en-US" sz="4000" b="1" dirty="0"/>
              <a:t>字以上。 点拔：对未来充满希望、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0" grpId="0"/>
      <p:bldP spid="304131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模板网-WWW.1PPT.COM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中性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12</TotalTime>
  <Words>719</Words>
  <Application>Microsoft Office PowerPoint</Application>
  <PresentationFormat>全屏显示(4:3)</PresentationFormat>
  <Paragraphs>72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楷体_GB2312</vt:lpstr>
      <vt:lpstr>Marlett</vt:lpstr>
      <vt:lpstr>新宋体</vt:lpstr>
      <vt:lpstr>第一PPT模板网-WWW.1PPT.COM</vt:lpstr>
      <vt:lpstr>第一PPT模板网-WWW.1PPT.COM </vt:lpstr>
      <vt:lpstr>在希望的田野上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《在希望的田野上》的感情基调是什么 </vt:lpstr>
      <vt:lpstr>在希望的田野上表达了作者怎样的感情？ </vt:lpstr>
      <vt:lpstr>课后问题：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USER</cp:lastModifiedBy>
  <cp:revision>8</cp:revision>
  <dcterms:modified xsi:type="dcterms:W3CDTF">2017-07-28T06:51:16Z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办公室">
    <vt:lpwstr>中小学教育教育资源</vt:lpwstr>
  </property>
  <property fmtid="{D5CDD505-2E9C-101B-9397-08002B2CF9AE}" pid="3" name="编辑">
    <vt:lpwstr>中小学教育教育资源</vt:lpwstr>
  </property>
  <property fmtid="{D5CDD505-2E9C-101B-9397-08002B2CF9AE}" pid="4" name="部门">
    <vt:lpwstr>www.edudown.net</vt:lpwstr>
  </property>
</Properties>
</file>