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2"/>
  </p:notesMasterIdLst>
  <p:sldIdLst>
    <p:sldId id="256" r:id="rId3"/>
    <p:sldId id="257" r:id="rId4"/>
    <p:sldId id="272" r:id="rId5"/>
    <p:sldId id="274" r:id="rId6"/>
    <p:sldId id="258" r:id="rId7"/>
    <p:sldId id="259" r:id="rId8"/>
    <p:sldId id="260" r:id="rId9"/>
    <p:sldId id="262" r:id="rId10"/>
    <p:sldId id="277" r:id="rId11"/>
    <p:sldId id="278" r:id="rId12"/>
    <p:sldId id="279" r:id="rId13"/>
    <p:sldId id="280" r:id="rId14"/>
    <p:sldId id="265" r:id="rId15"/>
    <p:sldId id="267" r:id="rId16"/>
    <p:sldId id="284" r:id="rId17"/>
    <p:sldId id="285" r:id="rId18"/>
    <p:sldId id="268" r:id="rId19"/>
    <p:sldId id="270" r:id="rId20"/>
    <p:sldId id="276" r:id="rId21"/>
    <p:sldId id="271" r:id="rId22"/>
    <p:sldId id="275" r:id="rId23"/>
    <p:sldId id="281" r:id="rId24"/>
    <p:sldId id="282" r:id="rId25"/>
    <p:sldId id="283" r:id="rId26"/>
    <p:sldId id="286" r:id="rId27"/>
    <p:sldId id="264" r:id="rId28"/>
    <p:sldId id="263" r:id="rId29"/>
    <p:sldId id="266" r:id="rId30"/>
    <p:sldId id="287" r:id="rId3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E805"/>
    <a:srgbClr val="EAAD14"/>
    <a:srgbClr val="DCC122"/>
    <a:srgbClr val="F6E6C6"/>
    <a:srgbClr val="F1D8A5"/>
    <a:srgbClr val="F3DCAF"/>
    <a:srgbClr val="FF0000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9506" autoAdjust="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7" d="100"/>
        <a:sy n="97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FDB13F-3717-4BD7-814E-C194536B31BC}" type="datetimeFigureOut">
              <a:rPr lang="zh-CN" altLang="en-US" smtClean="0"/>
              <a:t>2017/5/29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42A23B-134F-4998-9661-CFCBC1C189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9958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6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2A23B-134F-4998-9661-CFCBC1C189B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30364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E692AB-CF48-413D-85A9-10D95839846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733272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FE7FD9-6578-43CC-ABDD-A2C8ACA628E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789710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5382F6-F9BF-407E-AFB5-764C8210193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812979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68692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90189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2472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78942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2075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48432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6167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5024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8B5701-2FD3-44B4-973A-927EB2EEB75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2535199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68825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48628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15075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7E5E3B-0524-4C57-AEB0-5302E2F54B0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607952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3D9572-BD75-4488-933D-BF9ADF503E4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20797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036568-730D-4CCD-AC21-2042A1BD529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82551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C9EA0A-FE15-49BA-9ED9-BF9264DE70F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87327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6A8AF7-D447-4F76-A817-CAE81F0CEB3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8638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7DFD9D-53E3-4738-9CCC-279AE4ECD99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30332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B03C85-7883-424A-AF13-F78D7D6134D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58338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0AFBAE6-328A-419E-A5F1-C37B491C226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2017/5/29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431083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csxy.yzz.cn/data/2010,121801_2.shtml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5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4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3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WordArt 7"/>
          <p:cNvSpPr>
            <a:spLocks noChangeArrowheads="1" noChangeShapeType="1" noTextEdit="1"/>
          </p:cNvSpPr>
          <p:nvPr/>
        </p:nvSpPr>
        <p:spPr bwMode="auto">
          <a:xfrm>
            <a:off x="1756884" y="1772816"/>
            <a:ext cx="5534025" cy="1151582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vert="horz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en-US" altLang="zh-CN" sz="44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华文行楷"/>
                <a:ea typeface="华文行楷"/>
              </a:rPr>
              <a:t>《</a:t>
            </a:r>
            <a:r>
              <a:rPr lang="zh-CN" altLang="en-US" sz="44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华文行楷"/>
                <a:ea typeface="华文行楷"/>
              </a:rPr>
              <a:t>庄子</a:t>
            </a:r>
            <a:r>
              <a:rPr lang="en-US" altLang="zh-CN" sz="44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华文行楷"/>
                <a:ea typeface="华文行楷"/>
              </a:rPr>
              <a:t>》</a:t>
            </a:r>
            <a:r>
              <a:rPr lang="zh-CN" altLang="en-US" sz="44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华文行楷"/>
                <a:ea typeface="华文行楷"/>
              </a:rPr>
              <a:t>二则</a:t>
            </a:r>
          </a:p>
        </p:txBody>
      </p:sp>
      <p:sp>
        <p:nvSpPr>
          <p:cNvPr id="8" name="矩形 7"/>
          <p:cNvSpPr/>
          <p:nvPr/>
        </p:nvSpPr>
        <p:spPr>
          <a:xfrm>
            <a:off x="1521703" y="5342309"/>
            <a:ext cx="6017994" cy="533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8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8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8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304800" y="304800"/>
            <a:ext cx="8540750" cy="1143000"/>
          </a:xfrm>
        </p:spPr>
        <p:txBody>
          <a:bodyPr/>
          <a:lstStyle/>
          <a:p>
            <a:r>
              <a:rPr lang="zh-CN" altLang="en-US" sz="4000" b="1" dirty="0">
                <a:solidFill>
                  <a:srgbClr val="0000FF"/>
                </a:solidFill>
              </a:rPr>
              <a:t>合作探究课文</a:t>
            </a:r>
            <a:br>
              <a:rPr lang="zh-CN" altLang="en-US" sz="4000" b="1" dirty="0">
                <a:solidFill>
                  <a:srgbClr val="0000FF"/>
                </a:solidFill>
              </a:rPr>
            </a:br>
            <a:endParaRPr lang="zh-CN" altLang="en-US" sz="4000" b="1" dirty="0">
              <a:solidFill>
                <a:srgbClr val="0000FF"/>
              </a:solidFill>
            </a:endParaRPr>
          </a:p>
        </p:txBody>
      </p:sp>
      <p:sp>
        <p:nvSpPr>
          <p:cNvPr id="15363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304800" y="1371600"/>
            <a:ext cx="8540750" cy="3886200"/>
          </a:xfrm>
        </p:spPr>
        <p:txBody>
          <a:bodyPr/>
          <a:lstStyle/>
          <a:p>
            <a:r>
              <a:rPr lang="en-US" altLang="zh-CN" b="1" dirty="0"/>
              <a:t>1</a:t>
            </a:r>
            <a:r>
              <a:rPr lang="zh-CN" altLang="en-US" b="1" dirty="0"/>
              <a:t>、自由朗读课文，概括故事的起因、经过和结果。</a:t>
            </a:r>
          </a:p>
          <a:p>
            <a:r>
              <a:rPr lang="zh-CN" altLang="en-US" b="1" dirty="0">
                <a:solidFill>
                  <a:srgbClr val="FF0000"/>
                </a:solidFill>
                <a:ea typeface="黑体" pitchFamily="49" charset="-122"/>
              </a:rPr>
              <a:t>原因：</a:t>
            </a:r>
          </a:p>
          <a:p>
            <a:r>
              <a:rPr lang="zh-CN" altLang="en-US" b="1" dirty="0">
                <a:solidFill>
                  <a:srgbClr val="FF0000"/>
                </a:solidFill>
                <a:ea typeface="黑体" pitchFamily="49" charset="-122"/>
              </a:rPr>
              <a:t>经过：</a:t>
            </a:r>
          </a:p>
          <a:p>
            <a:r>
              <a:rPr lang="zh-CN" altLang="en-US" b="1" dirty="0">
                <a:solidFill>
                  <a:srgbClr val="FF0000"/>
                </a:solidFill>
                <a:ea typeface="黑体" pitchFamily="49" charset="-122"/>
              </a:rPr>
              <a:t>结果：</a:t>
            </a:r>
          </a:p>
        </p:txBody>
      </p:sp>
      <p:pic>
        <p:nvPicPr>
          <p:cNvPr id="25604" name="Picture 5" descr="2011122512104523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7400" y="2362200"/>
            <a:ext cx="268605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1981200" y="2462213"/>
            <a:ext cx="18161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 b="1" dirty="0">
                <a:solidFill>
                  <a:srgbClr val="0000CC"/>
                </a:solidFill>
                <a:ea typeface="黑体" pitchFamily="49" charset="-122"/>
              </a:rPr>
              <a:t>倏忽报德</a:t>
            </a:r>
          </a:p>
        </p:txBody>
      </p:sp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1905000" y="3048000"/>
            <a:ext cx="18161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00CC"/>
                </a:solidFill>
                <a:ea typeface="黑体" pitchFamily="49" charset="-122"/>
              </a:rPr>
              <a:t>日凿一孔</a:t>
            </a:r>
          </a:p>
        </p:txBody>
      </p:sp>
      <p:sp>
        <p:nvSpPr>
          <p:cNvPr id="25607" name="Rectangle 7"/>
          <p:cNvSpPr>
            <a:spLocks noChangeArrowheads="1"/>
          </p:cNvSpPr>
          <p:nvPr/>
        </p:nvSpPr>
        <p:spPr bwMode="auto">
          <a:xfrm>
            <a:off x="1981200" y="3657600"/>
            <a:ext cx="14081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00CC"/>
                </a:solidFill>
                <a:ea typeface="黑体" pitchFamily="49" charset="-122"/>
              </a:rPr>
              <a:t>浑沌死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304800" y="533400"/>
            <a:ext cx="8458200" cy="4525963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b="1" dirty="0"/>
              <a:t>2</a:t>
            </a:r>
            <a:r>
              <a:rPr lang="zh-CN" altLang="en-US" b="1" dirty="0"/>
              <a:t>、回答下列问题，体会故事中“倏、忽、浑沌”命名的意义。</a:t>
            </a:r>
          </a:p>
          <a:p>
            <a:pPr>
              <a:buFontTx/>
              <a:buNone/>
            </a:pPr>
            <a:r>
              <a:rPr lang="zh-CN" altLang="en-US" sz="2800" b="1" dirty="0"/>
              <a:t>          </a:t>
            </a:r>
            <a:r>
              <a:rPr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文中</a:t>
            </a:r>
            <a:r>
              <a:rPr lang="zh-CN" altLang="en-US" sz="2800" b="1" dirty="0">
                <a:solidFill>
                  <a:srgbClr val="0000CC"/>
                </a:solidFill>
                <a:latin typeface="Arial"/>
                <a:ea typeface="楷体_GB2312" pitchFamily="49" charset="-122"/>
              </a:rPr>
              <a:t>“</a:t>
            </a:r>
            <a:r>
              <a:rPr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倏、忽</a:t>
            </a:r>
            <a:r>
              <a:rPr lang="zh-CN" altLang="en-US" sz="2800" b="1" dirty="0">
                <a:solidFill>
                  <a:srgbClr val="0000CC"/>
                </a:solidFill>
                <a:latin typeface="Arial"/>
                <a:ea typeface="楷体_GB2312" pitchFamily="49" charset="-122"/>
              </a:rPr>
              <a:t>”</a:t>
            </a:r>
            <a:r>
              <a:rPr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意为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急匆匆、神速</a:t>
            </a:r>
            <a:r>
              <a:rPr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的意思，代表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有为</a:t>
            </a:r>
            <a:r>
              <a:rPr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，意在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讽刺二神做事快而不加思考</a:t>
            </a:r>
            <a:r>
              <a:rPr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</a:p>
          <a:p>
            <a:pPr>
              <a:buFontTx/>
              <a:buNone/>
            </a:pPr>
            <a:r>
              <a:rPr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   浑沌，聚合不分的样子，指天地未开辟前的自然状态，代表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无为</a:t>
            </a:r>
            <a:r>
              <a:rPr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</a:p>
          <a:p>
            <a:pPr>
              <a:buFontTx/>
              <a:buNone/>
            </a:pPr>
            <a:r>
              <a:rPr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2800" b="1" dirty="0">
                <a:solidFill>
                  <a:srgbClr val="0000CC"/>
                </a:solidFill>
                <a:latin typeface="Arial"/>
                <a:ea typeface="楷体_GB2312" pitchFamily="49" charset="-122"/>
              </a:rPr>
              <a:t>“</a:t>
            </a:r>
            <a:r>
              <a:rPr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倏、忽、浑沌</a:t>
            </a:r>
            <a:r>
              <a:rPr lang="zh-CN" altLang="en-US" sz="2800" b="1" dirty="0">
                <a:solidFill>
                  <a:srgbClr val="0000CC"/>
                </a:solidFill>
                <a:latin typeface="Arial"/>
                <a:ea typeface="楷体_GB2312" pitchFamily="49" charset="-122"/>
              </a:rPr>
              <a:t>”</a:t>
            </a:r>
            <a:r>
              <a:rPr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命名，即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生动形象又充满幽默与讽刺</a:t>
            </a:r>
            <a:r>
              <a:rPr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，同时也反映了庄子想象的奇诡。</a:t>
            </a:r>
          </a:p>
          <a:p>
            <a:pPr>
              <a:buFontTx/>
              <a:buNone/>
            </a:pPr>
            <a:r>
              <a:rPr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</a:p>
          <a:p>
            <a:pPr>
              <a:buFontTx/>
              <a:buNone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以人的有为，来凿就自然的无为。有为的所谓成就，就是无为的死亡了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323850" y="333375"/>
            <a:ext cx="8362950" cy="5792788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b="1" dirty="0"/>
              <a:t>3</a:t>
            </a:r>
            <a:r>
              <a:rPr lang="zh-CN" altLang="en-US" b="1" dirty="0"/>
              <a:t>、“倏”和“忽”为什么要给混沌凿开“七窍”？结果如何？</a:t>
            </a:r>
          </a:p>
          <a:p>
            <a:pPr>
              <a:buFontTx/>
              <a:buNone/>
            </a:pPr>
            <a:r>
              <a:rPr lang="zh-CN" altLang="en-US" b="1" dirty="0"/>
              <a:t>      </a:t>
            </a:r>
            <a:r>
              <a:rPr lang="zh-CN" altLang="en-US" b="1" dirty="0">
                <a:solidFill>
                  <a:srgbClr val="0000CC"/>
                </a:solidFill>
              </a:rPr>
              <a:t>他们想报答混沌对他们的友善。（谋报混沌之德）</a:t>
            </a:r>
          </a:p>
          <a:p>
            <a:pPr>
              <a:buFontTx/>
              <a:buNone/>
            </a:pPr>
            <a:r>
              <a:rPr lang="zh-CN" altLang="en-US" b="1" dirty="0">
                <a:solidFill>
                  <a:srgbClr val="0000CC"/>
                </a:solidFill>
              </a:rPr>
              <a:t>    结果是好心办了坏事。混沌死了。</a:t>
            </a:r>
          </a:p>
          <a:p>
            <a:endParaRPr lang="en-US" altLang="zh-CN" b="1" dirty="0">
              <a:solidFill>
                <a:srgbClr val="0000CC"/>
              </a:solidFill>
            </a:endParaRPr>
          </a:p>
        </p:txBody>
      </p:sp>
      <p:pic>
        <p:nvPicPr>
          <p:cNvPr id="27651" name="Picture 6" descr="37_154716_1_lit">
            <a:hlinkClick r:id="rId2" tooltip="点击查看下一页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90800" y="3084513"/>
            <a:ext cx="5913438" cy="3773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755650" y="303213"/>
            <a:ext cx="3073400" cy="650875"/>
          </a:xfrm>
          <a:prstGeom prst="rect">
            <a:avLst/>
          </a:prstGeom>
          <a:noFill/>
          <a:ln w="9525">
            <a:solidFill>
              <a:srgbClr val="00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</a:rPr>
              <a:t>研讨本文寓意 </a:t>
            </a: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323850" y="1196975"/>
            <a:ext cx="8569325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en-US" sz="2800" b="1" dirty="0"/>
              <a:t>（</a:t>
            </a:r>
            <a:r>
              <a:rPr lang="en-US" altLang="zh-CN" sz="2800" b="1" dirty="0"/>
              <a:t>1</a:t>
            </a:r>
            <a:r>
              <a:rPr lang="zh-CN" altLang="en-US" sz="2800" b="1" dirty="0"/>
              <a:t>）对客观事物不去做认真分析，调查研究，单凭主观热情，盲目好动，反而引出坏的结果。 </a:t>
            </a: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323850" y="2205038"/>
            <a:ext cx="799306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en-US" sz="2800" b="1" dirty="0"/>
              <a:t>（</a:t>
            </a:r>
            <a:r>
              <a:rPr lang="en-US" altLang="zh-CN" sz="2800" b="1" dirty="0"/>
              <a:t>2</a:t>
            </a:r>
            <a:r>
              <a:rPr lang="zh-CN" altLang="en-US" sz="2800" b="1" dirty="0"/>
              <a:t>）做事快而不加思索，结果往往会事与愿违。            </a:t>
            </a:r>
            <a:r>
              <a:rPr lang="zh-CN" altLang="en-US" sz="2400" b="1" dirty="0">
                <a:solidFill>
                  <a:srgbClr val="FF0000"/>
                </a:solidFill>
              </a:rPr>
              <a:t>即不按规律办事，就会好心办坏事。</a:t>
            </a:r>
          </a:p>
          <a:p>
            <a:r>
              <a:rPr lang="zh-CN" altLang="en-US" sz="2800" b="1" dirty="0"/>
              <a:t> </a:t>
            </a:r>
          </a:p>
        </p:txBody>
      </p:sp>
      <p:sp>
        <p:nvSpPr>
          <p:cNvPr id="11271" name="Rectangle 7"/>
          <p:cNvSpPr>
            <a:spLocks noChangeArrowheads="1"/>
          </p:cNvSpPr>
          <p:nvPr/>
        </p:nvSpPr>
        <p:spPr bwMode="auto">
          <a:xfrm>
            <a:off x="250825" y="3213100"/>
            <a:ext cx="8347075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en-US" sz="2800" b="1" dirty="0"/>
              <a:t>（</a:t>
            </a:r>
            <a:r>
              <a:rPr lang="en-US" altLang="zh-CN" sz="2800" b="1" dirty="0"/>
              <a:t>3</a:t>
            </a:r>
            <a:r>
              <a:rPr lang="zh-CN" altLang="en-US" sz="2800" b="1" dirty="0"/>
              <a:t>）告诫人们遇事要多动脑筋，多思考，尽量减少和避免决策上的失误。 </a:t>
            </a:r>
          </a:p>
        </p:txBody>
      </p:sp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250825" y="4292600"/>
            <a:ext cx="8135938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en-US" sz="2800" b="1" dirty="0"/>
              <a:t>（</a:t>
            </a:r>
            <a:r>
              <a:rPr lang="en-US" altLang="zh-CN" sz="2800" b="1" dirty="0"/>
              <a:t>4</a:t>
            </a:r>
            <a:r>
              <a:rPr lang="zh-CN" altLang="en-US" sz="2800" b="1" dirty="0"/>
              <a:t>）做事虽出于好心，但违反事物发展的客观规律，可能会导致意想不到的相反结果。 </a:t>
            </a:r>
          </a:p>
        </p:txBody>
      </p:sp>
      <p:sp>
        <p:nvSpPr>
          <p:cNvPr id="11273" name="Rectangle 9"/>
          <p:cNvSpPr>
            <a:spLocks noChangeArrowheads="1"/>
          </p:cNvSpPr>
          <p:nvPr/>
        </p:nvSpPr>
        <p:spPr bwMode="auto">
          <a:xfrm>
            <a:off x="323850" y="5589588"/>
            <a:ext cx="64547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2800" b="1" dirty="0"/>
              <a:t>（</a:t>
            </a:r>
            <a:r>
              <a:rPr lang="en-US" altLang="zh-CN" sz="2800" b="1" dirty="0"/>
              <a:t>5</a:t>
            </a:r>
            <a:r>
              <a:rPr lang="zh-CN" altLang="en-US" sz="2800" b="1" dirty="0"/>
              <a:t>）办事要看对象，勿把好事办坏事。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animBg="1"/>
      <p:bldP spid="11269" grpId="0"/>
      <p:bldP spid="11270" grpId="0"/>
      <p:bldP spid="11271" grpId="0"/>
      <p:bldP spid="11272" grpId="0"/>
      <p:bldP spid="1127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031204000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059113" cy="321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7" name="WordArt 5"/>
          <p:cNvSpPr>
            <a:spLocks noChangeArrowheads="1" noChangeShapeType="1" noTextEdit="1"/>
          </p:cNvSpPr>
          <p:nvPr/>
        </p:nvSpPr>
        <p:spPr bwMode="auto">
          <a:xfrm>
            <a:off x="2411413" y="2276872"/>
            <a:ext cx="6121400" cy="331311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zh-CN" altLang="en-US" sz="6000" b="1" kern="10" dirty="0"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华文行楷"/>
                <a:ea typeface="华文行楷"/>
              </a:rPr>
              <a:t>呆若木鸡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altLang="zh-CN" sz="4800" b="1">
                <a:solidFill>
                  <a:srgbClr val="FF0000"/>
                </a:solidFill>
              </a:rPr>
              <a:t> </a:t>
            </a:r>
            <a:r>
              <a:rPr lang="zh-CN" altLang="en-US" b="1">
                <a:solidFill>
                  <a:srgbClr val="0000CC"/>
                </a:solidFill>
                <a:ea typeface="楷体_GB2312" pitchFamily="49" charset="-122"/>
              </a:rPr>
              <a:t>呆若木鸡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295400"/>
            <a:ext cx="8610600" cy="4525963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纪渻子</a:t>
            </a:r>
            <a:r>
              <a:rPr lang="zh-CN" altLang="en-US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为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王养斗鸡。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  十日而问：</a:t>
            </a:r>
            <a:r>
              <a:rPr lang="zh-CN" altLang="en-US" b="1">
                <a:latin typeface="Arial"/>
                <a:ea typeface="楷体_GB2312" pitchFamily="49" charset="-122"/>
              </a:rPr>
              <a:t>“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鸡</a:t>
            </a:r>
            <a:r>
              <a:rPr lang="zh-CN" altLang="en-US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已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乎？</a:t>
            </a:r>
            <a:r>
              <a:rPr lang="zh-CN" altLang="en-US" b="1">
                <a:latin typeface="Arial"/>
                <a:ea typeface="楷体_GB2312" pitchFamily="49" charset="-122"/>
              </a:rPr>
              <a:t>”</a:t>
            </a:r>
            <a:endParaRPr lang="zh-CN" altLang="en-US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  曰：</a:t>
            </a:r>
            <a:r>
              <a:rPr lang="zh-CN" altLang="en-US" b="1">
                <a:latin typeface="Arial"/>
                <a:ea typeface="楷体_GB2312" pitchFamily="49" charset="-122"/>
              </a:rPr>
              <a:t>“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未也，</a:t>
            </a:r>
            <a:r>
              <a:rPr lang="zh-CN" altLang="en-US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方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虚骄而</a:t>
            </a:r>
            <a:r>
              <a:rPr lang="zh-CN" altLang="en-US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恃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气。</a:t>
            </a:r>
            <a:r>
              <a:rPr lang="zh-CN" altLang="en-US" b="1">
                <a:latin typeface="Arial"/>
                <a:ea typeface="楷体_GB2312" pitchFamily="49" charset="-122"/>
              </a:rPr>
              <a:t>”</a:t>
            </a:r>
            <a:endParaRPr lang="zh-CN" altLang="en-US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 十日又问，曰：</a:t>
            </a:r>
            <a:r>
              <a:rPr lang="zh-CN" altLang="en-US" b="1">
                <a:latin typeface="Arial"/>
                <a:ea typeface="楷体_GB2312" pitchFamily="49" charset="-122"/>
              </a:rPr>
              <a:t>“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未也，犹</a:t>
            </a:r>
            <a:r>
              <a:rPr lang="zh-CN" altLang="en-US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应</a:t>
            </a:r>
            <a:r>
              <a:rPr lang="zh-CN" altLang="en-US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响影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b="1">
                <a:latin typeface="Arial"/>
                <a:ea typeface="楷体_GB2312" pitchFamily="49" charset="-122"/>
              </a:rPr>
              <a:t>”</a:t>
            </a:r>
            <a:endParaRPr lang="zh-CN" altLang="en-US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 </a:t>
            </a:r>
          </a:p>
          <a:p>
            <a:pPr>
              <a:lnSpc>
                <a:spcPct val="90000"/>
              </a:lnSpc>
            </a:pPr>
            <a:endParaRPr lang="en-US" altLang="zh-CN" sz="28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0" y="1295400"/>
            <a:ext cx="12557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ea typeface="黑体" pitchFamily="49" charset="-122"/>
              </a:rPr>
              <a:t>原文：</a:t>
            </a: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4572000" y="1295400"/>
            <a:ext cx="2209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CC"/>
                </a:solidFill>
                <a:ea typeface="楷体_GB2312" pitchFamily="49" charset="-122"/>
              </a:rPr>
              <a:t>介词，替，给</a:t>
            </a:r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990600" y="1828800"/>
            <a:ext cx="3554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8000"/>
                </a:solidFill>
                <a:ea typeface="黑体" pitchFamily="49" charset="-122"/>
              </a:rPr>
              <a:t>纪渻子给宣王饲养斗鸡。</a:t>
            </a:r>
          </a:p>
        </p:txBody>
      </p:sp>
      <p:sp>
        <p:nvSpPr>
          <p:cNvPr id="31751" name="Text Box 7"/>
          <p:cNvSpPr txBox="1">
            <a:spLocks noChangeArrowheads="1"/>
          </p:cNvSpPr>
          <p:nvPr/>
        </p:nvSpPr>
        <p:spPr bwMode="auto">
          <a:xfrm>
            <a:off x="4876800" y="2362200"/>
            <a:ext cx="4038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CC"/>
                </a:solidFill>
                <a:ea typeface="楷体_GB2312" pitchFamily="49" charset="-122"/>
              </a:rPr>
              <a:t>停止，这里解释为训练完毕</a:t>
            </a: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990600" y="2895600"/>
            <a:ext cx="56991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8000"/>
                </a:solidFill>
                <a:ea typeface="黑体" pitchFamily="49" charset="-122"/>
              </a:rPr>
              <a:t>十天后宣王问道：</a:t>
            </a:r>
            <a:r>
              <a:rPr lang="zh-CN" altLang="en-US" sz="2400" b="1">
                <a:solidFill>
                  <a:srgbClr val="008000"/>
                </a:solidFill>
                <a:latin typeface="黑体"/>
                <a:ea typeface="黑体" pitchFamily="49" charset="-122"/>
              </a:rPr>
              <a:t>“</a:t>
            </a:r>
            <a:r>
              <a:rPr lang="zh-CN" altLang="en-US" sz="2400" b="1">
                <a:solidFill>
                  <a:srgbClr val="008000"/>
                </a:solidFill>
                <a:ea typeface="黑体" pitchFamily="49" charset="-122"/>
              </a:rPr>
              <a:t>鸡训练完毕了吗？</a:t>
            </a:r>
            <a:r>
              <a:rPr lang="zh-CN" altLang="en-US" sz="2400" b="1">
                <a:solidFill>
                  <a:srgbClr val="008000"/>
                </a:solidFill>
                <a:latin typeface="黑体"/>
                <a:ea typeface="黑体" pitchFamily="49" charset="-122"/>
              </a:rPr>
              <a:t>”</a:t>
            </a:r>
            <a:endParaRPr lang="zh-CN" altLang="en-US" sz="2400" b="1">
              <a:solidFill>
                <a:srgbClr val="008000"/>
              </a:solidFill>
              <a:ea typeface="黑体" pitchFamily="49" charset="-122"/>
            </a:endParaRPr>
          </a:p>
        </p:txBody>
      </p:sp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2819400" y="3352800"/>
            <a:ext cx="457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CC"/>
                </a:solidFill>
                <a:ea typeface="楷体_GB2312" pitchFamily="49" charset="-122"/>
              </a:rPr>
              <a:t>正</a:t>
            </a:r>
          </a:p>
        </p:txBody>
      </p:sp>
      <p:sp>
        <p:nvSpPr>
          <p:cNvPr id="31754" name="Text Box 10"/>
          <p:cNvSpPr txBox="1">
            <a:spLocks noChangeArrowheads="1"/>
          </p:cNvSpPr>
          <p:nvPr/>
        </p:nvSpPr>
        <p:spPr bwMode="auto">
          <a:xfrm>
            <a:off x="6248400" y="34290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CC"/>
                </a:solidFill>
                <a:ea typeface="楷体_GB2312" pitchFamily="49" charset="-122"/>
              </a:rPr>
              <a:t>凭着，依靠</a:t>
            </a: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1066800" y="3886200"/>
            <a:ext cx="72310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8000"/>
                </a:solidFill>
                <a:ea typeface="黑体" pitchFamily="49" charset="-122"/>
              </a:rPr>
              <a:t>纪渻子说：</a:t>
            </a:r>
            <a:r>
              <a:rPr lang="zh-CN" altLang="en-US" sz="2400" b="1">
                <a:solidFill>
                  <a:srgbClr val="008000"/>
                </a:solidFill>
                <a:latin typeface="黑体"/>
                <a:ea typeface="黑体" pitchFamily="49" charset="-122"/>
              </a:rPr>
              <a:t>“</a:t>
            </a:r>
            <a:r>
              <a:rPr lang="zh-CN" altLang="en-US" sz="2400" b="1">
                <a:solidFill>
                  <a:srgbClr val="008000"/>
                </a:solidFill>
                <a:ea typeface="黑体" pitchFamily="49" charset="-122"/>
              </a:rPr>
              <a:t>还不行，它正凭着一股血气而骄傲。</a:t>
            </a:r>
            <a:r>
              <a:rPr lang="zh-CN" altLang="en-US" sz="2400" b="1">
                <a:solidFill>
                  <a:srgbClr val="008000"/>
                </a:solidFill>
                <a:latin typeface="黑体"/>
                <a:ea typeface="黑体" pitchFamily="49" charset="-122"/>
              </a:rPr>
              <a:t>”</a:t>
            </a:r>
            <a:endParaRPr lang="zh-CN" altLang="en-US" sz="2400" b="1">
              <a:solidFill>
                <a:srgbClr val="008000"/>
              </a:solidFill>
              <a:ea typeface="黑体" pitchFamily="49" charset="-122"/>
            </a:endParaRPr>
          </a:p>
        </p:txBody>
      </p:sp>
      <p:sp>
        <p:nvSpPr>
          <p:cNvPr id="31756" name="Text Box 12"/>
          <p:cNvSpPr txBox="1">
            <a:spLocks noChangeArrowheads="1"/>
          </p:cNvSpPr>
          <p:nvPr/>
        </p:nvSpPr>
        <p:spPr bwMode="auto">
          <a:xfrm>
            <a:off x="6858000" y="4419600"/>
            <a:ext cx="259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ea typeface="楷体_GB2312" pitchFamily="49" charset="-122"/>
              </a:rPr>
              <a:t>动词，做出反应</a:t>
            </a:r>
          </a:p>
        </p:txBody>
      </p:sp>
      <p:sp>
        <p:nvSpPr>
          <p:cNvPr id="31757" name="Text Box 13"/>
          <p:cNvSpPr txBox="1">
            <a:spLocks noChangeArrowheads="1"/>
          </p:cNvSpPr>
          <p:nvPr/>
        </p:nvSpPr>
        <p:spPr bwMode="auto">
          <a:xfrm>
            <a:off x="5334000" y="5029200"/>
            <a:ext cx="4114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75000"/>
              </a:lnSpc>
            </a:pPr>
            <a:r>
              <a:rPr lang="zh-CN" altLang="en-US" sz="2400" b="1">
                <a:solidFill>
                  <a:srgbClr val="FF0000"/>
                </a:solidFill>
                <a:ea typeface="楷体_GB2312" pitchFamily="49" charset="-122"/>
              </a:rPr>
              <a:t>响，</a:t>
            </a:r>
            <a:r>
              <a:rPr lang="zh-CN" altLang="en-US" sz="2400" b="1">
                <a:solidFill>
                  <a:srgbClr val="0000CC"/>
                </a:solidFill>
                <a:ea typeface="楷体_GB2312" pitchFamily="49" charset="-122"/>
              </a:rPr>
              <a:t>声响，这里指鸡的啼叫</a:t>
            </a:r>
          </a:p>
          <a:p>
            <a:pPr>
              <a:lnSpc>
                <a:spcPct val="75000"/>
              </a:lnSpc>
            </a:pPr>
            <a:r>
              <a:rPr lang="zh-CN" altLang="en-US" sz="2400" b="1">
                <a:solidFill>
                  <a:srgbClr val="FF0000"/>
                </a:solidFill>
                <a:ea typeface="楷体_GB2312" pitchFamily="49" charset="-122"/>
              </a:rPr>
              <a:t>影，</a:t>
            </a:r>
            <a:r>
              <a:rPr lang="zh-CN" altLang="en-US" sz="2400" b="1">
                <a:solidFill>
                  <a:srgbClr val="0000CC"/>
                </a:solidFill>
                <a:ea typeface="楷体_GB2312" pitchFamily="49" charset="-122"/>
              </a:rPr>
              <a:t>指别的鸡走近来</a:t>
            </a:r>
          </a:p>
        </p:txBody>
      </p:sp>
      <p:sp>
        <p:nvSpPr>
          <p:cNvPr id="31758" name="Rectangle 14"/>
          <p:cNvSpPr>
            <a:spLocks noChangeArrowheads="1"/>
          </p:cNvSpPr>
          <p:nvPr/>
        </p:nvSpPr>
        <p:spPr bwMode="auto">
          <a:xfrm>
            <a:off x="381000" y="5715000"/>
            <a:ext cx="8763000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zh-CN" altLang="en-US" sz="2400" b="1">
                <a:solidFill>
                  <a:srgbClr val="008000"/>
                </a:solidFill>
                <a:ea typeface="黑体" pitchFamily="49" charset="-122"/>
              </a:rPr>
              <a:t>纪渻子说：</a:t>
            </a:r>
            <a:r>
              <a:rPr lang="zh-CN" altLang="en-US" sz="2400" b="1">
                <a:solidFill>
                  <a:srgbClr val="008000"/>
                </a:solidFill>
                <a:latin typeface="黑体"/>
                <a:ea typeface="黑体" pitchFamily="49" charset="-122"/>
              </a:rPr>
              <a:t>“</a:t>
            </a:r>
            <a:r>
              <a:rPr lang="zh-CN" altLang="en-US" sz="2400" b="1">
                <a:solidFill>
                  <a:srgbClr val="008000"/>
                </a:solidFill>
                <a:ea typeface="黑体" pitchFamily="49" charset="-122"/>
              </a:rPr>
              <a:t>还不行，仍然对别的鸡的啼叫和接近有所反应。</a:t>
            </a:r>
            <a:r>
              <a:rPr lang="zh-CN" altLang="en-US" sz="2400" b="1">
                <a:solidFill>
                  <a:srgbClr val="008000"/>
                </a:solidFill>
                <a:latin typeface="黑体"/>
                <a:ea typeface="黑体" pitchFamily="49" charset="-122"/>
              </a:rPr>
              <a:t>”</a:t>
            </a:r>
            <a:endParaRPr lang="zh-CN" altLang="en-US" sz="2400" b="1">
              <a:solidFill>
                <a:srgbClr val="008000"/>
              </a:solidFill>
              <a:ea typeface="黑体" pitchFamily="49" charset="-122"/>
            </a:endParaRPr>
          </a:p>
        </p:txBody>
      </p:sp>
      <p:sp>
        <p:nvSpPr>
          <p:cNvPr id="31759" name="Rectangle 15"/>
          <p:cNvSpPr>
            <a:spLocks noChangeArrowheads="1"/>
          </p:cNvSpPr>
          <p:nvPr/>
        </p:nvSpPr>
        <p:spPr bwMode="auto">
          <a:xfrm>
            <a:off x="762000" y="5029200"/>
            <a:ext cx="23288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8000"/>
                </a:solidFill>
                <a:ea typeface="黑体" pitchFamily="49" charset="-122"/>
              </a:rPr>
              <a:t>十天后宣王又问</a:t>
            </a:r>
          </a:p>
        </p:txBody>
      </p:sp>
      <p:sp>
        <p:nvSpPr>
          <p:cNvPr id="31760" name="Text Box 16"/>
          <p:cNvSpPr txBox="1">
            <a:spLocks noChangeArrowheads="1"/>
          </p:cNvSpPr>
          <p:nvPr/>
        </p:nvSpPr>
        <p:spPr bwMode="auto">
          <a:xfrm>
            <a:off x="152400" y="176213"/>
            <a:ext cx="14033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译文：</a:t>
            </a:r>
          </a:p>
        </p:txBody>
      </p:sp>
      <p:sp>
        <p:nvSpPr>
          <p:cNvPr id="31761" name="Rectangle 17"/>
          <p:cNvSpPr>
            <a:spLocks noChangeArrowheads="1"/>
          </p:cNvSpPr>
          <p:nvPr/>
        </p:nvSpPr>
        <p:spPr bwMode="auto">
          <a:xfrm>
            <a:off x="0" y="1828800"/>
            <a:ext cx="12557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8000"/>
                </a:solidFill>
                <a:ea typeface="黑体" pitchFamily="49" charset="-122"/>
              </a:rPr>
              <a:t>译文</a:t>
            </a:r>
            <a:r>
              <a:rPr lang="zh-CN" altLang="en-US" sz="2800" b="1">
                <a:solidFill>
                  <a:srgbClr val="FF0000"/>
                </a:solidFill>
                <a:ea typeface="黑体" pitchFamily="49" charset="-122"/>
              </a:rPr>
              <a:t>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7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7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1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1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17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17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17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17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17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17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/>
      <p:bldP spid="31750" grpId="0"/>
      <p:bldP spid="31751" grpId="0"/>
      <p:bldP spid="31753" grpId="0"/>
      <p:bldP spid="31754" grpId="0"/>
      <p:bldP spid="31756" grpId="0"/>
      <p:bldP spid="3175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600200"/>
            <a:ext cx="9372600" cy="4525963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十日又问，曰：</a:t>
            </a:r>
            <a:r>
              <a:rPr lang="zh-CN" altLang="en-US" b="1">
                <a:latin typeface="Arial"/>
                <a:ea typeface="楷体_GB2312" pitchFamily="49" charset="-122"/>
              </a:rPr>
              <a:t>“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未也，犹</a:t>
            </a:r>
            <a:r>
              <a:rPr lang="zh-CN" altLang="en-US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疾视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而盛气。</a:t>
            </a:r>
            <a:r>
              <a:rPr lang="zh-CN" altLang="en-US" b="1">
                <a:latin typeface="Arial"/>
                <a:ea typeface="楷体_GB2312" pitchFamily="49" charset="-122"/>
              </a:rPr>
              <a:t>”</a:t>
            </a:r>
            <a:endParaRPr lang="zh-CN" altLang="en-US" b="1">
              <a:latin typeface="楷体_GB2312" pitchFamily="49" charset="-122"/>
              <a:ea typeface="楷体_GB2312" pitchFamily="49" charset="-122"/>
            </a:endParaRPr>
          </a:p>
          <a:p>
            <a:pPr>
              <a:buFontTx/>
              <a:buNone/>
            </a:pP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 </a:t>
            </a:r>
          </a:p>
          <a:p>
            <a:pPr>
              <a:buFontTx/>
              <a:buNone/>
            </a:pP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 十日又问，曰：</a:t>
            </a:r>
            <a:r>
              <a:rPr lang="zh-CN" altLang="en-US" b="1">
                <a:latin typeface="Arial"/>
                <a:ea typeface="楷体_GB2312" pitchFamily="49" charset="-122"/>
              </a:rPr>
              <a:t>“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几矣。鸡虽有鸣者，已</a:t>
            </a:r>
            <a:r>
              <a:rPr lang="zh-CN" altLang="en-US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无变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矣，</a:t>
            </a:r>
          </a:p>
          <a:p>
            <a:pPr>
              <a:buFontTx/>
              <a:buNone/>
            </a:pPr>
            <a:endParaRPr lang="zh-CN" altLang="en-US" b="1">
              <a:latin typeface="楷体_GB2312" pitchFamily="49" charset="-122"/>
              <a:ea typeface="楷体_GB2312" pitchFamily="49" charset="-122"/>
            </a:endParaRPr>
          </a:p>
          <a:p>
            <a:pPr>
              <a:buFontTx/>
              <a:buNone/>
            </a:pP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望之似木鸡矣，其</a:t>
            </a:r>
            <a:r>
              <a:rPr lang="zh-CN" altLang="en-US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德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全矣，</a:t>
            </a:r>
          </a:p>
          <a:p>
            <a:pPr>
              <a:buFontTx/>
              <a:buNone/>
            </a:pPr>
            <a:endParaRPr lang="zh-CN" altLang="en-US" b="1">
              <a:latin typeface="楷体_GB2312" pitchFamily="49" charset="-122"/>
              <a:ea typeface="楷体_GB2312" pitchFamily="49" charset="-122"/>
            </a:endParaRPr>
          </a:p>
          <a:p>
            <a:pPr>
              <a:buFontTx/>
              <a:buNone/>
            </a:pP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异鸡无敢应者，</a:t>
            </a:r>
            <a:r>
              <a:rPr lang="zh-CN" altLang="en-US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反走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矣。</a:t>
            </a:r>
            <a:r>
              <a:rPr lang="zh-CN" altLang="en-US" b="1">
                <a:latin typeface="Arial"/>
                <a:ea typeface="楷体_GB2312" pitchFamily="49" charset="-122"/>
              </a:rPr>
              <a:t>”</a:t>
            </a:r>
            <a:endParaRPr lang="zh-CN" altLang="en-US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762000" y="1065213"/>
            <a:ext cx="53927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8000"/>
                </a:solidFill>
                <a:ea typeface="黑体" pitchFamily="49" charset="-122"/>
              </a:rPr>
              <a:t>又过了十日，宣王又问训练好了没有。</a:t>
            </a: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5715000" y="11430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CC"/>
                </a:solidFill>
                <a:ea typeface="楷体_GB2312" pitchFamily="49" charset="-122"/>
              </a:rPr>
              <a:t>怒目而视</a:t>
            </a: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1236663" y="2209800"/>
            <a:ext cx="79073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ea typeface="楷体" pitchFamily="49" charset="-122"/>
              </a:rPr>
              <a:t> </a:t>
            </a:r>
            <a:r>
              <a:rPr lang="zh-CN" altLang="en-US" sz="2400" b="1">
                <a:solidFill>
                  <a:srgbClr val="008000"/>
                </a:solidFill>
                <a:ea typeface="黑体" pitchFamily="49" charset="-122"/>
              </a:rPr>
              <a:t>纪渻子说：</a:t>
            </a:r>
            <a:r>
              <a:rPr lang="zh-CN" altLang="en-US" sz="2400" b="1">
                <a:solidFill>
                  <a:srgbClr val="008000"/>
                </a:solidFill>
                <a:latin typeface="黑体"/>
                <a:ea typeface="黑体" pitchFamily="49" charset="-122"/>
              </a:rPr>
              <a:t>“</a:t>
            </a:r>
            <a:r>
              <a:rPr lang="zh-CN" altLang="en-US" sz="2400" b="1">
                <a:solidFill>
                  <a:srgbClr val="008000"/>
                </a:solidFill>
                <a:ea typeface="黑体" pitchFamily="49" charset="-122"/>
              </a:rPr>
              <a:t>还不行，仍然气势汹汹地看着（对方）。</a:t>
            </a:r>
            <a:r>
              <a:rPr lang="zh-CN" altLang="en-US" sz="2400" b="1">
                <a:solidFill>
                  <a:srgbClr val="008000"/>
                </a:solidFill>
                <a:latin typeface="黑体"/>
                <a:ea typeface="黑体" pitchFamily="49" charset="-122"/>
              </a:rPr>
              <a:t>”</a:t>
            </a:r>
            <a:endParaRPr lang="zh-CN" altLang="en-US" sz="2400" b="1">
              <a:solidFill>
                <a:srgbClr val="008000"/>
              </a:solidFill>
              <a:ea typeface="黑体" pitchFamily="49" charset="-122"/>
            </a:endParaRP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3200400"/>
            <a:ext cx="998855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8000"/>
                </a:solidFill>
                <a:ea typeface="黑体" pitchFamily="49" charset="-122"/>
              </a:rPr>
              <a:t>又过了十天，宣王又问。</a:t>
            </a:r>
          </a:p>
          <a:p>
            <a:r>
              <a:rPr lang="zh-CN" altLang="en-US" sz="2400" b="1">
                <a:solidFill>
                  <a:srgbClr val="008000"/>
                </a:solidFill>
                <a:ea typeface="黑体" pitchFamily="49" charset="-122"/>
              </a:rPr>
              <a:t>纪渻子说：</a:t>
            </a:r>
            <a:r>
              <a:rPr lang="zh-CN" altLang="en-US" sz="2400" b="1">
                <a:solidFill>
                  <a:srgbClr val="008000"/>
                </a:solidFill>
                <a:latin typeface="黑体"/>
                <a:ea typeface="黑体" pitchFamily="49" charset="-122"/>
              </a:rPr>
              <a:t>“</a:t>
            </a:r>
            <a:r>
              <a:rPr lang="zh-CN" altLang="en-US" sz="2400" b="1">
                <a:solidFill>
                  <a:srgbClr val="008000"/>
                </a:solidFill>
                <a:ea typeface="黑体" pitchFamily="49" charset="-122"/>
              </a:rPr>
              <a:t>差不多了，即使别的鸡叫，（它）已经没有任何反应了。</a:t>
            </a:r>
            <a:r>
              <a:rPr lang="zh-CN" altLang="en-US" sz="2400" b="1">
                <a:solidFill>
                  <a:srgbClr val="008000"/>
                </a:solidFill>
                <a:latin typeface="黑体"/>
                <a:ea typeface="黑体" pitchFamily="49" charset="-122"/>
              </a:rPr>
              <a:t>”</a:t>
            </a:r>
            <a:endParaRPr lang="zh-CN" altLang="en-US" sz="2400" b="1">
              <a:solidFill>
                <a:srgbClr val="008000"/>
              </a:solidFill>
              <a:ea typeface="黑体" pitchFamily="49" charset="-122"/>
            </a:endParaRPr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152400" y="5715000"/>
            <a:ext cx="6005513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zh-CN" altLang="en-US" sz="2400" b="1">
                <a:solidFill>
                  <a:srgbClr val="008000"/>
                </a:solidFill>
                <a:ea typeface="黑体" pitchFamily="49" charset="-122"/>
              </a:rPr>
              <a:t>别的鸡没有敢应战的，看见它转身逃走了。</a:t>
            </a: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4419600"/>
            <a:ext cx="91440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8000"/>
                </a:solidFill>
                <a:ea typeface="黑体" pitchFamily="49" charset="-122"/>
              </a:rPr>
              <a:t>宣王去看斗鸡的情况，果然就像木头鸡了，可是它的精神全凝聚</a:t>
            </a:r>
          </a:p>
          <a:p>
            <a:r>
              <a:rPr lang="zh-CN" altLang="en-US" sz="2400" b="1">
                <a:solidFill>
                  <a:srgbClr val="008000"/>
                </a:solidFill>
                <a:ea typeface="黑体" pitchFamily="49" charset="-122"/>
              </a:rPr>
              <a:t>在内，</a:t>
            </a:r>
          </a:p>
        </p:txBody>
      </p:sp>
      <p:sp>
        <p:nvSpPr>
          <p:cNvPr id="32777" name="Text Box 9"/>
          <p:cNvSpPr txBox="1">
            <a:spLocks noChangeArrowheads="1"/>
          </p:cNvSpPr>
          <p:nvPr/>
        </p:nvSpPr>
        <p:spPr bwMode="auto">
          <a:xfrm>
            <a:off x="7239000" y="3200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CC"/>
                </a:solidFill>
                <a:ea typeface="楷体_GB2312" pitchFamily="49" charset="-122"/>
              </a:rPr>
              <a:t>没有反应</a:t>
            </a:r>
          </a:p>
        </p:txBody>
      </p:sp>
      <p:sp>
        <p:nvSpPr>
          <p:cNvPr id="32778" name="Text Box 10"/>
          <p:cNvSpPr txBox="1">
            <a:spLocks noChangeArrowheads="1"/>
          </p:cNvSpPr>
          <p:nvPr/>
        </p:nvSpPr>
        <p:spPr bwMode="auto">
          <a:xfrm>
            <a:off x="4800600" y="4038600"/>
            <a:ext cx="1066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CC"/>
                </a:solidFill>
                <a:ea typeface="楷体_GB2312" pitchFamily="49" charset="-122"/>
              </a:rPr>
              <a:t>精神</a:t>
            </a:r>
          </a:p>
        </p:txBody>
      </p:sp>
      <p:sp>
        <p:nvSpPr>
          <p:cNvPr id="32779" name="Text Box 11"/>
          <p:cNvSpPr txBox="1">
            <a:spLocks noChangeArrowheads="1"/>
          </p:cNvSpPr>
          <p:nvPr/>
        </p:nvSpPr>
        <p:spPr bwMode="auto">
          <a:xfrm>
            <a:off x="4572000" y="5105400"/>
            <a:ext cx="1981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CC"/>
                </a:solidFill>
                <a:ea typeface="楷体_GB2312" pitchFamily="49" charset="-122"/>
              </a:rPr>
              <a:t>转身逃跑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27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7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1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27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27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7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7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1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  <p:bldP spid="32772" grpId="0"/>
      <p:bldP spid="32775" grpId="0"/>
      <p:bldP spid="32777" grpId="0"/>
      <p:bldP spid="32778" grpId="0"/>
      <p:bldP spid="3277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395288" y="446088"/>
            <a:ext cx="2974975" cy="679450"/>
          </a:xfrm>
          <a:prstGeom prst="rect">
            <a:avLst/>
          </a:prstGeom>
          <a:noFill/>
          <a:ln w="38100">
            <a:solidFill>
              <a:srgbClr val="00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tabLst>
                <a:tab pos="266700" algn="l"/>
              </a:tabLst>
            </a:pPr>
            <a:r>
              <a:rPr lang="zh-CN" altLang="en-US" sz="3600" b="1" dirty="0">
                <a:solidFill>
                  <a:srgbClr val="0000FF"/>
                </a:solidFill>
              </a:rPr>
              <a:t>合作探究课文</a:t>
            </a: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611188" y="1700213"/>
            <a:ext cx="7416800" cy="350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 dirty="0"/>
              <a:t>1</a:t>
            </a:r>
            <a:r>
              <a:rPr lang="zh-CN" altLang="en-US" sz="2800" b="1" dirty="0"/>
              <a:t>、纪渻子对斗鸡的观察分为哪几个阶段？</a:t>
            </a:r>
          </a:p>
          <a:p>
            <a:r>
              <a:rPr lang="en-US" altLang="zh-CN" sz="2800" b="1" dirty="0"/>
              <a:t>2</a:t>
            </a:r>
            <a:r>
              <a:rPr lang="zh-CN" altLang="en-US" sz="2800" b="1" dirty="0"/>
              <a:t>、纪渻子通过对斗鸡的观察训练，认为“几    矣”，文中反映出“几矣”原因的句子应是哪句？</a:t>
            </a:r>
          </a:p>
          <a:p>
            <a:r>
              <a:rPr lang="en-US" altLang="zh-CN" sz="2800" b="1" dirty="0"/>
              <a:t>3</a:t>
            </a:r>
            <a:r>
              <a:rPr lang="zh-CN" altLang="en-US" sz="2800" b="1" dirty="0"/>
              <a:t>、纪渻子养的鸡能使“异鸡无敢应者”，主要得益于什么？</a:t>
            </a:r>
          </a:p>
          <a:p>
            <a:r>
              <a:rPr lang="en-US" altLang="zh-CN" sz="2800" b="1" dirty="0"/>
              <a:t>4</a:t>
            </a:r>
            <a:r>
              <a:rPr lang="zh-CN" altLang="en-US" sz="2800" b="1" dirty="0"/>
              <a:t>、文中的“德全”你如何理解？</a:t>
            </a:r>
          </a:p>
          <a:p>
            <a:r>
              <a:rPr lang="en-US" altLang="zh-CN" sz="2800" b="1" dirty="0"/>
              <a:t>5</a:t>
            </a:r>
            <a:r>
              <a:rPr lang="zh-CN" altLang="en-US" sz="2800" b="1" dirty="0"/>
              <a:t>、你认为这则寓言的寓意是什么？</a:t>
            </a:r>
          </a:p>
        </p:txBody>
      </p:sp>
      <p:pic>
        <p:nvPicPr>
          <p:cNvPr id="14342" name="Picture 6" descr="104209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04025" y="4086225"/>
            <a:ext cx="2339975" cy="2771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animBg="1"/>
      <p:bldP spid="1434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1116013" y="981075"/>
            <a:ext cx="6842125" cy="204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/>
              <a:t>第一阶段：方虚骄而恃气。</a:t>
            </a:r>
          </a:p>
          <a:p>
            <a:r>
              <a:rPr lang="zh-CN" altLang="en-US" sz="3200" b="1"/>
              <a:t>第二阶段：犹应响影。</a:t>
            </a:r>
          </a:p>
          <a:p>
            <a:r>
              <a:rPr lang="zh-CN" altLang="en-US" sz="3200" b="1"/>
              <a:t>第三阶段：犹疾视而盛气。</a:t>
            </a:r>
          </a:p>
          <a:p>
            <a:r>
              <a:rPr lang="zh-CN" altLang="en-US" sz="3200" b="1"/>
              <a:t>第四阶段：鸡虽有鸣者，已无变矣。</a:t>
            </a:r>
          </a:p>
        </p:txBody>
      </p:sp>
      <p:pic>
        <p:nvPicPr>
          <p:cNvPr id="16389" name="Picture 5" descr="img160932_1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5825" y="4572000"/>
            <a:ext cx="1908175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1476375" y="3500438"/>
            <a:ext cx="5207000" cy="595312"/>
          </a:xfrm>
          <a:prstGeom prst="rect">
            <a:avLst/>
          </a:prstGeom>
          <a:noFill/>
          <a:ln w="15875">
            <a:solidFill>
              <a:srgbClr val="00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</a:rPr>
              <a:t>“</a:t>
            </a:r>
            <a:r>
              <a:rPr lang="zh-CN" altLang="en-US" sz="3200" b="1">
                <a:solidFill>
                  <a:srgbClr val="0000FF"/>
                </a:solidFill>
              </a:rPr>
              <a:t>鸡虽有鸣者，已无变矣。” </a:t>
            </a:r>
          </a:p>
        </p:txBody>
      </p:sp>
      <p:sp>
        <p:nvSpPr>
          <p:cNvPr id="16392" name="AutoShape 8"/>
          <p:cNvSpPr>
            <a:spLocks/>
          </p:cNvSpPr>
          <p:nvPr/>
        </p:nvSpPr>
        <p:spPr bwMode="auto">
          <a:xfrm>
            <a:off x="2268538" y="5229225"/>
            <a:ext cx="73025" cy="792163"/>
          </a:xfrm>
          <a:prstGeom prst="leftBrace">
            <a:avLst>
              <a:gd name="adj1" fmla="val 90399"/>
              <a:gd name="adj2" fmla="val 50000"/>
            </a:avLst>
          </a:prstGeom>
          <a:noFill/>
          <a:ln w="444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4" name="Rectangle 10"/>
          <p:cNvSpPr>
            <a:spLocks noChangeArrowheads="1"/>
          </p:cNvSpPr>
          <p:nvPr/>
        </p:nvSpPr>
        <p:spPr bwMode="auto">
          <a:xfrm>
            <a:off x="2339975" y="5084763"/>
            <a:ext cx="45720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/>
              <a:t>德才兼备     精神凝寂</a:t>
            </a:r>
          </a:p>
          <a:p>
            <a:r>
              <a:rPr lang="zh-CN" altLang="en-US" sz="2800" b="1"/>
              <a:t> 聚精会神       修炼成性</a:t>
            </a:r>
          </a:p>
        </p:txBody>
      </p:sp>
      <p:sp>
        <p:nvSpPr>
          <p:cNvPr id="16395" name="Rectangle 11"/>
          <p:cNvSpPr>
            <a:spLocks noChangeArrowheads="1"/>
          </p:cNvSpPr>
          <p:nvPr/>
        </p:nvSpPr>
        <p:spPr bwMode="auto">
          <a:xfrm>
            <a:off x="1042988" y="5321300"/>
            <a:ext cx="12541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</a:rPr>
              <a:t>“</a:t>
            </a:r>
            <a:r>
              <a:rPr lang="zh-CN" altLang="en-US" sz="2800" b="1">
                <a:solidFill>
                  <a:srgbClr val="0000FF"/>
                </a:solidFill>
              </a:rPr>
              <a:t>德全”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90" grpId="0" animBg="1"/>
      <p:bldP spid="1639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3327400"/>
            <a:ext cx="8229600" cy="904875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b="1"/>
              <a:t>呆若木鸡</a:t>
            </a:r>
          </a:p>
        </p:txBody>
      </p:sp>
      <p:sp>
        <p:nvSpPr>
          <p:cNvPr id="23555" name="AutoShape 3"/>
          <p:cNvSpPr>
            <a:spLocks/>
          </p:cNvSpPr>
          <p:nvPr/>
        </p:nvSpPr>
        <p:spPr bwMode="auto">
          <a:xfrm>
            <a:off x="2362200" y="2590800"/>
            <a:ext cx="304800" cy="2590800"/>
          </a:xfrm>
          <a:prstGeom prst="leftBrace">
            <a:avLst>
              <a:gd name="adj1" fmla="val 7083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sz="2400" b="1"/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2879725" y="2306638"/>
            <a:ext cx="7969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/>
              <a:t>开端</a:t>
            </a:r>
          </a:p>
        </p:txBody>
      </p:sp>
      <p:sp>
        <p:nvSpPr>
          <p:cNvPr id="23557" name="Line 5"/>
          <p:cNvSpPr>
            <a:spLocks noChangeShapeType="1"/>
          </p:cNvSpPr>
          <p:nvPr/>
        </p:nvSpPr>
        <p:spPr bwMode="auto">
          <a:xfrm>
            <a:off x="3733800" y="2590800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4632325" y="2306638"/>
            <a:ext cx="11033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/>
              <a:t>养斗鸡</a:t>
            </a: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2955925" y="3449638"/>
            <a:ext cx="7969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/>
              <a:t>发展</a:t>
            </a:r>
          </a:p>
        </p:txBody>
      </p:sp>
      <p:sp>
        <p:nvSpPr>
          <p:cNvPr id="23560" name="Line 8"/>
          <p:cNvSpPr>
            <a:spLocks noChangeShapeType="1"/>
          </p:cNvSpPr>
          <p:nvPr/>
        </p:nvSpPr>
        <p:spPr bwMode="auto">
          <a:xfrm>
            <a:off x="3733800" y="3733800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1" name="Text Box 9"/>
          <p:cNvSpPr txBox="1">
            <a:spLocks noChangeArrowheads="1"/>
          </p:cNvSpPr>
          <p:nvPr/>
        </p:nvSpPr>
        <p:spPr bwMode="auto">
          <a:xfrm>
            <a:off x="4784725" y="3449638"/>
            <a:ext cx="1716088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/>
              <a:t>斗鸡的变化</a:t>
            </a:r>
          </a:p>
          <a:p>
            <a:r>
              <a:rPr lang="zh-CN" altLang="en-US" sz="2400" b="1"/>
              <a:t>过程</a:t>
            </a:r>
          </a:p>
        </p:txBody>
      </p:sp>
      <p:sp>
        <p:nvSpPr>
          <p:cNvPr id="23562" name="AutoShape 10"/>
          <p:cNvSpPr>
            <a:spLocks/>
          </p:cNvSpPr>
          <p:nvPr/>
        </p:nvSpPr>
        <p:spPr bwMode="auto">
          <a:xfrm>
            <a:off x="6477000" y="2743200"/>
            <a:ext cx="304800" cy="1905000"/>
          </a:xfrm>
          <a:prstGeom prst="leftBrace">
            <a:avLst>
              <a:gd name="adj1" fmla="val 5208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63" name="Text Box 11"/>
          <p:cNvSpPr txBox="1">
            <a:spLocks noChangeArrowheads="1"/>
          </p:cNvSpPr>
          <p:nvPr/>
        </p:nvSpPr>
        <p:spPr bwMode="auto">
          <a:xfrm>
            <a:off x="6956425" y="2590800"/>
            <a:ext cx="15017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/>
              <a:t>虚骄恃气</a:t>
            </a:r>
          </a:p>
        </p:txBody>
      </p:sp>
      <p:sp>
        <p:nvSpPr>
          <p:cNvPr id="23564" name="Text Box 12"/>
          <p:cNvSpPr txBox="1">
            <a:spLocks noChangeArrowheads="1"/>
          </p:cNvSpPr>
          <p:nvPr/>
        </p:nvSpPr>
        <p:spPr bwMode="auto">
          <a:xfrm>
            <a:off x="6994525" y="3200400"/>
            <a:ext cx="1463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/>
              <a:t>犹应响影</a:t>
            </a:r>
          </a:p>
        </p:txBody>
      </p:sp>
      <p:sp>
        <p:nvSpPr>
          <p:cNvPr id="23565" name="Text Box 13"/>
          <p:cNvSpPr txBox="1">
            <a:spLocks noChangeArrowheads="1"/>
          </p:cNvSpPr>
          <p:nvPr/>
        </p:nvSpPr>
        <p:spPr bwMode="auto">
          <a:xfrm>
            <a:off x="7010400" y="3830638"/>
            <a:ext cx="1463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/>
              <a:t>疾视盛气</a:t>
            </a:r>
          </a:p>
        </p:txBody>
      </p:sp>
      <p:sp>
        <p:nvSpPr>
          <p:cNvPr id="23566" name="Text Box 14"/>
          <p:cNvSpPr txBox="1">
            <a:spLocks noChangeArrowheads="1"/>
          </p:cNvSpPr>
          <p:nvPr/>
        </p:nvSpPr>
        <p:spPr bwMode="auto">
          <a:xfrm>
            <a:off x="7010400" y="4364038"/>
            <a:ext cx="1676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/>
              <a:t>已无变矣</a:t>
            </a:r>
          </a:p>
        </p:txBody>
      </p:sp>
      <p:sp>
        <p:nvSpPr>
          <p:cNvPr id="23567" name="Text Box 15"/>
          <p:cNvSpPr txBox="1">
            <a:spLocks noChangeArrowheads="1"/>
          </p:cNvSpPr>
          <p:nvPr/>
        </p:nvSpPr>
        <p:spPr bwMode="auto">
          <a:xfrm>
            <a:off x="2955925" y="4897438"/>
            <a:ext cx="79692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/>
              <a:t>高潮</a:t>
            </a:r>
          </a:p>
          <a:p>
            <a:r>
              <a:rPr lang="zh-CN" altLang="en-US" sz="2400" b="1"/>
              <a:t>结局</a:t>
            </a:r>
          </a:p>
        </p:txBody>
      </p:sp>
      <p:sp>
        <p:nvSpPr>
          <p:cNvPr id="23568" name="Line 16"/>
          <p:cNvSpPr>
            <a:spLocks noChangeShapeType="1"/>
          </p:cNvSpPr>
          <p:nvPr/>
        </p:nvSpPr>
        <p:spPr bwMode="auto">
          <a:xfrm>
            <a:off x="3810000" y="5334000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9" name="Text Box 17"/>
          <p:cNvSpPr txBox="1">
            <a:spLocks noChangeArrowheads="1"/>
          </p:cNvSpPr>
          <p:nvPr/>
        </p:nvSpPr>
        <p:spPr bwMode="auto">
          <a:xfrm>
            <a:off x="4784725" y="5049838"/>
            <a:ext cx="1409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/>
              <a:t>呆若木鸡</a:t>
            </a:r>
          </a:p>
        </p:txBody>
      </p:sp>
      <p:sp>
        <p:nvSpPr>
          <p:cNvPr id="23573" name="Text Box 21"/>
          <p:cNvSpPr txBox="1">
            <a:spLocks noChangeArrowheads="1"/>
          </p:cNvSpPr>
          <p:nvPr/>
        </p:nvSpPr>
        <p:spPr bwMode="auto">
          <a:xfrm>
            <a:off x="539750" y="765175"/>
            <a:ext cx="194468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/>
              <a:t>文章结构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3492498" y="496445"/>
            <a:ext cx="5399981" cy="5823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  <a:spcBef>
                <a:spcPct val="50000"/>
              </a:spcBef>
            </a:pPr>
            <a:r>
              <a:rPr kumimoji="1" lang="en-US" altLang="zh-CN" sz="2800" b="1" dirty="0">
                <a:latin typeface="方正行楷简体" pitchFamily="2" charset="-122"/>
                <a:ea typeface="方正行楷简体" pitchFamily="2" charset="-122"/>
              </a:rPr>
              <a:t>   </a:t>
            </a:r>
            <a:r>
              <a:rPr kumimoji="1" lang="zh-CN" altLang="en-US" sz="2800" b="1" dirty="0">
                <a:solidFill>
                  <a:srgbClr val="FF0000"/>
                </a:solidFill>
                <a:latin typeface="方正行楷简体" pitchFamily="2" charset="-122"/>
                <a:ea typeface="方正行楷简体" pitchFamily="2" charset="-122"/>
              </a:rPr>
              <a:t>战国时哲学家</a:t>
            </a:r>
            <a:r>
              <a:rPr kumimoji="1" lang="en-US" altLang="zh-CN" sz="2800" b="1" dirty="0">
                <a:solidFill>
                  <a:srgbClr val="FF0000"/>
                </a:solidFill>
                <a:latin typeface="方正行楷简体" pitchFamily="2" charset="-122"/>
                <a:ea typeface="方正行楷简体" pitchFamily="2" charset="-122"/>
              </a:rPr>
              <a:t>,</a:t>
            </a:r>
            <a:r>
              <a:rPr kumimoji="1" lang="zh-CN" altLang="en-US" sz="2800" b="1" dirty="0">
                <a:solidFill>
                  <a:srgbClr val="FF0000"/>
                </a:solidFill>
                <a:latin typeface="方正行楷简体" pitchFamily="2" charset="-122"/>
                <a:ea typeface="方正行楷简体" pitchFamily="2" charset="-122"/>
              </a:rPr>
              <a:t>散文家</a:t>
            </a:r>
            <a:r>
              <a:rPr kumimoji="1" lang="en-US" altLang="zh-CN" sz="2800" b="1" dirty="0">
                <a:solidFill>
                  <a:srgbClr val="FF0000"/>
                </a:solidFill>
                <a:latin typeface="方正行楷简体" pitchFamily="2" charset="-122"/>
                <a:ea typeface="方正行楷简体" pitchFamily="2" charset="-122"/>
              </a:rPr>
              <a:t>,</a:t>
            </a:r>
            <a:r>
              <a:rPr kumimoji="1" lang="zh-CN" altLang="en-US" sz="2800" b="1" dirty="0">
                <a:solidFill>
                  <a:srgbClr val="FF0000"/>
                </a:solidFill>
                <a:latin typeface="方正行楷简体" pitchFamily="2" charset="-122"/>
                <a:ea typeface="方正行楷简体" pitchFamily="2" charset="-122"/>
              </a:rPr>
              <a:t>宋国蒙人。</a:t>
            </a:r>
            <a:r>
              <a:rPr kumimoji="1" lang="zh-CN" altLang="en-US" sz="2800" b="1" dirty="0">
                <a:latin typeface="方正行楷简体" pitchFamily="2" charset="-122"/>
                <a:ea typeface="方正行楷简体" pitchFamily="2" charset="-122"/>
              </a:rPr>
              <a:t>曾任蒙漆园吏，但不久辞去。</a:t>
            </a:r>
            <a:r>
              <a:rPr kumimoji="1" lang="en-US" altLang="zh-CN" sz="2800" b="1" dirty="0">
                <a:latin typeface="方正行楷简体" pitchFamily="2" charset="-122"/>
                <a:ea typeface="方正行楷简体" pitchFamily="2" charset="-122"/>
              </a:rPr>
              <a:t>《</a:t>
            </a:r>
            <a:r>
              <a:rPr kumimoji="1" lang="zh-CN" altLang="en-US" sz="2800" b="1" dirty="0">
                <a:latin typeface="方正行楷简体" pitchFamily="2" charset="-122"/>
                <a:ea typeface="方正行楷简体" pitchFamily="2" charset="-122"/>
              </a:rPr>
              <a:t>史记</a:t>
            </a:r>
            <a:r>
              <a:rPr kumimoji="1" lang="en-US" altLang="zh-CN" sz="2800" b="1" dirty="0">
                <a:latin typeface="方正行楷简体" pitchFamily="2" charset="-122"/>
                <a:ea typeface="方正行楷简体" pitchFamily="2" charset="-122"/>
              </a:rPr>
              <a:t>》</a:t>
            </a:r>
            <a:r>
              <a:rPr kumimoji="1" lang="zh-CN" altLang="en-US" sz="2800" b="1" dirty="0">
                <a:latin typeface="方正行楷简体" pitchFamily="2" charset="-122"/>
                <a:ea typeface="方正行楷简体" pitchFamily="2" charset="-122"/>
              </a:rPr>
              <a:t>上说，</a:t>
            </a:r>
            <a:r>
              <a:rPr kumimoji="1" lang="zh-CN" altLang="en-US" sz="2800" b="1" dirty="0">
                <a:latin typeface="Times New Roman"/>
                <a:ea typeface="方正行楷简体" pitchFamily="2" charset="-122"/>
              </a:rPr>
              <a:t>“</a:t>
            </a:r>
            <a:r>
              <a:rPr kumimoji="1" lang="zh-CN" altLang="en-US" sz="2800" b="1" dirty="0">
                <a:latin typeface="方正行楷简体" pitchFamily="2" charset="-122"/>
                <a:ea typeface="方正行楷简体" pitchFamily="2" charset="-122"/>
              </a:rPr>
              <a:t>楚威王闻庄周贤，使使厚币迎之，许以为相</a:t>
            </a:r>
            <a:r>
              <a:rPr kumimoji="1" lang="zh-CN" altLang="en-US" sz="2800" b="1" dirty="0">
                <a:latin typeface="Times New Roman"/>
                <a:ea typeface="方正行楷简体" pitchFamily="2" charset="-122"/>
              </a:rPr>
              <a:t>”</a:t>
            </a:r>
            <a:r>
              <a:rPr kumimoji="1" lang="zh-CN" altLang="en-US" sz="2800" b="1" dirty="0">
                <a:latin typeface="方正行楷简体" pitchFamily="2" charset="-122"/>
                <a:ea typeface="方正行楷简体" pitchFamily="2" charset="-122"/>
              </a:rPr>
              <a:t>，可庄周并未接受，</a:t>
            </a:r>
            <a:r>
              <a:rPr kumimoji="1" lang="zh-CN" altLang="en-US" sz="2800" b="1" dirty="0">
                <a:latin typeface="Times New Roman"/>
                <a:ea typeface="方正行楷简体" pitchFamily="2" charset="-122"/>
              </a:rPr>
              <a:t>“</a:t>
            </a:r>
            <a:r>
              <a:rPr kumimoji="1" lang="zh-CN" altLang="en-US" sz="2800" b="1" dirty="0">
                <a:latin typeface="方正行楷简体" pitchFamily="2" charset="-122"/>
                <a:ea typeface="方正行楷简体" pitchFamily="2" charset="-122"/>
              </a:rPr>
              <a:t>宁游戏污渎之中自快，无为有国者所羁</a:t>
            </a:r>
            <a:r>
              <a:rPr kumimoji="1" lang="zh-CN" altLang="en-US" sz="2800" b="1" dirty="0">
                <a:latin typeface="Times New Roman"/>
                <a:ea typeface="方正行楷简体" pitchFamily="2" charset="-122"/>
              </a:rPr>
              <a:t>”</a:t>
            </a:r>
            <a:r>
              <a:rPr kumimoji="1" lang="zh-CN" altLang="en-US" sz="2800" b="1" dirty="0">
                <a:latin typeface="方正行楷简体" pitchFamily="2" charset="-122"/>
                <a:ea typeface="方正行楷简体" pitchFamily="2" charset="-122"/>
              </a:rPr>
              <a:t>，终身不仕</a:t>
            </a:r>
            <a:r>
              <a:rPr kumimoji="1" lang="en-US" altLang="zh-CN" sz="2800" b="1" dirty="0">
                <a:latin typeface="方正行楷简体" pitchFamily="2" charset="-122"/>
                <a:ea typeface="方正行楷简体" pitchFamily="2" charset="-122"/>
              </a:rPr>
              <a:t>.</a:t>
            </a:r>
          </a:p>
          <a:p>
            <a:pPr algn="just">
              <a:lnSpc>
                <a:spcPct val="80000"/>
              </a:lnSpc>
              <a:spcBef>
                <a:spcPct val="50000"/>
              </a:spcBef>
            </a:pPr>
            <a:r>
              <a:rPr kumimoji="1" lang="en-US" altLang="zh-CN" sz="2800" b="1" dirty="0">
                <a:latin typeface="方正行楷简体" pitchFamily="2" charset="-122"/>
                <a:ea typeface="方正行楷简体" pitchFamily="2" charset="-122"/>
              </a:rPr>
              <a:t>   </a:t>
            </a:r>
            <a:r>
              <a:rPr kumimoji="1" lang="zh-CN" altLang="en-US" sz="2800" b="1" dirty="0">
                <a:latin typeface="方正行楷简体" pitchFamily="2" charset="-122"/>
                <a:ea typeface="方正行楷简体" pitchFamily="2" charset="-122"/>
              </a:rPr>
              <a:t>庄周一生贫困，他身居陋巷，常向人借粮，自织草鞋，穿粗布衣和破鞋子，甘愿闲居独处。</a:t>
            </a:r>
            <a:r>
              <a:rPr kumimoji="1" lang="zh-CN" altLang="en-US" sz="2800" b="1" dirty="0">
                <a:solidFill>
                  <a:srgbClr val="FF0000"/>
                </a:solidFill>
                <a:latin typeface="方正行楷简体" pitchFamily="2" charset="-122"/>
                <a:ea typeface="方正行楷简体" pitchFamily="2" charset="-122"/>
              </a:rPr>
              <a:t>他继承并发扬了老子思想，和老子同是道家学派的代表人物，世称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/>
                <a:ea typeface="方正行楷简体" pitchFamily="2" charset="-122"/>
              </a:rPr>
              <a:t>“</a:t>
            </a:r>
            <a:r>
              <a:rPr kumimoji="1" lang="zh-CN" altLang="en-US" sz="2800" b="1" dirty="0">
                <a:solidFill>
                  <a:srgbClr val="FF0000"/>
                </a:solidFill>
                <a:latin typeface="方正行楷简体" pitchFamily="2" charset="-122"/>
                <a:ea typeface="方正行楷简体" pitchFamily="2" charset="-122"/>
              </a:rPr>
              <a:t>老庄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/>
                <a:ea typeface="方正行楷简体" pitchFamily="2" charset="-122"/>
              </a:rPr>
              <a:t>”</a:t>
            </a:r>
            <a:r>
              <a:rPr kumimoji="1" lang="zh-CN" altLang="en-US" sz="2800" b="1" dirty="0">
                <a:solidFill>
                  <a:srgbClr val="FF0000"/>
                </a:solidFill>
                <a:latin typeface="方正行楷简体" pitchFamily="2" charset="-122"/>
                <a:ea typeface="方正行楷简体" pitchFamily="2" charset="-122"/>
              </a:rPr>
              <a:t>。</a:t>
            </a:r>
            <a:r>
              <a:rPr kumimoji="1" lang="zh-CN" altLang="en-US" sz="2800" b="1" dirty="0">
                <a:latin typeface="Times New Roman" pitchFamily="18" charset="0"/>
              </a:rPr>
              <a:t>庄子认为世间一切事物并无本质区别，无论大小、贵贱、寿夭、生死、善恶、得失、荣辱都是相对的。 </a:t>
            </a: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0" y="5157788"/>
            <a:ext cx="3203575" cy="1433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dirty="0">
                <a:solidFill>
                  <a:srgbClr val="000000"/>
                </a:solidFill>
                <a:latin typeface="宋体" pitchFamily="2" charset="-122"/>
              </a:rPr>
              <a:t>   </a:t>
            </a:r>
            <a:r>
              <a:rPr kumimoji="1" lang="zh-CN" altLang="en-US" sz="3200" b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庄子 名周</a:t>
            </a:r>
            <a:r>
              <a:rPr kumimoji="1" lang="zh-CN" altLang="en-US" sz="3200" dirty="0">
                <a:latin typeface="Times New Roman" pitchFamily="18" charset="0"/>
              </a:rPr>
              <a:t>  </a:t>
            </a:r>
            <a:r>
              <a:rPr kumimoji="1" lang="zh-CN" altLang="en-US" sz="2800" dirty="0">
                <a:latin typeface="Times New Roman" pitchFamily="18" charset="0"/>
              </a:rPr>
              <a:t>                                 </a:t>
            </a:r>
            <a:r>
              <a:rPr kumimoji="1" lang="en-US" altLang="zh-CN" sz="2800" b="1" dirty="0">
                <a:solidFill>
                  <a:srgbClr val="0033CC"/>
                </a:solidFill>
                <a:latin typeface="宋体" pitchFamily="2" charset="-122"/>
              </a:rPr>
              <a:t>(</a:t>
            </a:r>
            <a:r>
              <a:rPr kumimoji="1" lang="zh-CN" altLang="en-US" sz="2800" b="1" dirty="0">
                <a:solidFill>
                  <a:srgbClr val="0033CC"/>
                </a:solidFill>
                <a:latin typeface="宋体" pitchFamily="2" charset="-122"/>
              </a:rPr>
              <a:t>约公元前</a:t>
            </a:r>
            <a:r>
              <a:rPr kumimoji="1" lang="en-US" altLang="zh-CN" sz="2800" b="1" dirty="0">
                <a:solidFill>
                  <a:srgbClr val="0033CC"/>
                </a:solidFill>
                <a:latin typeface="宋体" pitchFamily="2" charset="-122"/>
              </a:rPr>
              <a:t>369</a:t>
            </a:r>
            <a:r>
              <a:rPr kumimoji="1" lang="zh-CN" altLang="en-US" sz="2800" b="1" dirty="0">
                <a:solidFill>
                  <a:srgbClr val="0033CC"/>
                </a:solidFill>
                <a:latin typeface="宋体" pitchFamily="2" charset="-122"/>
              </a:rPr>
              <a:t>年</a:t>
            </a:r>
            <a:r>
              <a:rPr kumimoji="1" lang="en-US" altLang="zh-CN" sz="2800" b="1" dirty="0">
                <a:solidFill>
                  <a:srgbClr val="0033CC"/>
                </a:solidFill>
                <a:latin typeface="宋体" pitchFamily="2" charset="-122"/>
              </a:rPr>
              <a:t>-</a:t>
            </a:r>
            <a:r>
              <a:rPr kumimoji="1" lang="zh-CN" altLang="en-US" sz="2800" b="1" dirty="0">
                <a:solidFill>
                  <a:srgbClr val="0033CC"/>
                </a:solidFill>
                <a:latin typeface="宋体" pitchFamily="2" charset="-122"/>
              </a:rPr>
              <a:t>约前</a:t>
            </a:r>
            <a:r>
              <a:rPr kumimoji="1" lang="en-US" altLang="zh-CN" sz="2800" b="1" dirty="0">
                <a:solidFill>
                  <a:srgbClr val="0033CC"/>
                </a:solidFill>
                <a:latin typeface="宋体" pitchFamily="2" charset="-122"/>
              </a:rPr>
              <a:t>286</a:t>
            </a:r>
            <a:r>
              <a:rPr kumimoji="1" lang="zh-CN" altLang="en-US" sz="2800" b="1" dirty="0">
                <a:solidFill>
                  <a:srgbClr val="0033CC"/>
                </a:solidFill>
                <a:latin typeface="宋体" pitchFamily="2" charset="-122"/>
              </a:rPr>
              <a:t>年</a:t>
            </a:r>
            <a:r>
              <a:rPr kumimoji="1" lang="en-US" altLang="zh-CN" sz="2800" b="1" dirty="0">
                <a:solidFill>
                  <a:srgbClr val="0033CC"/>
                </a:solidFill>
                <a:latin typeface="宋体" pitchFamily="2" charset="-122"/>
              </a:rPr>
              <a:t>)</a:t>
            </a:r>
            <a:r>
              <a:rPr kumimoji="1" lang="en-US" altLang="zh-CN" sz="2800" dirty="0">
                <a:solidFill>
                  <a:srgbClr val="0033CC"/>
                </a:solidFill>
                <a:latin typeface="Times New Roman" pitchFamily="18" charset="0"/>
              </a:rPr>
              <a:t> </a:t>
            </a:r>
          </a:p>
        </p:txBody>
      </p:sp>
      <p:pic>
        <p:nvPicPr>
          <p:cNvPr id="3080" name="Picture 8" descr="zhuangz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476250"/>
            <a:ext cx="2952750" cy="4606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8" grpId="0" autoUpdateAnimBg="0"/>
      <p:bldP spid="3079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755650" y="1916113"/>
            <a:ext cx="75850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tabLst>
                <a:tab pos="228600" algn="l"/>
              </a:tabLst>
            </a:pPr>
            <a:r>
              <a:rPr lang="en-US" altLang="zh-CN" sz="2800" b="1" dirty="0"/>
              <a:t>A</a:t>
            </a:r>
            <a:r>
              <a:rPr lang="zh-CN" altLang="en-US" sz="2800" b="1" dirty="0"/>
              <a:t>、为人要去掉骄傲盛气，扎扎实实修养自身。</a:t>
            </a:r>
          </a:p>
        </p:txBody>
      </p:sp>
      <p:sp>
        <p:nvSpPr>
          <p:cNvPr id="17417" name="Rectangle 9"/>
          <p:cNvSpPr>
            <a:spLocks noChangeArrowheads="1"/>
          </p:cNvSpPr>
          <p:nvPr/>
        </p:nvSpPr>
        <p:spPr bwMode="auto">
          <a:xfrm>
            <a:off x="755650" y="2781300"/>
            <a:ext cx="7345363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altLang="zh-CN" sz="2800" b="1" dirty="0"/>
              <a:t>B</a:t>
            </a:r>
            <a:r>
              <a:rPr lang="zh-CN" altLang="en-US" sz="2800" b="1" dirty="0"/>
              <a:t>、遇事要细心观察，认真分析，要遵循事物的发展规律，欲速则不达，勿急于求成。 </a:t>
            </a:r>
          </a:p>
        </p:txBody>
      </p:sp>
      <p:sp>
        <p:nvSpPr>
          <p:cNvPr id="17418" name="Rectangle 10"/>
          <p:cNvSpPr>
            <a:spLocks noChangeArrowheads="1"/>
          </p:cNvSpPr>
          <p:nvPr/>
        </p:nvSpPr>
        <p:spPr bwMode="auto">
          <a:xfrm>
            <a:off x="755650" y="3933825"/>
            <a:ext cx="817245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altLang="zh-CN" sz="2800" b="1" dirty="0"/>
              <a:t>C</a:t>
            </a:r>
            <a:r>
              <a:rPr lang="zh-CN" altLang="en-US" sz="2800" b="1" dirty="0"/>
              <a:t>、做任何事情都要全身贯注，专心致志，精神要达到最高境界。</a:t>
            </a:r>
          </a:p>
        </p:txBody>
      </p:sp>
      <p:sp>
        <p:nvSpPr>
          <p:cNvPr id="17419" name="Rectangle 11"/>
          <p:cNvSpPr>
            <a:spLocks noChangeArrowheads="1"/>
          </p:cNvSpPr>
          <p:nvPr/>
        </p:nvSpPr>
        <p:spPr bwMode="auto">
          <a:xfrm>
            <a:off x="755650" y="5157788"/>
            <a:ext cx="7920038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altLang="zh-CN" sz="2800" b="1" dirty="0"/>
              <a:t>D</a:t>
            </a:r>
            <a:r>
              <a:rPr lang="zh-CN" altLang="en-US" sz="2800" b="1" dirty="0"/>
              <a:t>、 强调人的精神因素，精神因素是人的诸多因素中的首要因素。 </a:t>
            </a:r>
          </a:p>
        </p:txBody>
      </p:sp>
      <p:sp>
        <p:nvSpPr>
          <p:cNvPr id="17420" name="AutoShape 1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308725"/>
            <a:ext cx="755650" cy="54927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22" name="Text Box 14"/>
          <p:cNvSpPr txBox="1">
            <a:spLocks noChangeArrowheads="1"/>
          </p:cNvSpPr>
          <p:nvPr/>
        </p:nvSpPr>
        <p:spPr bwMode="auto">
          <a:xfrm>
            <a:off x="611188" y="908050"/>
            <a:ext cx="554513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</a:rPr>
              <a:t>研讨本文寓意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6" grpId="0"/>
      <p:bldP spid="17417" grpId="0"/>
      <p:bldP spid="17418" grpId="0"/>
      <p:bldP spid="174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写作特点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善用寓言阐明一定道理</a:t>
            </a:r>
            <a:r>
              <a:rPr lang="zh-CN" altLang="en-US" sz="2800" b="1" dirty="0"/>
              <a:t>。两则短文均是寓言，都有一定寓意。第一则可理解为不按照规律办事，会好心办坏事；也可理解为做事不考虑后果，结果弄巧成拙。第二则可理解为要把骄傲浮躁收敛起来，把力量气势凝聚于内，才能修养到家。</a:t>
            </a:r>
          </a:p>
          <a:p>
            <a:r>
              <a:rPr lang="zh-CN" altLang="en-US" sz="2800" b="1" dirty="0">
                <a:solidFill>
                  <a:srgbClr val="FF0000"/>
                </a:solidFill>
              </a:rPr>
              <a:t>语言精炼，意境开阔</a:t>
            </a:r>
            <a:r>
              <a:rPr lang="zh-CN" altLang="en-US" sz="2800" b="1" dirty="0"/>
              <a:t>。两则寓言总共不到</a:t>
            </a:r>
            <a:r>
              <a:rPr lang="en-US" altLang="zh-CN" sz="2800" b="1" dirty="0"/>
              <a:t>200</a:t>
            </a:r>
            <a:r>
              <a:rPr lang="zh-CN" altLang="en-US" sz="2800" b="1" dirty="0"/>
              <a:t>字，却写得意境深邃，简洁之至，寥寥数语，把倏、忽二神做事快而不加思考刻画了出来；把斗鸡由骄盛到似木鸡表现了出来。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381000" y="228600"/>
            <a:ext cx="8540750" cy="865188"/>
          </a:xfrm>
        </p:spPr>
        <p:txBody>
          <a:bodyPr/>
          <a:lstStyle/>
          <a:p>
            <a:r>
              <a:rPr lang="zh-CN" altLang="en-US" b="1" dirty="0">
                <a:solidFill>
                  <a:srgbClr val="FF0000"/>
                </a:solidFill>
              </a:rPr>
              <a:t>拓展延伸</a:t>
            </a:r>
          </a:p>
        </p:txBody>
      </p:sp>
      <p:sp>
        <p:nvSpPr>
          <p:cNvPr id="24579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304800" y="1196975"/>
            <a:ext cx="8540750" cy="4670425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b="1" dirty="0"/>
              <a:t>1</a:t>
            </a:r>
            <a:r>
              <a:rPr lang="zh-CN" altLang="en-US" b="1" dirty="0"/>
              <a:t>、除了从课文中学到的成语外，你还知道</a:t>
            </a:r>
            <a:r>
              <a:rPr lang="en-US" altLang="zh-CN" b="1" dirty="0"/>
              <a:t>《</a:t>
            </a:r>
            <a:r>
              <a:rPr lang="zh-CN" altLang="en-US" b="1" dirty="0"/>
              <a:t>庄子</a:t>
            </a:r>
            <a:r>
              <a:rPr lang="en-US" altLang="zh-CN" b="1" dirty="0"/>
              <a:t>》</a:t>
            </a:r>
            <a:r>
              <a:rPr lang="zh-CN" altLang="en-US" b="1" dirty="0"/>
              <a:t>中的成语吗？</a:t>
            </a:r>
          </a:p>
          <a:p>
            <a:pPr>
              <a:buFontTx/>
              <a:buNone/>
            </a:pPr>
            <a:r>
              <a:rPr lang="zh-CN" altLang="en-US" b="1" dirty="0"/>
              <a:t>   </a:t>
            </a:r>
            <a:r>
              <a:rPr lang="zh-CN" altLang="en-US" b="1" dirty="0">
                <a:solidFill>
                  <a:srgbClr val="0000CC"/>
                </a:solidFill>
              </a:rPr>
              <a:t>鹏程万里、呆若木鸡、朝三暮四、望洋兴叹、游刃有余、目无全牛、踌躇满志、螳臂当车、东施效颦、扶摇直上、涸辙之鲋  等等。</a:t>
            </a:r>
          </a:p>
          <a:p>
            <a:pPr>
              <a:buFontTx/>
              <a:buNone/>
            </a:pPr>
            <a:r>
              <a:rPr lang="en-US" altLang="zh-CN" b="1" dirty="0"/>
              <a:t>2</a:t>
            </a:r>
            <a:r>
              <a:rPr lang="zh-CN" altLang="en-US" b="1" dirty="0"/>
              <a:t>、同学们，在这些耳熟能详的成语中，如“东施效颦”“螳臂当车”等，你能复述故事的内容吗</a:t>
            </a:r>
            <a:r>
              <a:rPr lang="zh-CN" altLang="en-US" b="1" dirty="0" smtClean="0"/>
              <a:t>？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304800"/>
            <a:ext cx="8540750" cy="908050"/>
          </a:xfrm>
        </p:spPr>
        <p:txBody>
          <a:bodyPr/>
          <a:lstStyle/>
          <a:p>
            <a:r>
              <a:rPr lang="zh-CN" altLang="en-US" b="1">
                <a:solidFill>
                  <a:srgbClr val="FF0000"/>
                </a:solidFill>
              </a:rPr>
              <a:t>东施效颦</a:t>
            </a:r>
          </a:p>
        </p:txBody>
      </p:sp>
      <p:sp>
        <p:nvSpPr>
          <p:cNvPr id="29699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394965" y="1340768"/>
            <a:ext cx="4537075" cy="4608512"/>
          </a:xfrm>
        </p:spPr>
        <p:txBody>
          <a:bodyPr/>
          <a:lstStyle/>
          <a:p>
            <a:r>
              <a:rPr lang="en-US" altLang="zh-CN" b="1" dirty="0"/>
              <a:t>  《</a:t>
            </a:r>
            <a:r>
              <a:rPr lang="zh-CN" altLang="en-US" b="1" dirty="0"/>
              <a:t>庄子</a:t>
            </a:r>
            <a:r>
              <a:rPr lang="en-US" altLang="zh-CN" b="1" dirty="0"/>
              <a:t>·</a:t>
            </a:r>
            <a:r>
              <a:rPr lang="zh-CN" altLang="en-US" b="1" dirty="0"/>
              <a:t>天运</a:t>
            </a:r>
            <a:r>
              <a:rPr lang="en-US" altLang="zh-CN" b="1" dirty="0"/>
              <a:t>》</a:t>
            </a:r>
            <a:r>
              <a:rPr lang="zh-CN" altLang="en-US" b="1" dirty="0"/>
              <a:t>中故事</a:t>
            </a:r>
            <a:r>
              <a:rPr lang="en-US" altLang="zh-CN" b="1" dirty="0"/>
              <a:t>,</a:t>
            </a:r>
            <a:r>
              <a:rPr lang="zh-CN" altLang="en-US" b="1" dirty="0"/>
              <a:t>美女西施因病而皱着眉头</a:t>
            </a:r>
            <a:r>
              <a:rPr lang="en-US" altLang="zh-CN" b="1" dirty="0"/>
              <a:t>,</a:t>
            </a:r>
            <a:r>
              <a:rPr lang="zh-CN" altLang="en-US" b="1" dirty="0"/>
              <a:t>邻居丑女见了觉得很美</a:t>
            </a:r>
            <a:r>
              <a:rPr lang="en-US" altLang="zh-CN" b="1" dirty="0"/>
              <a:t>,</a:t>
            </a:r>
            <a:r>
              <a:rPr lang="zh-CN" altLang="en-US" b="1" dirty="0"/>
              <a:t>就学西施也皱起眉头</a:t>
            </a:r>
            <a:r>
              <a:rPr lang="en-US" altLang="zh-CN" b="1" dirty="0"/>
              <a:t>,</a:t>
            </a:r>
            <a:r>
              <a:rPr lang="zh-CN" altLang="en-US" b="1" dirty="0"/>
              <a:t>结果显得更丑。后人称这个丑女为东施。用“东施效颦”比喻</a:t>
            </a:r>
            <a:r>
              <a:rPr lang="zh-CN" altLang="en-US" b="1" dirty="0">
                <a:solidFill>
                  <a:srgbClr val="0000CC"/>
                </a:solidFill>
              </a:rPr>
              <a:t>盲目模仿别人</a:t>
            </a:r>
            <a:r>
              <a:rPr lang="en-US" altLang="zh-CN" b="1" dirty="0">
                <a:solidFill>
                  <a:srgbClr val="0000CC"/>
                </a:solidFill>
              </a:rPr>
              <a:t>,</a:t>
            </a:r>
            <a:r>
              <a:rPr lang="zh-CN" altLang="en-US" b="1" dirty="0">
                <a:solidFill>
                  <a:srgbClr val="0000CC"/>
                </a:solidFill>
              </a:rPr>
              <a:t>结果适得其反</a:t>
            </a:r>
            <a:r>
              <a:rPr lang="zh-CN" altLang="en-US" b="1" dirty="0"/>
              <a:t> 。</a:t>
            </a:r>
          </a:p>
        </p:txBody>
      </p:sp>
      <p:pic>
        <p:nvPicPr>
          <p:cNvPr id="29700" name="Picture 5" descr="2011071616034494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1161050"/>
            <a:ext cx="4002088" cy="5300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323850" y="549275"/>
            <a:ext cx="8540750" cy="1143000"/>
          </a:xfrm>
        </p:spPr>
        <p:txBody>
          <a:bodyPr/>
          <a:lstStyle/>
          <a:p>
            <a:r>
              <a:rPr lang="zh-CN" altLang="en-US" b="1">
                <a:solidFill>
                  <a:srgbClr val="FF0000"/>
                </a:solidFill>
                <a:ea typeface="黑体" pitchFamily="49" charset="-122"/>
              </a:rPr>
              <a:t>螳臂当车</a:t>
            </a:r>
          </a:p>
        </p:txBody>
      </p:sp>
      <p:sp>
        <p:nvSpPr>
          <p:cNvPr id="30723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457200" y="1600200"/>
            <a:ext cx="4111625" cy="4525963"/>
          </a:xfrm>
        </p:spPr>
        <p:txBody>
          <a:bodyPr/>
          <a:lstStyle/>
          <a:p>
            <a:r>
              <a:rPr lang="zh-CN" altLang="en-US" b="1"/>
              <a:t>螳螂奋举腿臂以阻挡车轮。比喻自不量力</a:t>
            </a:r>
            <a:r>
              <a:rPr lang="en-US" altLang="zh-CN" b="1"/>
              <a:t>,</a:t>
            </a:r>
            <a:r>
              <a:rPr lang="zh-CN" altLang="en-US" b="1"/>
              <a:t>招致失败。</a:t>
            </a:r>
          </a:p>
        </p:txBody>
      </p:sp>
      <p:pic>
        <p:nvPicPr>
          <p:cNvPr id="30724" name="Picture 5" descr="tang-be-dang-ch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825" y="1628775"/>
            <a:ext cx="34290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名言警句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buFont typeface="Wingdings" pitchFamily="2" charset="2"/>
              <a:buAutoNum type="arabicPeriod"/>
            </a:pPr>
            <a:r>
              <a:rPr lang="zh-CN" altLang="en-US" b="1" dirty="0"/>
              <a:t>君子之交淡若水，小人之交甘若醴。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zh-CN" altLang="en-US" b="1" dirty="0"/>
              <a:t>原天地之美，达万物之理。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zh-CN" altLang="en-US" b="1" dirty="0"/>
              <a:t>日出而作，日入而息，逍遥于天地之间。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zh-CN" altLang="en-US" b="1" dirty="0"/>
              <a:t>吾生也有涯，而知也无涯，以有涯随无涯，殆也。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zh-CN" altLang="en-US" b="1" dirty="0"/>
              <a:t>人皆知有用之用，而莫知无用之用。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zh-CN" altLang="en-US" b="1" dirty="0"/>
              <a:t>人生天地之间，若白驹过隙，忽然而已。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539750" y="1409701"/>
            <a:ext cx="367347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</a:rPr>
              <a:t>1</a:t>
            </a:r>
            <a:r>
              <a:rPr lang="zh-CN" altLang="en-US" sz="3200" b="1" dirty="0">
                <a:solidFill>
                  <a:srgbClr val="0000FF"/>
                </a:solidFill>
              </a:rPr>
              <a:t>、解释下列红体字</a:t>
            </a: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0" y="2133600"/>
            <a:ext cx="9144000" cy="137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为</a:t>
            </a:r>
            <a:r>
              <a:rPr lang="zh-CN" altLang="en-US" sz="2800" b="1" dirty="0"/>
              <a:t>倏                          </a:t>
            </a:r>
            <a:r>
              <a:rPr lang="zh-CN" altLang="en-US" sz="2800" b="1" dirty="0">
                <a:solidFill>
                  <a:srgbClr val="FF0000"/>
                </a:solidFill>
              </a:rPr>
              <a:t>日</a:t>
            </a:r>
            <a:r>
              <a:rPr lang="zh-CN" altLang="en-US" sz="2800" b="1" dirty="0"/>
              <a:t>凿</a:t>
            </a:r>
            <a:r>
              <a:rPr lang="zh-CN" altLang="en-US" sz="2800" b="1" dirty="0">
                <a:solidFill>
                  <a:srgbClr val="FF0000"/>
                </a:solidFill>
              </a:rPr>
              <a:t> </a:t>
            </a:r>
            <a:r>
              <a:rPr lang="zh-CN" altLang="en-US" sz="2800" b="1" dirty="0"/>
              <a:t>               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谋</a:t>
            </a:r>
            <a:r>
              <a:rPr lang="zh-CN" altLang="en-US" sz="2800" b="1" dirty="0"/>
              <a:t>报      </a:t>
            </a:r>
          </a:p>
          <a:p>
            <a:r>
              <a:rPr lang="zh-CN" altLang="en-US" sz="2800" b="1" dirty="0"/>
              <a:t>七</a:t>
            </a:r>
            <a:r>
              <a:rPr lang="zh-CN" altLang="en-US" sz="2800" b="1" dirty="0">
                <a:solidFill>
                  <a:srgbClr val="FF0000"/>
                </a:solidFill>
              </a:rPr>
              <a:t>窍</a:t>
            </a:r>
            <a:r>
              <a:rPr lang="zh-CN" altLang="en-US" sz="2800" b="1" dirty="0"/>
              <a:t>                         </a:t>
            </a:r>
            <a:r>
              <a:rPr lang="zh-CN" altLang="en-US" sz="2800" b="1" dirty="0">
                <a:solidFill>
                  <a:srgbClr val="FF0000"/>
                </a:solidFill>
              </a:rPr>
              <a:t> 相与    </a:t>
            </a:r>
            <a:r>
              <a:rPr lang="zh-CN" altLang="en-US" sz="2800" b="1" dirty="0"/>
              <a:t>            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以</a:t>
            </a:r>
            <a:r>
              <a:rPr lang="zh-CN" altLang="en-US" sz="2800" b="1" dirty="0"/>
              <a:t>视、听</a:t>
            </a:r>
          </a:p>
          <a:p>
            <a:r>
              <a:rPr lang="zh-CN" altLang="en-US" sz="2800" b="1" dirty="0"/>
              <a:t>忽</a:t>
            </a:r>
            <a:r>
              <a:rPr lang="zh-CN" altLang="en-US" sz="2800" b="1" dirty="0">
                <a:solidFill>
                  <a:srgbClr val="FF0000"/>
                </a:solidFill>
              </a:rPr>
              <a:t>时</a:t>
            </a:r>
            <a:r>
              <a:rPr lang="zh-CN" altLang="en-US" sz="2800" b="1" dirty="0"/>
              <a:t>相与遇于浑沌之地</a:t>
            </a: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395288" y="3933825"/>
            <a:ext cx="705643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FF"/>
                </a:solidFill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</a:rPr>
              <a:t>、把下列意义相同的“之”归成两类。</a:t>
            </a:r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395288" y="4868863"/>
            <a:ext cx="6759575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en-US" sz="3200" b="1" dirty="0"/>
              <a:t>南海之帝    待之甚善      浑沌之地        浑沌之德     尝试凿之</a:t>
            </a: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1042988" y="1989138"/>
            <a:ext cx="22320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/>
              <a:t>名叫、叫做</a:t>
            </a: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4356100" y="2060575"/>
            <a:ext cx="12969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每天</a:t>
            </a:r>
          </a:p>
        </p:txBody>
      </p:sp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6948488" y="2060575"/>
            <a:ext cx="20510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谋划、商量</a:t>
            </a:r>
          </a:p>
        </p:txBody>
      </p:sp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971550" y="2565400"/>
            <a:ext cx="15113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/>
              <a:t>窍孔</a:t>
            </a:r>
          </a:p>
        </p:txBody>
      </p:sp>
      <p:sp>
        <p:nvSpPr>
          <p:cNvPr id="10252" name="Text Box 12"/>
          <p:cNvSpPr txBox="1">
            <a:spLocks noChangeArrowheads="1"/>
          </p:cNvSpPr>
          <p:nvPr/>
        </p:nvSpPr>
        <p:spPr bwMode="auto">
          <a:xfrm>
            <a:off x="4211638" y="2565400"/>
            <a:ext cx="14398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一起</a:t>
            </a:r>
          </a:p>
        </p:txBody>
      </p:sp>
      <p:sp>
        <p:nvSpPr>
          <p:cNvPr id="10253" name="Text Box 13"/>
          <p:cNvSpPr txBox="1">
            <a:spLocks noChangeArrowheads="1"/>
          </p:cNvSpPr>
          <p:nvPr/>
        </p:nvSpPr>
        <p:spPr bwMode="auto">
          <a:xfrm>
            <a:off x="7596336" y="2579688"/>
            <a:ext cx="111601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/>
              <a:t>用来</a:t>
            </a:r>
          </a:p>
        </p:txBody>
      </p:sp>
      <p:sp>
        <p:nvSpPr>
          <p:cNvPr id="10254" name="Text Box 14"/>
          <p:cNvSpPr txBox="1">
            <a:spLocks noChangeArrowheads="1"/>
          </p:cNvSpPr>
          <p:nvPr/>
        </p:nvSpPr>
        <p:spPr bwMode="auto">
          <a:xfrm>
            <a:off x="250825" y="3429000"/>
            <a:ext cx="12969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/>
              <a:t>常常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5" grpId="0"/>
      <p:bldP spid="10246" grpId="0"/>
      <p:bldP spid="10247" grpId="0"/>
      <p:bldP spid="10248" grpId="0"/>
      <p:bldP spid="10249" grpId="0"/>
      <p:bldP spid="10250" grpId="0"/>
      <p:bldP spid="10251" grpId="0"/>
      <p:bldP spid="10252" grpId="0"/>
      <p:bldP spid="10253" grpId="0"/>
      <p:bldP spid="1025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zhuanzi.JPG (16309 bytes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60350"/>
            <a:ext cx="3276600" cy="659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3419475" y="549275"/>
            <a:ext cx="53054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</a:rPr>
              <a:t>3</a:t>
            </a:r>
            <a:r>
              <a:rPr lang="zh-CN" altLang="en-US" sz="3200" b="1" dirty="0">
                <a:solidFill>
                  <a:srgbClr val="0000FF"/>
                </a:solidFill>
              </a:rPr>
              <a:t>、用现代汉语翻译下列句子</a:t>
            </a:r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3492500" y="1628775"/>
            <a:ext cx="4608513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en-US" sz="3600" b="1" dirty="0"/>
              <a:t>人皆有七窍，以视、听、食、息，此独无有，尝试凿之。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  <p:bldP spid="922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1476375" y="260350"/>
            <a:ext cx="5826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</a:rPr>
              <a:t>4</a:t>
            </a:r>
            <a:r>
              <a:rPr lang="zh-CN" altLang="en-US" sz="3200" b="1">
                <a:solidFill>
                  <a:srgbClr val="0000FF"/>
                </a:solidFill>
              </a:rPr>
              <a:t>、解释下列红色字体的的词语 </a:t>
            </a: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322263" y="882650"/>
            <a:ext cx="7634287" cy="155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en-US" sz="3200" b="1"/>
              <a:t>鸡</a:t>
            </a:r>
            <a:r>
              <a:rPr lang="zh-CN" altLang="en-US" sz="3200" b="1">
                <a:solidFill>
                  <a:srgbClr val="FF0000"/>
                </a:solidFill>
              </a:rPr>
              <a:t>已</a:t>
            </a:r>
            <a:r>
              <a:rPr lang="zh-CN" altLang="en-US" sz="3200" b="1"/>
              <a:t>乎                                  </a:t>
            </a:r>
          </a:p>
          <a:p>
            <a:r>
              <a:rPr lang="zh-CN" altLang="en-US" sz="3200" b="1">
                <a:solidFill>
                  <a:srgbClr val="FF0000"/>
                </a:solidFill>
              </a:rPr>
              <a:t>恃</a:t>
            </a:r>
            <a:r>
              <a:rPr lang="zh-CN" altLang="en-US" sz="3200" b="1"/>
              <a:t>气                   </a:t>
            </a:r>
          </a:p>
          <a:p>
            <a:r>
              <a:rPr lang="zh-CN" altLang="en-US" sz="3200" b="1">
                <a:solidFill>
                  <a:srgbClr val="FF0000"/>
                </a:solidFill>
              </a:rPr>
              <a:t>犹</a:t>
            </a:r>
            <a:r>
              <a:rPr lang="zh-CN" altLang="en-US" sz="3200" b="1"/>
              <a:t>应响</a:t>
            </a:r>
            <a:r>
              <a:rPr lang="zh-CN" altLang="en-US" sz="3200" b="1">
                <a:solidFill>
                  <a:srgbClr val="FF0000"/>
                </a:solidFill>
              </a:rPr>
              <a:t>影</a:t>
            </a:r>
            <a:r>
              <a:rPr lang="zh-CN" altLang="en-US" sz="3200" b="1"/>
              <a:t>    </a:t>
            </a:r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250825" y="2492375"/>
            <a:ext cx="84963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疾视</a:t>
            </a:r>
            <a:r>
              <a:rPr lang="zh-CN" altLang="en-US" sz="3200" b="1"/>
              <a:t>                                 </a:t>
            </a:r>
            <a:r>
              <a:rPr lang="zh-CN" altLang="en-US" sz="3200" b="1">
                <a:solidFill>
                  <a:srgbClr val="FF0000"/>
                </a:solidFill>
              </a:rPr>
              <a:t>无变</a:t>
            </a:r>
            <a:r>
              <a:rPr lang="zh-CN" altLang="en-US" sz="3200" b="1"/>
              <a:t>         </a:t>
            </a:r>
          </a:p>
          <a:p>
            <a:r>
              <a:rPr lang="zh-CN" altLang="en-US" sz="3200" b="1">
                <a:solidFill>
                  <a:srgbClr val="FF0000"/>
                </a:solidFill>
              </a:rPr>
              <a:t>德</a:t>
            </a:r>
            <a:r>
              <a:rPr lang="zh-CN" altLang="en-US" sz="3200" b="1"/>
              <a:t>全                                 </a:t>
            </a:r>
            <a:r>
              <a:rPr lang="zh-CN" altLang="en-US" sz="3200" b="1">
                <a:solidFill>
                  <a:srgbClr val="FF0000"/>
                </a:solidFill>
              </a:rPr>
              <a:t>反走</a:t>
            </a:r>
            <a:r>
              <a:rPr lang="zh-CN" altLang="en-US" sz="3200" b="1"/>
              <a:t> </a:t>
            </a:r>
          </a:p>
        </p:txBody>
      </p:sp>
      <p:sp>
        <p:nvSpPr>
          <p:cNvPr id="12296" name="Rectangle 8"/>
          <p:cNvSpPr>
            <a:spLocks noChangeArrowheads="1"/>
          </p:cNvSpPr>
          <p:nvPr/>
        </p:nvSpPr>
        <p:spPr bwMode="auto">
          <a:xfrm>
            <a:off x="1187450" y="3789363"/>
            <a:ext cx="571341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tabLst>
                <a:tab pos="457200" algn="l"/>
              </a:tabLst>
            </a:pPr>
            <a:r>
              <a:rPr lang="en-US" altLang="zh-CN" sz="3200" b="1">
                <a:solidFill>
                  <a:srgbClr val="0000FF"/>
                </a:solidFill>
              </a:rPr>
              <a:t>5</a:t>
            </a:r>
            <a:r>
              <a:rPr lang="zh-CN" altLang="en-US" sz="3200" b="1">
                <a:solidFill>
                  <a:srgbClr val="0000FF"/>
                </a:solidFill>
              </a:rPr>
              <a:t>、用现代汉语翻译下列句子。</a:t>
            </a:r>
          </a:p>
        </p:txBody>
      </p:sp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1042988" y="4652963"/>
            <a:ext cx="5400675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/>
              <a:t>未也，方虚骄而恃气</a:t>
            </a:r>
          </a:p>
          <a:p>
            <a:r>
              <a:rPr lang="zh-CN" altLang="en-US" sz="2800" b="1" dirty="0"/>
              <a:t>未也，犹应响影</a:t>
            </a:r>
          </a:p>
          <a:p>
            <a:r>
              <a:rPr lang="zh-CN" altLang="en-US" sz="2800" b="1" dirty="0"/>
              <a:t>未也，犹疾视而盛气</a:t>
            </a:r>
          </a:p>
          <a:p>
            <a:r>
              <a:rPr lang="zh-CN" altLang="en-US" sz="2800" b="1" dirty="0"/>
              <a:t>几矣，鸡虽有鸣者，已无变</a:t>
            </a:r>
            <a:r>
              <a:rPr lang="zh-CN" altLang="en-US" sz="2800" b="1" dirty="0" smtClean="0"/>
              <a:t>矣 </a:t>
            </a:r>
            <a:endParaRPr lang="zh-CN" altLang="en-US" sz="2800" b="1" dirty="0"/>
          </a:p>
        </p:txBody>
      </p:sp>
      <p:sp>
        <p:nvSpPr>
          <p:cNvPr id="12298" name="Text Box 10"/>
          <p:cNvSpPr txBox="1">
            <a:spLocks noChangeArrowheads="1"/>
          </p:cNvSpPr>
          <p:nvPr/>
        </p:nvSpPr>
        <p:spPr bwMode="auto">
          <a:xfrm>
            <a:off x="1692275" y="908050"/>
            <a:ext cx="54721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停止，这里解释为训练完毕</a:t>
            </a:r>
          </a:p>
        </p:txBody>
      </p:sp>
      <p:sp>
        <p:nvSpPr>
          <p:cNvPr id="12299" name="Text Box 11"/>
          <p:cNvSpPr txBox="1">
            <a:spLocks noChangeArrowheads="1"/>
          </p:cNvSpPr>
          <p:nvPr/>
        </p:nvSpPr>
        <p:spPr bwMode="auto">
          <a:xfrm>
            <a:off x="2195513" y="1412875"/>
            <a:ext cx="24479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凭着、依靠</a:t>
            </a:r>
          </a:p>
        </p:txBody>
      </p:sp>
      <p:sp>
        <p:nvSpPr>
          <p:cNvPr id="12300" name="Text Box 12"/>
          <p:cNvSpPr txBox="1">
            <a:spLocks noChangeArrowheads="1"/>
          </p:cNvSpPr>
          <p:nvPr/>
        </p:nvSpPr>
        <p:spPr bwMode="auto">
          <a:xfrm>
            <a:off x="2124075" y="1916113"/>
            <a:ext cx="25923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仍然       影子</a:t>
            </a:r>
          </a:p>
        </p:txBody>
      </p:sp>
      <p:sp>
        <p:nvSpPr>
          <p:cNvPr id="12301" name="Text Box 13"/>
          <p:cNvSpPr txBox="1">
            <a:spLocks noChangeArrowheads="1"/>
          </p:cNvSpPr>
          <p:nvPr/>
        </p:nvSpPr>
        <p:spPr bwMode="auto">
          <a:xfrm>
            <a:off x="1403350" y="2492375"/>
            <a:ext cx="187166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怒目而视</a:t>
            </a:r>
          </a:p>
        </p:txBody>
      </p:sp>
      <p:sp>
        <p:nvSpPr>
          <p:cNvPr id="12302" name="Text Box 14"/>
          <p:cNvSpPr txBox="1">
            <a:spLocks noChangeArrowheads="1"/>
          </p:cNvSpPr>
          <p:nvPr/>
        </p:nvSpPr>
        <p:spPr bwMode="auto">
          <a:xfrm>
            <a:off x="5940425" y="2492375"/>
            <a:ext cx="18732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没有反应</a:t>
            </a:r>
          </a:p>
        </p:txBody>
      </p:sp>
      <p:sp>
        <p:nvSpPr>
          <p:cNvPr id="12303" name="Text Box 15"/>
          <p:cNvSpPr txBox="1">
            <a:spLocks noChangeArrowheads="1"/>
          </p:cNvSpPr>
          <p:nvPr/>
        </p:nvSpPr>
        <p:spPr bwMode="auto">
          <a:xfrm>
            <a:off x="1403350" y="2997200"/>
            <a:ext cx="10810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精神</a:t>
            </a:r>
          </a:p>
        </p:txBody>
      </p:sp>
      <p:sp>
        <p:nvSpPr>
          <p:cNvPr id="12304" name="Text Box 16"/>
          <p:cNvSpPr txBox="1">
            <a:spLocks noChangeArrowheads="1"/>
          </p:cNvSpPr>
          <p:nvPr/>
        </p:nvSpPr>
        <p:spPr bwMode="auto">
          <a:xfrm>
            <a:off x="5940425" y="2997200"/>
            <a:ext cx="18732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转身逃跑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3" grpId="0"/>
      <p:bldP spid="12295" grpId="0"/>
      <p:bldP spid="12296" grpId="0"/>
      <p:bldP spid="12297" grpId="0"/>
      <p:bldP spid="12298" grpId="0"/>
      <p:bldP spid="12299" grpId="0"/>
      <p:bldP spid="12300" grpId="0"/>
      <p:bldP spid="12301" grpId="0"/>
      <p:bldP spid="12302" grpId="0"/>
      <p:bldP spid="12303" grpId="0"/>
      <p:bldP spid="1230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4896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971550" y="260350"/>
            <a:ext cx="27003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>
                <a:solidFill>
                  <a:srgbClr val="FF9933"/>
                </a:solidFill>
                <a:latin typeface="Times New Roman" pitchFamily="18" charset="0"/>
                <a:ea typeface="隶书" pitchFamily="49" charset="-122"/>
              </a:rPr>
              <a:t>庄子思想</a:t>
            </a:r>
          </a:p>
        </p:txBody>
      </p:sp>
      <p:pic>
        <p:nvPicPr>
          <p:cNvPr id="18437" name="Picture 5" descr="20038719427477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062" y="611187"/>
            <a:ext cx="3563938" cy="518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179388" y="1341437"/>
            <a:ext cx="532923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 dirty="0">
                <a:solidFill>
                  <a:srgbClr val="000066"/>
                </a:solidFill>
                <a:latin typeface="Times New Roman" pitchFamily="18" charset="0"/>
              </a:rPr>
              <a:t>1</a:t>
            </a:r>
            <a:r>
              <a:rPr kumimoji="1" lang="zh-CN" altLang="en-US" sz="3200" b="1" dirty="0">
                <a:solidFill>
                  <a:srgbClr val="000066"/>
                </a:solidFill>
                <a:latin typeface="Times New Roman" pitchFamily="18" charset="0"/>
              </a:rPr>
              <a:t>、主张</a:t>
            </a:r>
            <a:r>
              <a:rPr kumimoji="1" lang="zh-CN" altLang="en-US" sz="3200" b="1" dirty="0">
                <a:solidFill>
                  <a:srgbClr val="000066"/>
                </a:solidFill>
                <a:latin typeface="Arial"/>
              </a:rPr>
              <a:t>“</a:t>
            </a:r>
            <a:r>
              <a:rPr kumimoji="1" lang="zh-CN" altLang="en-US" sz="3200" b="1" dirty="0">
                <a:solidFill>
                  <a:srgbClr val="000066"/>
                </a:solidFill>
                <a:latin typeface="Times New Roman" pitchFamily="18" charset="0"/>
              </a:rPr>
              <a:t>天道无为</a:t>
            </a:r>
            <a:r>
              <a:rPr kumimoji="1" lang="zh-CN" altLang="en-US" sz="3200" b="1" dirty="0">
                <a:solidFill>
                  <a:srgbClr val="000066"/>
                </a:solidFill>
                <a:latin typeface="Arial"/>
              </a:rPr>
              <a:t>”</a:t>
            </a:r>
            <a:r>
              <a:rPr kumimoji="1" lang="zh-CN" altLang="en-US" sz="3200" b="1" dirty="0">
                <a:solidFill>
                  <a:srgbClr val="000066"/>
                </a:solidFill>
                <a:latin typeface="Times New Roman" pitchFamily="18" charset="0"/>
              </a:rPr>
              <a:t>的思想</a:t>
            </a: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179388" y="1989138"/>
            <a:ext cx="51117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 dirty="0">
                <a:solidFill>
                  <a:srgbClr val="000066"/>
                </a:solidFill>
                <a:latin typeface="Times New Roman" pitchFamily="18" charset="0"/>
              </a:rPr>
              <a:t>2</a:t>
            </a:r>
            <a:r>
              <a:rPr kumimoji="1" lang="zh-CN" altLang="en-US" sz="3200" b="1" dirty="0">
                <a:solidFill>
                  <a:srgbClr val="000066"/>
                </a:solidFill>
                <a:latin typeface="Times New Roman" pitchFamily="18" charset="0"/>
              </a:rPr>
              <a:t>、持有相对主义的认识论</a:t>
            </a:r>
            <a:r>
              <a:rPr kumimoji="1" lang="zh-CN" altLang="en-US" sz="2400" dirty="0">
                <a:latin typeface="Times New Roman" pitchFamily="18" charset="0"/>
              </a:rPr>
              <a:t> </a:t>
            </a:r>
            <a:endParaRPr lang="zh-CN" altLang="en-US" sz="2400" dirty="0">
              <a:latin typeface="Times New Roman" pitchFamily="18" charset="0"/>
            </a:endParaRPr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179388" y="2636838"/>
            <a:ext cx="496887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en-US" altLang="zh-CN" sz="3200" b="1" dirty="0">
                <a:solidFill>
                  <a:srgbClr val="333399"/>
                </a:solidFill>
                <a:latin typeface="Times New Roman" pitchFamily="18" charset="0"/>
              </a:rPr>
              <a:t>3</a:t>
            </a:r>
            <a:r>
              <a:rPr kumimoji="1" lang="zh-CN" altLang="en-US" sz="3200" b="1" dirty="0">
                <a:solidFill>
                  <a:srgbClr val="333399"/>
                </a:solidFill>
                <a:latin typeface="Times New Roman" pitchFamily="18" charset="0"/>
              </a:rPr>
              <a:t>、主张无条件的精神自由</a:t>
            </a:r>
            <a:endParaRPr lang="zh-CN" altLang="en-US" sz="3200" dirty="0">
              <a:solidFill>
                <a:srgbClr val="333399"/>
              </a:solidFill>
              <a:latin typeface="Times New Roman" pitchFamily="18" charset="0"/>
            </a:endParaRPr>
          </a:p>
        </p:txBody>
      </p:sp>
      <p:sp>
        <p:nvSpPr>
          <p:cNvPr id="18441" name="Rectangle 9"/>
          <p:cNvSpPr>
            <a:spLocks noChangeArrowheads="1"/>
          </p:cNvSpPr>
          <p:nvPr/>
        </p:nvSpPr>
        <p:spPr bwMode="auto">
          <a:xfrm>
            <a:off x="1116013" y="3213100"/>
            <a:ext cx="32416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EAAD14"/>
                </a:solidFill>
              </a:rPr>
              <a:t>关于</a:t>
            </a:r>
            <a:r>
              <a:rPr lang="en-US" altLang="zh-CN" sz="4000" b="1" dirty="0">
                <a:solidFill>
                  <a:srgbClr val="EAAD14"/>
                </a:solidFill>
              </a:rPr>
              <a:t>《</a:t>
            </a:r>
            <a:r>
              <a:rPr lang="zh-CN" altLang="en-US" sz="4000" b="1" dirty="0">
                <a:solidFill>
                  <a:srgbClr val="EAAD14"/>
                </a:solidFill>
              </a:rPr>
              <a:t>庄子</a:t>
            </a:r>
            <a:r>
              <a:rPr lang="en-US" altLang="zh-CN" sz="4000" b="1" dirty="0">
                <a:solidFill>
                  <a:srgbClr val="EAAD14"/>
                </a:solidFill>
              </a:rPr>
              <a:t>》</a:t>
            </a:r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179388" y="4149725"/>
            <a:ext cx="5329237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内容</a:t>
            </a:r>
            <a:r>
              <a:rPr lang="zh-CN" altLang="en-US" sz="3200" b="1" dirty="0"/>
              <a:t>：书中散发着浓厚的浪漫主义气息和悲观厌世的虚无思想</a:t>
            </a:r>
          </a:p>
          <a:p>
            <a:r>
              <a:rPr lang="zh-CN" altLang="en-US" sz="3200" b="1" dirty="0">
                <a:solidFill>
                  <a:srgbClr val="FF0000"/>
                </a:solidFill>
              </a:rPr>
              <a:t>特点</a:t>
            </a:r>
            <a:r>
              <a:rPr lang="zh-CN" altLang="en-US" sz="3200" b="1" dirty="0"/>
              <a:t>：想象奇特，汪洋恣肆，善用寓言作喻。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203848" y="2282543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3700463"/>
          </a:xfrm>
        </p:spPr>
        <p:txBody>
          <a:bodyPr/>
          <a:lstStyle/>
          <a:p>
            <a:r>
              <a:rPr lang="zh-CN" altLang="en-US" b="1" dirty="0"/>
              <a:t>寓言以比喻性的故事寄寓意味深长的道理。寓言故事一般比较简短，故事的主人公可以是人，也可以是拟人化的动植物或其他事物。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611560" y="692696"/>
            <a:ext cx="40068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</a:rPr>
              <a:t>“</a:t>
            </a:r>
            <a:r>
              <a:rPr lang="zh-CN" altLang="en-US" sz="4000" b="1" dirty="0">
                <a:solidFill>
                  <a:srgbClr val="FF0000"/>
                </a:solidFill>
              </a:rPr>
              <a:t>寓言”</a:t>
            </a:r>
            <a:r>
              <a:rPr lang="zh-CN" altLang="en-US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0102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4388" y="5254625"/>
            <a:ext cx="1979612" cy="160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323850" y="908050"/>
            <a:ext cx="8243888" cy="4789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indent="254000" algn="ctr"/>
            <a:r>
              <a:rPr lang="zh-CN" altLang="en-US" sz="2800" b="1" dirty="0">
                <a:solidFill>
                  <a:schemeClr val="hlink"/>
                </a:solidFill>
              </a:rPr>
              <a:t>视权贵如腐鼠 </a:t>
            </a:r>
          </a:p>
          <a:p>
            <a:pPr indent="254000" algn="ctr"/>
            <a:r>
              <a:rPr lang="en-US" altLang="zh-CN" sz="2800" b="1" dirty="0"/>
              <a:t>《</a:t>
            </a:r>
            <a:r>
              <a:rPr lang="zh-CN" altLang="en-US" sz="2800" b="1" dirty="0"/>
              <a:t>庄子</a:t>
            </a:r>
            <a:r>
              <a:rPr lang="en-US" altLang="zh-CN" sz="2800" b="1" dirty="0"/>
              <a:t>·</a:t>
            </a:r>
            <a:r>
              <a:rPr lang="zh-CN" altLang="en-US" sz="2800" b="1" dirty="0"/>
              <a:t>秋水</a:t>
            </a:r>
            <a:r>
              <a:rPr lang="en-US" altLang="zh-CN" sz="2800" b="1" dirty="0"/>
              <a:t>》</a:t>
            </a:r>
            <a:r>
              <a:rPr lang="zh-CN" altLang="en-US" sz="2800" b="1" dirty="0"/>
              <a:t>载：惠施在梁国作了宰相，庄子想去见见这位好朋友。有人急忙报告惠子，道：“庄子来，是想取代您的相位哩。”惠子很慌恐，想阻止庄子，派人在国中搜了三日三夜。哪料庄子从容而来拜见他道：“南方有只鸟，其名为凤凰，您可听说过？这凤凰展翅而起。从南海飞向北海，非梧桐不栖，非练实不食；非醴泉不饮。这时，有只猫头鹰正津津有味地吃着一只腐烂的老鼠，恰好凤凰从头顶飞过。猫头鹰急忙护住腐鼠，仰头视之道：‘吓！’现在您也想用您的梁国来吓我吗？” </a:t>
            </a: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250825" y="188913"/>
            <a:ext cx="2736850" cy="711200"/>
          </a:xfrm>
          <a:prstGeom prst="rect">
            <a:avLst/>
          </a:prstGeom>
          <a:noFill/>
          <a:ln w="9525">
            <a:solidFill>
              <a:srgbClr val="00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</a:rPr>
              <a:t>庄子故事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/>
      <p:bldP spid="410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1116013" y="765175"/>
            <a:ext cx="482441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611188" y="549275"/>
            <a:ext cx="7777162" cy="4789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 b="1"/>
              <a:t>                      </a:t>
            </a:r>
            <a:r>
              <a:rPr lang="zh-CN" altLang="en-US" sz="2800" b="1">
                <a:solidFill>
                  <a:schemeClr val="hlink"/>
                </a:solidFill>
              </a:rPr>
              <a:t>宁做自由之龟 </a:t>
            </a:r>
          </a:p>
          <a:p>
            <a:r>
              <a:rPr lang="zh-CN" altLang="en-US" sz="2800" b="1"/>
              <a:t>一天，庄子正在涡水垂钓。楚王委派的二位大夫前来聘请他道：“吾王久闻先生贤名，欲以国事相累。深望先生欣然出山，上以为君王分忧，下以为黎民谋福。”庄子持竿不顾，淡然说道；“我听说楚国有只神龟，被杀死时已三千岁了。楚王珍藏之以竹箱，覆之以锦缎，供奉在庙堂之上。请问二大夫，此龟是宁愿死后留骨而贵，还是宁愿生时在泥水中潜行曳尾呢？”二大夫道：“自然是愿活着在泥水中摇尾而行啦。”庄子说：“二位大夫请回去吧！我也愿在泥水中曳尾而行哩。” </a:t>
            </a:r>
          </a:p>
        </p:txBody>
      </p:sp>
      <p:pic>
        <p:nvPicPr>
          <p:cNvPr id="5128" name="Picture 8" descr="0102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4388" y="5254625"/>
            <a:ext cx="1979612" cy="160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684213" y="188913"/>
            <a:ext cx="7777162" cy="5430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/>
              <a:t>                   </a:t>
            </a:r>
            <a:r>
              <a:rPr lang="zh-CN" altLang="en-US" sz="2800" b="1">
                <a:solidFill>
                  <a:schemeClr val="hlink"/>
                </a:solidFill>
              </a:rPr>
              <a:t>庄子的生死观</a:t>
            </a:r>
          </a:p>
          <a:p>
            <a:pPr>
              <a:spcBef>
                <a:spcPct val="50000"/>
              </a:spcBef>
            </a:pPr>
            <a:r>
              <a:rPr lang="zh-CN" altLang="en-US" sz="2800" b="1"/>
              <a:t>庄子快要死的时候，他的弟子们准备厚葬自己的老师。庄子知道后用幽默的口气说：“我死了以后，大地就是我的棺椁，日月就是我的连璧，星辰就是我的珠宝玉器，天地万物都是我的陪葬品，我的葬具难道还不丰厚么！你们还能再增加点什么呢？”学生们哭笑不得他说：“老师呀！要那样的话，我们还不是怕乌鸦老鹰把老师吃了么？”庄子说：“扔在野地里你们怕乌鸦老鹰吃了我，那埋在地下就不怕蚂蚁吃了我么？你们把我从乌鸦老鹰嘴里抢走送给蚂蚁，为什么那么偏心眼呢？</a:t>
            </a:r>
          </a:p>
        </p:txBody>
      </p:sp>
      <p:pic>
        <p:nvPicPr>
          <p:cNvPr id="6150" name="Picture 6" descr="0102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4388" y="5254625"/>
            <a:ext cx="1979612" cy="160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7" name="Picture 5" descr="031204000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059113" cy="321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8" name="WordArt 6"/>
          <p:cNvSpPr>
            <a:spLocks noChangeArrowheads="1" noChangeShapeType="1" noTextEdit="1"/>
          </p:cNvSpPr>
          <p:nvPr/>
        </p:nvSpPr>
        <p:spPr bwMode="auto">
          <a:xfrm>
            <a:off x="2916238" y="2492375"/>
            <a:ext cx="5327650" cy="19843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zh-CN" altLang="en-US" sz="6000" b="1" kern="10" dirty="0"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华文行楷"/>
                <a:ea typeface="华文行楷"/>
              </a:rPr>
              <a:t>浑沌之死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685800"/>
          </a:xfrm>
        </p:spPr>
        <p:txBody>
          <a:bodyPr/>
          <a:lstStyle/>
          <a:p>
            <a:r>
              <a:rPr lang="zh-CN" altLang="en-US" sz="4000">
                <a:latin typeface="黑体" pitchFamily="49" charset="-122"/>
                <a:ea typeface="黑体" pitchFamily="49" charset="-122"/>
              </a:rPr>
              <a:t>浑沌</a:t>
            </a:r>
            <a:r>
              <a:rPr lang="en-US" altLang="zh-CN" sz="40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(hùn dùn)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之死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85800"/>
            <a:ext cx="9144000" cy="6172200"/>
          </a:xfrm>
        </p:spPr>
        <p:txBody>
          <a:bodyPr/>
          <a:lstStyle/>
          <a:p>
            <a:pPr>
              <a:lnSpc>
                <a:spcPct val="200000"/>
              </a:lnSpc>
              <a:buFontTx/>
              <a:buNone/>
            </a:pPr>
            <a:r>
              <a:rPr lang="en-US" altLang="zh-CN" b="1" dirty="0"/>
              <a:t>        </a:t>
            </a:r>
            <a:r>
              <a:rPr lang="zh-CN" altLang="en-US" b="1" dirty="0"/>
              <a:t>南海</a:t>
            </a:r>
            <a:r>
              <a:rPr lang="zh-CN" altLang="en-US" b="1" dirty="0">
                <a:solidFill>
                  <a:srgbClr val="FF0000"/>
                </a:solidFill>
              </a:rPr>
              <a:t>之</a:t>
            </a:r>
            <a:r>
              <a:rPr lang="zh-CN" altLang="en-US" b="1" dirty="0"/>
              <a:t>帝</a:t>
            </a:r>
            <a:r>
              <a:rPr lang="zh-CN" altLang="en-US" b="1" dirty="0">
                <a:solidFill>
                  <a:srgbClr val="FF0000"/>
                </a:solidFill>
              </a:rPr>
              <a:t>为</a:t>
            </a:r>
            <a:r>
              <a:rPr lang="zh-CN" altLang="en-US" b="1" dirty="0"/>
              <a:t>倏，北海之帝为忽，中央之帝为</a:t>
            </a:r>
          </a:p>
          <a:p>
            <a:pPr>
              <a:lnSpc>
                <a:spcPct val="200000"/>
              </a:lnSpc>
              <a:buFontTx/>
              <a:buNone/>
            </a:pPr>
            <a:r>
              <a:rPr lang="zh-CN" altLang="en-US" b="1" dirty="0"/>
              <a:t>混沌。倏与忽时</a:t>
            </a:r>
            <a:r>
              <a:rPr lang="zh-CN" altLang="en-US" b="1" dirty="0">
                <a:solidFill>
                  <a:srgbClr val="FF0000"/>
                </a:solidFill>
              </a:rPr>
              <a:t>相与</a:t>
            </a:r>
            <a:r>
              <a:rPr lang="zh-CN" altLang="en-US" b="1" dirty="0"/>
              <a:t>遇于浑沌之地，浑沌待</a:t>
            </a:r>
            <a:r>
              <a:rPr lang="zh-CN" altLang="en-US" b="1" dirty="0">
                <a:solidFill>
                  <a:srgbClr val="FF0000"/>
                </a:solidFill>
              </a:rPr>
              <a:t>之</a:t>
            </a:r>
            <a:r>
              <a:rPr lang="zh-CN" altLang="en-US" b="1" dirty="0"/>
              <a:t>甚</a:t>
            </a:r>
          </a:p>
          <a:p>
            <a:pPr>
              <a:lnSpc>
                <a:spcPct val="200000"/>
              </a:lnSpc>
              <a:buFontTx/>
              <a:buNone/>
            </a:pPr>
            <a:r>
              <a:rPr lang="zh-CN" altLang="en-US" b="1" dirty="0"/>
              <a:t>善。倏与忽</a:t>
            </a:r>
            <a:r>
              <a:rPr lang="zh-CN" altLang="en-US" b="1" dirty="0">
                <a:solidFill>
                  <a:srgbClr val="FF0000"/>
                </a:solidFill>
              </a:rPr>
              <a:t>谋</a:t>
            </a:r>
            <a:r>
              <a:rPr lang="zh-CN" altLang="en-US" b="1" dirty="0"/>
              <a:t>报浑沌</a:t>
            </a:r>
            <a:r>
              <a:rPr lang="zh-CN" altLang="en-US" b="1" dirty="0">
                <a:solidFill>
                  <a:srgbClr val="FF0000"/>
                </a:solidFill>
              </a:rPr>
              <a:t>之德</a:t>
            </a:r>
            <a:r>
              <a:rPr lang="zh-CN" altLang="en-US" b="1" dirty="0"/>
              <a:t>，曰：“人皆有</a:t>
            </a:r>
            <a:r>
              <a:rPr lang="zh-CN" altLang="en-US" b="1" dirty="0">
                <a:solidFill>
                  <a:srgbClr val="FF0000"/>
                </a:solidFill>
              </a:rPr>
              <a:t>七窍以</a:t>
            </a:r>
          </a:p>
          <a:p>
            <a:pPr>
              <a:lnSpc>
                <a:spcPct val="200000"/>
              </a:lnSpc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视听食息</a:t>
            </a:r>
            <a:r>
              <a:rPr lang="zh-CN" altLang="en-US" b="1" dirty="0"/>
              <a:t>，此独无有，尝试凿</a:t>
            </a:r>
            <a:r>
              <a:rPr lang="zh-CN" altLang="en-US" b="1" dirty="0">
                <a:solidFill>
                  <a:srgbClr val="FF0000"/>
                </a:solidFill>
              </a:rPr>
              <a:t>之</a:t>
            </a:r>
            <a:r>
              <a:rPr lang="zh-CN" altLang="en-US" b="1" dirty="0"/>
              <a:t>。” </a:t>
            </a:r>
            <a:r>
              <a:rPr lang="zh-CN" altLang="en-US" b="1" dirty="0">
                <a:solidFill>
                  <a:srgbClr val="FF0000"/>
                </a:solidFill>
              </a:rPr>
              <a:t>日</a:t>
            </a:r>
            <a:r>
              <a:rPr lang="zh-CN" altLang="en-US" b="1" dirty="0"/>
              <a:t>凿一窍七日而浑沌死。 </a:t>
            </a: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2667000" y="685800"/>
            <a:ext cx="2159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ea typeface="楷体_GB2312" pitchFamily="49" charset="-122"/>
              </a:rPr>
              <a:t>叫做</a:t>
            </a: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1219200" y="685800"/>
            <a:ext cx="2159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ea typeface="楷体_GB2312" pitchFamily="49" charset="-122"/>
              </a:rPr>
              <a:t>助词，的</a:t>
            </a: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0" y="5670550"/>
            <a:ext cx="3962400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ea typeface="黑体" pitchFamily="49" charset="-122"/>
              </a:rPr>
              <a:t>用来看（外界）、听（声音）、吃（食物）、呼吸（空气）</a:t>
            </a:r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4419600" y="2971800"/>
            <a:ext cx="2159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CC"/>
                </a:solidFill>
                <a:ea typeface="楷体_GB2312" pitchFamily="49" charset="-122"/>
              </a:rPr>
              <a:t>恩情</a:t>
            </a:r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3124200" y="2971800"/>
            <a:ext cx="1600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ea typeface="楷体_GB2312" pitchFamily="49" charset="-122"/>
              </a:rPr>
              <a:t>助词，的</a:t>
            </a:r>
          </a:p>
        </p:txBody>
      </p:sp>
      <p:sp>
        <p:nvSpPr>
          <p:cNvPr id="24585" name="Text Box 9"/>
          <p:cNvSpPr txBox="1">
            <a:spLocks noChangeArrowheads="1"/>
          </p:cNvSpPr>
          <p:nvPr/>
        </p:nvSpPr>
        <p:spPr bwMode="auto">
          <a:xfrm>
            <a:off x="2057400" y="2971800"/>
            <a:ext cx="914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ea typeface="楷体_GB2312" pitchFamily="49" charset="-122"/>
              </a:rPr>
              <a:t>商量</a:t>
            </a:r>
          </a:p>
        </p:txBody>
      </p:sp>
      <p:sp>
        <p:nvSpPr>
          <p:cNvPr id="24586" name="Text Box 10"/>
          <p:cNvSpPr txBox="1">
            <a:spLocks noChangeArrowheads="1"/>
          </p:cNvSpPr>
          <p:nvPr/>
        </p:nvSpPr>
        <p:spPr bwMode="auto">
          <a:xfrm>
            <a:off x="7391400" y="1905000"/>
            <a:ext cx="2159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ea typeface="楷体_GB2312" pitchFamily="49" charset="-122"/>
              </a:rPr>
              <a:t>代词，他们</a:t>
            </a:r>
          </a:p>
        </p:txBody>
      </p:sp>
      <p:sp>
        <p:nvSpPr>
          <p:cNvPr id="24587" name="Text Box 11"/>
          <p:cNvSpPr txBox="1">
            <a:spLocks noChangeArrowheads="1"/>
          </p:cNvSpPr>
          <p:nvPr/>
        </p:nvSpPr>
        <p:spPr bwMode="auto">
          <a:xfrm>
            <a:off x="2895600" y="1981200"/>
            <a:ext cx="2159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ea typeface="楷体_GB2312" pitchFamily="49" charset="-122"/>
              </a:rPr>
              <a:t>一起</a:t>
            </a:r>
          </a:p>
        </p:txBody>
      </p:sp>
      <p:sp>
        <p:nvSpPr>
          <p:cNvPr id="24588" name="Text Box 12"/>
          <p:cNvSpPr txBox="1">
            <a:spLocks noChangeArrowheads="1"/>
          </p:cNvSpPr>
          <p:nvPr/>
        </p:nvSpPr>
        <p:spPr bwMode="auto">
          <a:xfrm>
            <a:off x="5410200" y="4038600"/>
            <a:ext cx="2159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ea typeface="楷体_GB2312" pitchFamily="49" charset="-122"/>
              </a:rPr>
              <a:t>代指七窍</a:t>
            </a:r>
          </a:p>
        </p:txBody>
      </p:sp>
      <p:sp>
        <p:nvSpPr>
          <p:cNvPr id="24589" name="Text Box 13"/>
          <p:cNvSpPr txBox="1">
            <a:spLocks noChangeArrowheads="1"/>
          </p:cNvSpPr>
          <p:nvPr/>
        </p:nvSpPr>
        <p:spPr bwMode="auto">
          <a:xfrm>
            <a:off x="6781800" y="4800600"/>
            <a:ext cx="1371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0000FF"/>
                </a:solidFill>
                <a:ea typeface="楷体_GB2312" pitchFamily="49" charset="-122"/>
              </a:rPr>
              <a:t>名词作状语，每天</a:t>
            </a:r>
          </a:p>
        </p:txBody>
      </p:sp>
      <p:sp>
        <p:nvSpPr>
          <p:cNvPr id="24590" name="Rectangle 14"/>
          <p:cNvSpPr>
            <a:spLocks noChangeArrowheads="1"/>
          </p:cNvSpPr>
          <p:nvPr/>
        </p:nvSpPr>
        <p:spPr bwMode="auto">
          <a:xfrm>
            <a:off x="0" y="1524000"/>
            <a:ext cx="66135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33CC33"/>
                </a:solidFill>
                <a:ea typeface="黑体" pitchFamily="49" charset="-122"/>
              </a:rPr>
              <a:t>南海的帝王名叫倏，北海的帝王名叫忽，</a:t>
            </a:r>
          </a:p>
        </p:txBody>
      </p:sp>
      <p:sp>
        <p:nvSpPr>
          <p:cNvPr id="24591" name="Rectangle 15"/>
          <p:cNvSpPr>
            <a:spLocks noChangeArrowheads="1"/>
          </p:cNvSpPr>
          <p:nvPr/>
        </p:nvSpPr>
        <p:spPr bwMode="auto">
          <a:xfrm>
            <a:off x="5562600" y="685800"/>
            <a:ext cx="37560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33CC33"/>
                </a:solidFill>
                <a:ea typeface="黑体" pitchFamily="49" charset="-122"/>
              </a:rPr>
              <a:t>中央的帝王名叫浑沌。</a:t>
            </a:r>
          </a:p>
        </p:txBody>
      </p:sp>
      <p:sp>
        <p:nvSpPr>
          <p:cNvPr id="24592" name="Rectangle 16"/>
          <p:cNvSpPr>
            <a:spLocks noChangeArrowheads="1"/>
          </p:cNvSpPr>
          <p:nvPr/>
        </p:nvSpPr>
        <p:spPr bwMode="auto">
          <a:xfrm>
            <a:off x="381000" y="2590800"/>
            <a:ext cx="839946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33CC33"/>
                </a:solidFill>
                <a:ea typeface="黑体" pitchFamily="49" charset="-122"/>
              </a:rPr>
              <a:t>倏和忽常跑到浑沌住的地方去玩，浑沌待他们很好。</a:t>
            </a:r>
          </a:p>
        </p:txBody>
      </p:sp>
      <p:sp>
        <p:nvSpPr>
          <p:cNvPr id="24593" name="Rectangle 17"/>
          <p:cNvSpPr>
            <a:spLocks noChangeArrowheads="1"/>
          </p:cNvSpPr>
          <p:nvPr/>
        </p:nvSpPr>
        <p:spPr bwMode="auto">
          <a:xfrm>
            <a:off x="228600" y="3733800"/>
            <a:ext cx="51847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33CC33"/>
                </a:solidFill>
                <a:ea typeface="黑体" pitchFamily="49" charset="-122"/>
              </a:rPr>
              <a:t>倏和忽商量着报答浑沌的美意，</a:t>
            </a:r>
          </a:p>
        </p:txBody>
      </p:sp>
      <p:sp>
        <p:nvSpPr>
          <p:cNvPr id="24594" name="Rectangle 18"/>
          <p:cNvSpPr>
            <a:spLocks noChangeArrowheads="1"/>
          </p:cNvSpPr>
          <p:nvPr/>
        </p:nvSpPr>
        <p:spPr bwMode="auto">
          <a:xfrm>
            <a:off x="5181600" y="3733800"/>
            <a:ext cx="32210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33CC33"/>
                </a:solidFill>
                <a:latin typeface="黑体" pitchFamily="49" charset="-122"/>
                <a:ea typeface="黑体" pitchFamily="49" charset="-122"/>
              </a:rPr>
              <a:t>说：</a:t>
            </a:r>
            <a:r>
              <a:rPr lang="en-US" altLang="zh-CN" sz="2800" b="1">
                <a:solidFill>
                  <a:srgbClr val="33CC33"/>
                </a:solidFill>
                <a:latin typeface="黑体" pitchFamily="49" charset="-122"/>
                <a:ea typeface="黑体" pitchFamily="49" charset="-122"/>
              </a:rPr>
              <a:t>"</a:t>
            </a:r>
            <a:r>
              <a:rPr lang="zh-CN" altLang="en-US" sz="2800" b="1">
                <a:solidFill>
                  <a:srgbClr val="33CC33"/>
                </a:solidFill>
                <a:latin typeface="黑体" pitchFamily="49" charset="-122"/>
                <a:ea typeface="黑体" pitchFamily="49" charset="-122"/>
              </a:rPr>
              <a:t>人都是七窍，</a:t>
            </a:r>
          </a:p>
        </p:txBody>
      </p:sp>
      <p:sp>
        <p:nvSpPr>
          <p:cNvPr id="24595" name="Rectangle 19"/>
          <p:cNvSpPr>
            <a:spLocks noChangeArrowheads="1"/>
          </p:cNvSpPr>
          <p:nvPr/>
        </p:nvSpPr>
        <p:spPr bwMode="auto">
          <a:xfrm>
            <a:off x="0" y="4800600"/>
            <a:ext cx="69707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33CC33"/>
                </a:solidFill>
                <a:ea typeface="黑体" pitchFamily="49" charset="-122"/>
              </a:rPr>
              <a:t>用来看、听、吃、呼吸，而浑沌偏偏没有，</a:t>
            </a:r>
          </a:p>
        </p:txBody>
      </p:sp>
      <p:sp>
        <p:nvSpPr>
          <p:cNvPr id="24596" name="Rectangle 20"/>
          <p:cNvSpPr>
            <a:spLocks noChangeArrowheads="1"/>
          </p:cNvSpPr>
          <p:nvPr/>
        </p:nvSpPr>
        <p:spPr bwMode="auto">
          <a:xfrm>
            <a:off x="2362200" y="5257800"/>
            <a:ext cx="4292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33CC33"/>
                </a:solidFill>
                <a:latin typeface="黑体" pitchFamily="49" charset="-122"/>
                <a:ea typeface="黑体" pitchFamily="49" charset="-122"/>
              </a:rPr>
              <a:t>我们干嘛不替他凿开呢？</a:t>
            </a:r>
            <a:r>
              <a:rPr lang="en-US" altLang="zh-CN" sz="2800" b="1">
                <a:solidFill>
                  <a:srgbClr val="33CC33"/>
                </a:solidFill>
                <a:latin typeface="黑体" pitchFamily="49" charset="-122"/>
                <a:ea typeface="黑体" pitchFamily="49" charset="-122"/>
              </a:rPr>
              <a:t>"</a:t>
            </a:r>
          </a:p>
        </p:txBody>
      </p:sp>
      <p:sp>
        <p:nvSpPr>
          <p:cNvPr id="24597" name="Rectangle 21"/>
          <p:cNvSpPr>
            <a:spLocks noChangeArrowheads="1"/>
          </p:cNvSpPr>
          <p:nvPr/>
        </p:nvSpPr>
        <p:spPr bwMode="auto">
          <a:xfrm>
            <a:off x="3733800" y="5838825"/>
            <a:ext cx="5184775" cy="86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rgbClr val="33CC33"/>
                </a:solidFill>
                <a:ea typeface="黑体" pitchFamily="49" charset="-122"/>
              </a:rPr>
              <a:t>于是倏和忽每天替浑沌开一窍，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rgbClr val="33CC33"/>
                </a:solidFill>
                <a:ea typeface="黑体" pitchFamily="49" charset="-122"/>
              </a:rPr>
              <a:t>到了第七天，浑沌就死了。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5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5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5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5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5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5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5" dur="1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1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6" dur="1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1" dur="1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4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4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8" dur="1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  <p:bldP spid="24581" grpId="0"/>
      <p:bldP spid="24582" grpId="0"/>
      <p:bldP spid="24583" grpId="0"/>
      <p:bldP spid="24584" grpId="0"/>
      <p:bldP spid="24585" grpId="0"/>
      <p:bldP spid="24586" grpId="0"/>
      <p:bldP spid="24587" grpId="0"/>
      <p:bldP spid="24588" grpId="0"/>
      <p:bldP spid="24589" grpId="0"/>
      <p:bldP spid="24593" grpId="0"/>
      <p:bldP spid="24595" grpId="0"/>
      <p:bldP spid="24596" grpId="0"/>
      <p:bldP spid="24597" grpId="0"/>
    </p:bldLst>
  </p:timing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475</TotalTime>
  <Words>3872</Words>
  <Application>Microsoft Office PowerPoint</Application>
  <PresentationFormat>全屏显示(4:3)</PresentationFormat>
  <Paragraphs>236</Paragraphs>
  <Slides>29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40" baseType="lpstr">
      <vt:lpstr>Arial</vt:lpstr>
      <vt:lpstr>宋体</vt:lpstr>
      <vt:lpstr>方正行楷简体</vt:lpstr>
      <vt:lpstr>Times New Roman</vt:lpstr>
      <vt:lpstr>楷体_GB2312</vt:lpstr>
      <vt:lpstr>隶书</vt:lpstr>
      <vt:lpstr>黑体</vt:lpstr>
      <vt:lpstr>楷体</vt:lpstr>
      <vt:lpstr>Wingdings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浑沌(hùn dùn)之死</vt:lpstr>
      <vt:lpstr>合作探究课文 </vt:lpstr>
      <vt:lpstr>PowerPoint 演示文稿</vt:lpstr>
      <vt:lpstr>PowerPoint 演示文稿</vt:lpstr>
      <vt:lpstr>PowerPoint 演示文稿</vt:lpstr>
      <vt:lpstr>PowerPoint 演示文稿</vt:lpstr>
      <vt:lpstr> 呆若木鸡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写作特点</vt:lpstr>
      <vt:lpstr>拓展延伸</vt:lpstr>
      <vt:lpstr>东施效颦</vt:lpstr>
      <vt:lpstr>螳臂当车</vt:lpstr>
      <vt:lpstr>名言警句</vt:lpstr>
      <vt:lpstr>PowerPoint 演示文稿</vt:lpstr>
      <vt:lpstr>PowerPoint 演示文稿</vt:lpstr>
      <vt:lpstr>PowerPoint 演示文稿</vt:lpstr>
      <vt:lpstr>PowerPoint 演示文稿</vt:lpstr>
    </vt:vector>
  </TitlesOfParts>
  <Company>LLYZ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:description>第一PPT模板网-WWW.1PPT.COM</dc:description>
  <cp:lastModifiedBy>123</cp:lastModifiedBy>
  <cp:revision>22</cp:revision>
  <dcterms:created xsi:type="dcterms:W3CDTF">2006-01-18T11:47:37Z</dcterms:created>
  <dcterms:modified xsi:type="dcterms:W3CDTF">2017-05-29T05:42:34Z</dcterms:modified>
  <cp:category>第一PPT模板网-WWW.1PPT.COM</cp:category>
</cp:coreProperties>
</file>