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316" r:id="rId3"/>
    <p:sldId id="318" r:id="rId4"/>
    <p:sldId id="317" r:id="rId5"/>
    <p:sldId id="320" r:id="rId6"/>
    <p:sldId id="289" r:id="rId7"/>
    <p:sldId id="262" r:id="rId8"/>
    <p:sldId id="323" r:id="rId9"/>
    <p:sldId id="263" r:id="rId10"/>
    <p:sldId id="265" r:id="rId11"/>
    <p:sldId id="325" r:id="rId12"/>
    <p:sldId id="290" r:id="rId13"/>
    <p:sldId id="311" r:id="rId14"/>
    <p:sldId id="327" r:id="rId15"/>
    <p:sldId id="305" r:id="rId16"/>
    <p:sldId id="268" r:id="rId17"/>
    <p:sldId id="270" r:id="rId18"/>
    <p:sldId id="271" r:id="rId19"/>
    <p:sldId id="307" r:id="rId20"/>
    <p:sldId id="329" r:id="rId21"/>
    <p:sldId id="273" r:id="rId22"/>
    <p:sldId id="331" r:id="rId23"/>
    <p:sldId id="332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E805"/>
    <a:srgbClr val="EAAD14"/>
    <a:srgbClr val="DCC122"/>
    <a:srgbClr val="F6E6C6"/>
    <a:srgbClr val="F1D8A5"/>
    <a:srgbClr val="F3DCA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7" d="100"/>
        <a:sy n="9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A9879B8-BAAF-43DC-962A-EF66590CD962}" type="datetimeFigureOut">
              <a:rPr lang="zh-CN" altLang="en-US"/>
              <a:pPr>
                <a:defRPr/>
              </a:pPr>
              <a:t>2017/5/29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064B326-00A5-46E1-8AE7-0C1C4E2A0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5734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64B326-00A5-46E1-8AE7-0C1C4E2A014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669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9CF2C-AF15-4170-9687-07E77C5E075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518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644059-667E-4E2B-B30D-6E4B52C9FDE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002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6F9BBB-23AB-4837-8F0F-B4B0BC0895D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98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6551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0467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0413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8858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0294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0882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8927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31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EED4CF-B043-4615-A19D-9B58F10B5D7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733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9541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2333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806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913A3-5821-4967-85DF-06F7048CDAC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134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22325C-D06D-4AEC-AAFB-A72B3AEC1DE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527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BF676B-4200-4A8B-8108-75C07934E32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264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D4382E-E522-48A0-8829-C736773880E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865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F4BD4-49F5-459D-B9E5-DAC7065EF0C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766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6A16B7-4F0D-46BC-B0A0-3D648FF336C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259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81BFF-E040-4DB7-AB1A-5E743AD1697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396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D025ED94-00F1-4E08-9078-505069F13B8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3716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WordArt 3"/>
          <p:cNvSpPr>
            <a:spLocks noChangeArrowheads="1" noChangeShapeType="1"/>
          </p:cNvSpPr>
          <p:nvPr/>
        </p:nvSpPr>
        <p:spPr bwMode="auto">
          <a:xfrm>
            <a:off x="683568" y="1196752"/>
            <a:ext cx="6264696" cy="1224136"/>
          </a:xfrm>
          <a:prstGeom prst="rect">
            <a:avLst/>
          </a:prstGeom>
        </p:spPr>
        <p:txBody>
          <a:bodyPr vert="horz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defRPr/>
            </a:pPr>
            <a:r>
              <a:rPr lang="en-US" altLang="zh-CN" sz="4400" b="1" dirty="0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汉仪大宋简" pitchFamily="49" charset="-122"/>
                <a:ea typeface="汉仪大宋简" pitchFamily="49" charset="-122"/>
              </a:rPr>
              <a:t>《</a:t>
            </a:r>
            <a:r>
              <a:rPr lang="zh-CN" altLang="en-US" sz="4400" b="1" dirty="0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汉仪大宋简" pitchFamily="49" charset="-122"/>
                <a:ea typeface="汉仪大宋简" pitchFamily="49" charset="-122"/>
              </a:rPr>
              <a:t>庄子</a:t>
            </a:r>
            <a:r>
              <a:rPr lang="en-US" altLang="zh-CN" sz="4400" b="1" dirty="0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汉仪大宋简" pitchFamily="49" charset="-122"/>
                <a:ea typeface="汉仪大宋简" pitchFamily="49" charset="-122"/>
              </a:rPr>
              <a:t>》</a:t>
            </a:r>
            <a:r>
              <a:rPr lang="zh-CN" altLang="en-US" sz="4400" b="1" dirty="0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汉仪大宋简" pitchFamily="49" charset="-122"/>
                <a:ea typeface="汉仪大宋简" pitchFamily="49" charset="-122"/>
              </a:rPr>
              <a:t>二则</a:t>
            </a:r>
          </a:p>
        </p:txBody>
      </p:sp>
      <p:sp>
        <p:nvSpPr>
          <p:cNvPr id="4" name="矩形 3"/>
          <p:cNvSpPr/>
          <p:nvPr/>
        </p:nvSpPr>
        <p:spPr>
          <a:xfrm>
            <a:off x="1013706" y="5296097"/>
            <a:ext cx="5604419" cy="5017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6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6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6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0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04800" y="457200"/>
            <a:ext cx="8521700" cy="5976938"/>
          </a:xfrm>
        </p:spPr>
        <p:txBody>
          <a:bodyPr/>
          <a:lstStyle/>
          <a:p>
            <a:pPr eaLnBrk="1" hangingPunct="1"/>
            <a:r>
              <a:rPr lang="en-US" altLang="zh-CN" b="1" dirty="0" smtClean="0"/>
              <a:t>3</a:t>
            </a:r>
            <a:r>
              <a:rPr lang="zh-CN" altLang="en-US" b="1" dirty="0" smtClean="0"/>
              <a:t>、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浑沌之死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蕴含了什么道理？</a:t>
            </a:r>
          </a:p>
          <a:p>
            <a:pPr eaLnBrk="1" hangingPunct="1"/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）做事快而不加思索，对客观事物不不去作认真分析，调查研究，单凭主观热情，盲目好动，结果往往事与愿违。</a:t>
            </a:r>
            <a:r>
              <a:rPr lang="zh-CN" altLang="en-US" b="1" dirty="0" smtClean="0">
                <a:solidFill>
                  <a:srgbClr val="FF0000"/>
                </a:solidFill>
              </a:rPr>
              <a:t>即不按规律办事，就会好心办坏事。</a:t>
            </a:r>
          </a:p>
          <a:p>
            <a:pPr eaLnBrk="1" hangingPunct="1">
              <a:buFontTx/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）告诫人们遇事要多动脑筋，多思考，尽量减少和避免决策上的失误。</a:t>
            </a:r>
          </a:p>
          <a:p>
            <a:pPr eaLnBrk="1" hangingPunct="1">
              <a:buFontTx/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）做事虽出于好心，违反事物发展的客观规律，可能会导致意想不到的相反结果。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0312040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59113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WordArt 3"/>
          <p:cNvSpPr>
            <a:spLocks noChangeArrowheads="1" noChangeShapeType="1"/>
          </p:cNvSpPr>
          <p:nvPr/>
        </p:nvSpPr>
        <p:spPr bwMode="auto">
          <a:xfrm>
            <a:off x="2124075" y="117475"/>
            <a:ext cx="4822825" cy="19843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6000" b="1" kern="10"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5000"/>
                    </a:srgbClr>
                  </a:outerShdw>
                </a:effectLst>
                <a:latin typeface="宋体"/>
                <a:ea typeface="宋体"/>
              </a:rPr>
              <a:t>浑沌之死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79388" y="1933575"/>
            <a:ext cx="187166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228600" algn="l"/>
              </a:tabLst>
            </a:pPr>
            <a:r>
              <a:rPr lang="zh-CN" altLang="en-US" sz="3200" b="1"/>
              <a:t>原因</a:t>
            </a:r>
          </a:p>
          <a:p>
            <a:pPr>
              <a:tabLst>
                <a:tab pos="228600" algn="l"/>
              </a:tabLst>
            </a:pPr>
            <a:endParaRPr lang="zh-CN" altLang="en-US" sz="3200" b="1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0" y="3141663"/>
            <a:ext cx="2159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倏忽报德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1979613" y="1989138"/>
            <a:ext cx="187166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228600" algn="l"/>
              </a:tabLst>
            </a:pPr>
            <a:r>
              <a:rPr lang="zh-CN" altLang="en-US" sz="3200" b="1"/>
              <a:t>行动</a:t>
            </a:r>
          </a:p>
          <a:p>
            <a:pPr>
              <a:tabLst>
                <a:tab pos="228600" algn="l"/>
              </a:tabLst>
            </a:pPr>
            <a:endParaRPr lang="zh-CN" altLang="en-US" sz="3200" b="1"/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4356100" y="1989138"/>
            <a:ext cx="18716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228600" algn="l"/>
              </a:tabLst>
            </a:pPr>
            <a:r>
              <a:rPr lang="zh-CN" altLang="en-US" sz="3200" b="1"/>
              <a:t>结果</a:t>
            </a:r>
          </a:p>
          <a:p>
            <a:pPr>
              <a:tabLst>
                <a:tab pos="228600" algn="l"/>
              </a:tabLst>
            </a:pPr>
            <a:endParaRPr lang="zh-CN" altLang="en-US" sz="3200" b="1"/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6804025" y="1989138"/>
            <a:ext cx="18716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228600" algn="l"/>
              </a:tabLst>
            </a:pPr>
            <a:r>
              <a:rPr lang="zh-CN" altLang="en-US" sz="3200" b="1"/>
              <a:t>寓意</a:t>
            </a:r>
          </a:p>
          <a:p>
            <a:pPr>
              <a:tabLst>
                <a:tab pos="228600" algn="l"/>
              </a:tabLst>
            </a:pPr>
            <a:endParaRPr lang="zh-CN" altLang="en-US" sz="3200" b="1"/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2051050" y="3141663"/>
            <a:ext cx="2159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日凿一窍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4283075" y="3213100"/>
            <a:ext cx="2159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混沌死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6661150" y="3141663"/>
            <a:ext cx="2159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顺其自然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3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43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3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43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43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43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43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43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4340" grpId="0" autoUpdateAnimBg="0"/>
      <p:bldP spid="14341" grpId="0" autoUpdateAnimBg="0"/>
      <p:bldP spid="14342" grpId="0" autoUpdateAnimBg="0"/>
      <p:bldP spid="14343" grpId="0" autoUpdateAnimBg="0"/>
      <p:bldP spid="14344" grpId="0" autoUpdateAnimBg="0"/>
      <p:bldP spid="14345" grpId="0" autoUpdateAnimBg="0"/>
      <p:bldP spid="14346" grpId="0" autoUpdateAnimBg="0"/>
      <p:bldP spid="1434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0312040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59113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WordArt 3"/>
          <p:cNvSpPr>
            <a:spLocks noChangeArrowheads="1" noChangeShapeType="1"/>
          </p:cNvSpPr>
          <p:nvPr/>
        </p:nvSpPr>
        <p:spPr bwMode="auto">
          <a:xfrm>
            <a:off x="2916238" y="260350"/>
            <a:ext cx="4824412" cy="19843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6000" b="1" kern="10" dirty="0"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5000"/>
                    </a:srgbClr>
                  </a:outerShdw>
                </a:effectLst>
                <a:latin typeface="宋体"/>
                <a:ea typeface="宋体"/>
              </a:rPr>
              <a:t>呆若木鸡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268538" y="2997200"/>
            <a:ext cx="45370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</a:rPr>
              <a:t>、给下列红体字注音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116013" y="4076700"/>
            <a:ext cx="648017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渻   </a:t>
            </a:r>
            <a:r>
              <a:rPr lang="zh-CN" altLang="en-US" sz="3200" b="1" dirty="0"/>
              <a:t>                        鸡</a:t>
            </a:r>
            <a:r>
              <a:rPr lang="zh-CN" altLang="en-US" sz="3200" b="1" dirty="0">
                <a:solidFill>
                  <a:srgbClr val="FF0000"/>
                </a:solidFill>
              </a:rPr>
              <a:t>已</a:t>
            </a:r>
            <a:r>
              <a:rPr lang="zh-CN" altLang="en-US" sz="3200" b="1" dirty="0"/>
              <a:t>乎   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恃</a:t>
            </a:r>
            <a:r>
              <a:rPr lang="zh-CN" altLang="en-US" sz="3200" b="1" dirty="0"/>
              <a:t>                           无敢</a:t>
            </a:r>
            <a:r>
              <a:rPr lang="zh-CN" altLang="en-US" sz="3200" b="1" dirty="0">
                <a:solidFill>
                  <a:srgbClr val="FF0000"/>
                </a:solidFill>
              </a:rPr>
              <a:t>应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908175" y="4149725"/>
            <a:ext cx="2160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/>
              <a:t>shěng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5940425" y="4076700"/>
            <a:ext cx="2160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/>
              <a:t>yǐ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763713" y="4941888"/>
            <a:ext cx="21605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/>
              <a:t>shì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6011863" y="4797425"/>
            <a:ext cx="2160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/>
              <a:t>yìng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3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63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3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63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63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63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63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  <p:bldP spid="16388" grpId="0" autoUpdateAnimBg="0"/>
      <p:bldP spid="16389" grpId="0" autoUpdateAnimBg="0"/>
      <p:bldP spid="16390" grpId="0" autoUpdateAnimBg="0"/>
      <p:bldP spid="16391" grpId="0" autoUpdateAnimBg="0"/>
      <p:bldP spid="16392" grpId="0" autoUpdateAnimBg="0"/>
      <p:bldP spid="1639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800" b="1" smtClean="0">
                <a:solidFill>
                  <a:srgbClr val="FF0000"/>
                </a:solidFill>
              </a:rPr>
              <a:t>呆若木鸡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8229600" cy="4525963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en-US" altLang="zh-CN" sz="2800" b="1" dirty="0" smtClean="0"/>
              <a:t>        </a:t>
            </a:r>
            <a:r>
              <a:rPr lang="zh-CN" altLang="en-US" sz="2800" b="1" dirty="0" smtClean="0"/>
              <a:t>纪渻子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为</a:t>
            </a:r>
            <a:r>
              <a:rPr lang="zh-CN" altLang="en-US" sz="2800" b="1" dirty="0" smtClean="0"/>
              <a:t>王养斗鸡。十日而问：“鸡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已</a:t>
            </a:r>
            <a:r>
              <a:rPr lang="zh-CN" altLang="en-US" sz="2800" b="1" dirty="0" smtClean="0"/>
              <a:t>乎？”曰：“未也，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方</a:t>
            </a:r>
            <a:r>
              <a:rPr lang="zh-CN" altLang="en-US" sz="2800" b="1" dirty="0" smtClean="0"/>
              <a:t>虚骄而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恃</a:t>
            </a:r>
            <a:r>
              <a:rPr lang="zh-CN" altLang="en-US" sz="2800" b="1" dirty="0" smtClean="0"/>
              <a:t>气。”十日又问，曰：“未也，犹</a:t>
            </a:r>
            <a:r>
              <a:rPr lang="zh-CN" altLang="en-US" sz="2800" b="1" dirty="0" smtClean="0">
                <a:solidFill>
                  <a:schemeClr val="accent2"/>
                </a:solidFill>
              </a:rPr>
              <a:t>应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响影</a:t>
            </a:r>
            <a:r>
              <a:rPr lang="zh-CN" altLang="en-US" sz="2800" b="1" dirty="0" smtClean="0"/>
              <a:t>。”十日又问，曰：“未也，犹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疾视</a:t>
            </a:r>
            <a:r>
              <a:rPr lang="zh-CN" altLang="en-US" sz="2800" b="1" dirty="0" smtClean="0"/>
              <a:t>而盛气。”十日又问，曰：“几矣。鸡虽有鸣者，已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无变</a:t>
            </a:r>
            <a:r>
              <a:rPr lang="zh-CN" altLang="en-US" sz="2800" b="1" dirty="0" smtClean="0"/>
              <a:t>矣，望之似木鸡矣，其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德</a:t>
            </a:r>
            <a:r>
              <a:rPr lang="zh-CN" altLang="en-US" sz="2800" b="1" dirty="0" smtClean="0"/>
              <a:t>全矣，异鸡无敢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应</a:t>
            </a:r>
            <a:r>
              <a:rPr lang="zh-CN" altLang="en-US" sz="2800" b="1" dirty="0" smtClean="0"/>
              <a:t>者，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反走</a:t>
            </a:r>
            <a:r>
              <a:rPr lang="zh-CN" altLang="en-US" sz="2800" b="1" dirty="0" smtClean="0"/>
              <a:t>矣。” 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5257800" y="1828800"/>
            <a:ext cx="51117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ea typeface="楷体_GB2312" pitchFamily="1" charset="-122"/>
              </a:rPr>
              <a:t>停止，这里解释为训练完毕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990600" y="525780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000" b="1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5334000" y="5410200"/>
            <a:ext cx="1066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ea typeface="楷体_GB2312" pitchFamily="1" charset="-122"/>
              </a:rPr>
              <a:t>精神</a:t>
            </a: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7315200" y="3657600"/>
            <a:ext cx="51117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ea typeface="楷体_GB2312" pitchFamily="1" charset="-122"/>
              </a:rPr>
              <a:t>怒目而视</a:t>
            </a:r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2438400" y="3581400"/>
            <a:ext cx="3276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75000"/>
              </a:lnSpc>
            </a:pPr>
            <a:r>
              <a:rPr lang="zh-CN" altLang="en-US" sz="2000" b="1">
                <a:solidFill>
                  <a:srgbClr val="FF0000"/>
                </a:solidFill>
                <a:ea typeface="楷体_GB2312" pitchFamily="1" charset="-122"/>
              </a:rPr>
              <a:t>响，声响，这里指鸡的啼叫</a:t>
            </a:r>
          </a:p>
          <a:p>
            <a:pPr eaLnBrk="1" hangingPunct="1">
              <a:lnSpc>
                <a:spcPct val="75000"/>
              </a:lnSpc>
            </a:pPr>
            <a:r>
              <a:rPr lang="zh-CN" altLang="en-US" sz="2000" b="1">
                <a:solidFill>
                  <a:srgbClr val="FF0000"/>
                </a:solidFill>
                <a:ea typeface="楷体_GB2312" pitchFamily="1" charset="-122"/>
              </a:rPr>
              <a:t>影，指别的鸡走近来</a:t>
            </a:r>
          </a:p>
        </p:txBody>
      </p:sp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3581400" y="2743200"/>
            <a:ext cx="51117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ea typeface="楷体_GB2312" pitchFamily="1" charset="-122"/>
              </a:rPr>
              <a:t>凭着，依靠</a:t>
            </a:r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2514600" y="2743200"/>
            <a:ext cx="914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ea typeface="楷体_GB2312" pitchFamily="1" charset="-122"/>
              </a:rPr>
              <a:t>正</a:t>
            </a:r>
          </a:p>
        </p:txBody>
      </p:sp>
      <p:sp>
        <p:nvSpPr>
          <p:cNvPr id="48139" name="Text Box 11"/>
          <p:cNvSpPr txBox="1">
            <a:spLocks noChangeArrowheads="1"/>
          </p:cNvSpPr>
          <p:nvPr/>
        </p:nvSpPr>
        <p:spPr bwMode="auto">
          <a:xfrm>
            <a:off x="2362200" y="1905000"/>
            <a:ext cx="2209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ea typeface="楷体_GB2312" pitchFamily="1" charset="-122"/>
              </a:rPr>
              <a:t>介词，替，给</a:t>
            </a:r>
          </a:p>
        </p:txBody>
      </p:sp>
      <p:sp>
        <p:nvSpPr>
          <p:cNvPr id="48140" name="Text Box 12"/>
          <p:cNvSpPr txBox="1">
            <a:spLocks noChangeArrowheads="1"/>
          </p:cNvSpPr>
          <p:nvPr/>
        </p:nvSpPr>
        <p:spPr bwMode="auto">
          <a:xfrm>
            <a:off x="2286000" y="6172200"/>
            <a:ext cx="1371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ea typeface="楷体_GB2312" pitchFamily="1" charset="-122"/>
              </a:rPr>
              <a:t>转身逃跑</a:t>
            </a:r>
          </a:p>
        </p:txBody>
      </p:sp>
      <p:sp>
        <p:nvSpPr>
          <p:cNvPr id="48141" name="Text Box 13"/>
          <p:cNvSpPr txBox="1">
            <a:spLocks noChangeArrowheads="1"/>
          </p:cNvSpPr>
          <p:nvPr/>
        </p:nvSpPr>
        <p:spPr bwMode="auto">
          <a:xfrm>
            <a:off x="381000" y="3581400"/>
            <a:ext cx="1981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chemeClr val="accent2"/>
                </a:solidFill>
                <a:ea typeface="楷体_GB2312" pitchFamily="1" charset="-122"/>
              </a:rPr>
              <a:t>动词，做出反应</a:t>
            </a:r>
          </a:p>
        </p:txBody>
      </p:sp>
      <p:sp>
        <p:nvSpPr>
          <p:cNvPr id="48142" name="Text Box 14"/>
          <p:cNvSpPr txBox="1">
            <a:spLocks noChangeArrowheads="1"/>
          </p:cNvSpPr>
          <p:nvPr/>
        </p:nvSpPr>
        <p:spPr bwMode="auto">
          <a:xfrm>
            <a:off x="381000" y="6172200"/>
            <a:ext cx="1600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ea typeface="楷体_GB2312" pitchFamily="1" charset="-122"/>
              </a:rPr>
              <a:t>动词，应战</a:t>
            </a:r>
          </a:p>
        </p:txBody>
      </p:sp>
      <p:sp>
        <p:nvSpPr>
          <p:cNvPr id="48143" name="Text Box 15"/>
          <p:cNvSpPr txBox="1">
            <a:spLocks noChangeArrowheads="1"/>
          </p:cNvSpPr>
          <p:nvPr/>
        </p:nvSpPr>
        <p:spPr bwMode="auto">
          <a:xfrm>
            <a:off x="990600" y="5410200"/>
            <a:ext cx="1371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ea typeface="楷体_GB2312" pitchFamily="1" charset="-122"/>
              </a:rPr>
              <a:t>没有反应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  <p:bldP spid="48133" grpId="0"/>
      <p:bldP spid="48134" grpId="0"/>
      <p:bldP spid="48135" grpId="0"/>
      <p:bldP spid="48136" grpId="0"/>
      <p:bldP spid="48137" grpId="0"/>
      <p:bldP spid="48138" grpId="0"/>
      <p:bldP spid="48139" grpId="0"/>
      <p:bldP spid="48140" grpId="0"/>
      <p:bldP spid="48141" grpId="0"/>
      <p:bldP spid="48142" grpId="0"/>
      <p:bldP spid="481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6E6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900113" y="333375"/>
            <a:ext cx="569277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altLang="zh-CN" sz="3200" b="1" dirty="0">
                <a:solidFill>
                  <a:srgbClr val="0000FF"/>
                </a:solidFill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</a:rPr>
              <a:t>、用现代汉语翻译下列句子。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117600" y="1485900"/>
            <a:ext cx="5400675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未也，方虚骄而恃气</a:t>
            </a:r>
          </a:p>
          <a:p>
            <a:pPr eaLnBrk="1" hangingPunct="1"/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未也，犹应响影</a:t>
            </a:r>
          </a:p>
          <a:p>
            <a:pPr eaLnBrk="1" hangingPunct="1"/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未也，犹疾视而盛气</a:t>
            </a:r>
          </a:p>
          <a:p>
            <a:pPr eaLnBrk="1" hangingPunct="1"/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几矣，鸡虽有鸣者，已无变矣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500563" y="1557338"/>
            <a:ext cx="4643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还没有，它正在凭着一股血气而骄傲。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3779838" y="2420938"/>
            <a:ext cx="49688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还不行，它仍然对别的鸡的啼叫和接近而有所反应。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572000" y="3284538"/>
            <a:ext cx="41767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还不成，它还是气势汹汹地看着对方。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258888" y="4797425"/>
            <a:ext cx="71294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差不多了，别的鸡即使在它面前打鸣，它也没有反应了。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4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84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6E6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95288" y="446088"/>
            <a:ext cx="2974975" cy="679450"/>
          </a:xfrm>
          <a:prstGeom prst="rect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3600" b="1" dirty="0">
                <a:solidFill>
                  <a:srgbClr val="0000FF"/>
                </a:solidFill>
              </a:rPr>
              <a:t>合作探究课文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611188" y="1700213"/>
            <a:ext cx="7416800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/>
              <a:t>1</a:t>
            </a:r>
            <a:r>
              <a:rPr lang="zh-CN" altLang="en-US" sz="2800" b="1" dirty="0"/>
              <a:t>、纪渻子对斗鸡的观察分为哪几个阶段？</a:t>
            </a:r>
          </a:p>
          <a:p>
            <a:pPr eaLnBrk="1" hangingPunct="1"/>
            <a:r>
              <a:rPr lang="en-US" altLang="zh-CN" sz="2800" b="1" dirty="0"/>
              <a:t>2</a:t>
            </a:r>
            <a:r>
              <a:rPr lang="zh-CN" altLang="en-US" sz="2800" b="1" dirty="0"/>
              <a:t>、纪渻子通过对斗鸡的观察训练，认为“几    矣”，文中反映出“几矣”原因的句子应是哪句？</a:t>
            </a:r>
          </a:p>
          <a:p>
            <a:pPr eaLnBrk="1" hangingPunct="1"/>
            <a:r>
              <a:rPr lang="en-US" altLang="zh-CN" sz="2800" b="1" dirty="0"/>
              <a:t>3</a:t>
            </a:r>
            <a:r>
              <a:rPr lang="zh-CN" altLang="en-US" sz="2800" b="1" dirty="0"/>
              <a:t>、纪渻子养的鸡能使“异鸡无敢应者”，主要得益于什么？</a:t>
            </a:r>
          </a:p>
          <a:p>
            <a:pPr eaLnBrk="1" hangingPunct="1"/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、</a:t>
            </a:r>
            <a:r>
              <a:rPr lang="zh-CN" altLang="en-US" sz="2800" b="1" dirty="0"/>
              <a:t>你认为这则寓言的寓意是什么？</a:t>
            </a:r>
          </a:p>
        </p:txBody>
      </p:sp>
      <p:pic>
        <p:nvPicPr>
          <p:cNvPr id="16388" name="Picture 4" descr="104209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025" y="4086225"/>
            <a:ext cx="2339975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4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94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 autoUpdateAnimBg="0"/>
      <p:bldP spid="1945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6E6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116013" y="981075"/>
            <a:ext cx="6842125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第一阶段：方虚骄而恃气。</a:t>
            </a:r>
          </a:p>
          <a:p>
            <a:pPr eaLnBrk="1" hangingPunct="1"/>
            <a:r>
              <a:rPr lang="zh-CN" altLang="en-US" sz="3200" b="1" dirty="0"/>
              <a:t>第二阶段：犹应响影。</a:t>
            </a:r>
          </a:p>
          <a:p>
            <a:pPr eaLnBrk="1" hangingPunct="1"/>
            <a:r>
              <a:rPr lang="zh-CN" altLang="en-US" sz="3200" b="1" dirty="0"/>
              <a:t>第三阶段：犹疾视而盛气。</a:t>
            </a:r>
          </a:p>
          <a:p>
            <a:pPr eaLnBrk="1" hangingPunct="1"/>
            <a:r>
              <a:rPr lang="zh-CN" altLang="en-US" sz="3200" b="1" dirty="0"/>
              <a:t>第四阶段：鸡虽有鸣者，已无变矣。</a:t>
            </a:r>
          </a:p>
        </p:txBody>
      </p:sp>
      <p:pic>
        <p:nvPicPr>
          <p:cNvPr id="17411" name="Picture 3" descr="img160932_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5825" y="4572000"/>
            <a:ext cx="19081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828675" y="5518150"/>
            <a:ext cx="5207000" cy="595313"/>
          </a:xfrm>
          <a:prstGeom prst="rect">
            <a:avLst/>
          </a:prstGeom>
          <a:noFill/>
          <a:ln w="15875">
            <a:solidFill>
              <a:srgbClr val="00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</a:rPr>
              <a:t>“鸡虽有鸣者，已无变矣。” 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755650" y="333375"/>
            <a:ext cx="67818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/>
              <a:t>1</a:t>
            </a:r>
            <a:r>
              <a:rPr lang="zh-CN" altLang="en-US" sz="2800" b="1" dirty="0"/>
              <a:t>、纪渻子对斗鸡的观察分为哪几个阶段？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612775" y="3213100"/>
            <a:ext cx="7848600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/>
              <a:t>2</a:t>
            </a:r>
            <a:r>
              <a:rPr lang="zh-CN" altLang="en-US" sz="2800" b="1" dirty="0"/>
              <a:t>、纪渻子通过对斗鸡的观察训练，认为“几矣”，</a:t>
            </a:r>
          </a:p>
          <a:p>
            <a:pPr eaLnBrk="1" hangingPunct="1"/>
            <a:r>
              <a:rPr lang="zh-CN" altLang="en-US" sz="2800" b="1" dirty="0"/>
              <a:t>文中反映出“几矣”原因的句子应是哪句？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4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  <p:bldP spid="20484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6E6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403350" y="4581525"/>
            <a:ext cx="14065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“德全”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708400" y="4221163"/>
            <a:ext cx="42227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200" b="1"/>
              <a:t> 德才兼备     精神凝寂</a:t>
            </a:r>
          </a:p>
          <a:p>
            <a:r>
              <a:rPr lang="zh-CN" altLang="en-US" sz="3200" b="1"/>
              <a:t> 聚精会神      修炼成性</a:t>
            </a:r>
          </a:p>
        </p:txBody>
      </p:sp>
      <p:sp>
        <p:nvSpPr>
          <p:cNvPr id="21508" name="AutoShape 4"/>
          <p:cNvSpPr>
            <a:spLocks/>
          </p:cNvSpPr>
          <p:nvPr/>
        </p:nvSpPr>
        <p:spPr bwMode="auto">
          <a:xfrm>
            <a:off x="3635375" y="4437063"/>
            <a:ext cx="73025" cy="792162"/>
          </a:xfrm>
          <a:prstGeom prst="leftBrace">
            <a:avLst>
              <a:gd name="adj1" fmla="val 90398"/>
              <a:gd name="adj2" fmla="val 50000"/>
            </a:avLst>
          </a:prstGeom>
          <a:noFill/>
          <a:ln w="444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7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755650" cy="54927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1510" name="Picture 6" descr="0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5302250"/>
            <a:ext cx="84978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684213" y="909638"/>
            <a:ext cx="678656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/>
              <a:t>3</a:t>
            </a:r>
            <a:r>
              <a:rPr lang="zh-CN" altLang="en-US" sz="3200" b="1" dirty="0"/>
              <a:t>、纪渻子养的鸡能使“异鸡无敢应者”，主要得益于什么？</a:t>
            </a:r>
          </a:p>
        </p:txBody>
      </p:sp>
      <p:sp>
        <p:nvSpPr>
          <p:cNvPr id="18440" name="TextBox 12"/>
          <p:cNvSpPr txBox="1">
            <a:spLocks noChangeArrowheads="1"/>
          </p:cNvSpPr>
          <p:nvPr/>
        </p:nvSpPr>
        <p:spPr bwMode="auto">
          <a:xfrm>
            <a:off x="827088" y="2133600"/>
            <a:ext cx="61214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</a:rPr>
              <a:t>没有骄傲自满之气，没有盛气凌人之势，把浮躁和妄动收敛起来，把力量和气度凝聚于内，貌似木鸡，看似呆气，其实是精神内敛，修炼到家，具有大智若愚的灵气、游刃有余的大气。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5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15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215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07" grpId="0" autoUpdateAnimBg="0"/>
      <p:bldP spid="2150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6E6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900113" y="908050"/>
            <a:ext cx="20335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</a:rPr>
              <a:t>4、寓意：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755650" y="2492375"/>
            <a:ext cx="75533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</a:tabLst>
            </a:pPr>
            <a:r>
              <a:rPr lang="en-US" altLang="zh-CN" sz="2800" b="1" dirty="0"/>
              <a:t>A</a:t>
            </a:r>
            <a:r>
              <a:rPr lang="zh-CN" altLang="en-US" sz="2800" b="1" dirty="0"/>
              <a:t>、为人要</a:t>
            </a:r>
            <a:r>
              <a:rPr lang="zh-CN" altLang="en-US" sz="2800" b="1" dirty="0">
                <a:solidFill>
                  <a:srgbClr val="FF0000"/>
                </a:solidFill>
              </a:rPr>
              <a:t>去掉骄傲盛气</a:t>
            </a:r>
            <a:r>
              <a:rPr lang="zh-CN" altLang="en-US" sz="2800" b="1" dirty="0"/>
              <a:t>，扎</a:t>
            </a:r>
            <a:r>
              <a:rPr lang="zh-CN" altLang="en-US" sz="2800" b="1" dirty="0">
                <a:solidFill>
                  <a:srgbClr val="FF0000"/>
                </a:solidFill>
              </a:rPr>
              <a:t>扎实</a:t>
            </a:r>
            <a:r>
              <a:rPr lang="zh-CN" altLang="en-US" sz="2800" b="1" dirty="0"/>
              <a:t>实</a:t>
            </a:r>
            <a:r>
              <a:rPr lang="zh-CN" altLang="en-US" sz="2800" b="1" dirty="0">
                <a:solidFill>
                  <a:srgbClr val="FF0000"/>
                </a:solidFill>
              </a:rPr>
              <a:t>修养自身</a:t>
            </a:r>
            <a:r>
              <a:rPr lang="zh-CN" altLang="en-US" sz="2800" b="1" dirty="0"/>
              <a:t>。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755650" y="3141663"/>
            <a:ext cx="73453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 dirty="0"/>
              <a:t>B</a:t>
            </a:r>
            <a:r>
              <a:rPr lang="zh-CN" altLang="en-US" sz="2800" b="1" dirty="0"/>
              <a:t>、遇事要细心观察，认真分析，要</a:t>
            </a:r>
            <a:r>
              <a:rPr lang="zh-CN" altLang="en-US" sz="2800" b="1" dirty="0">
                <a:solidFill>
                  <a:srgbClr val="FF0000"/>
                </a:solidFill>
              </a:rPr>
              <a:t>遵循事物的发展规律</a:t>
            </a:r>
            <a:r>
              <a:rPr lang="zh-CN" altLang="en-US" sz="2800" b="1" dirty="0"/>
              <a:t>，</a:t>
            </a:r>
            <a:r>
              <a:rPr lang="zh-CN" altLang="en-US" sz="2800" b="1" dirty="0">
                <a:solidFill>
                  <a:srgbClr val="FF0000"/>
                </a:solidFill>
              </a:rPr>
              <a:t>欲速则不达</a:t>
            </a:r>
            <a:r>
              <a:rPr lang="zh-CN" altLang="en-US" sz="2800" b="1" dirty="0"/>
              <a:t>，勿急于求成。 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755650" y="4149725"/>
            <a:ext cx="81724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b="1" dirty="0"/>
              <a:t>C、做任何事情都要</a:t>
            </a:r>
            <a:r>
              <a:rPr lang="zh-CN" altLang="en-US" sz="2800" b="1" dirty="0">
                <a:solidFill>
                  <a:srgbClr val="FF0000"/>
                </a:solidFill>
              </a:rPr>
              <a:t>全神贯注，专心致志</a:t>
            </a:r>
            <a:r>
              <a:rPr lang="zh-CN" altLang="en-US" sz="2800" b="1" dirty="0"/>
              <a:t>，精神要达到最高境界。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755650" y="4968875"/>
            <a:ext cx="79200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2800" b="1" dirty="0"/>
              <a:t>D</a:t>
            </a:r>
            <a:r>
              <a:rPr lang="zh-CN" altLang="en-US" sz="2800" b="1" dirty="0"/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只有真正沉着冷静的人，才能处变不惊，取得胜利。经过严格的训练和生活磨难的人，其具有的气质，确实让人望而生畏。</a:t>
            </a:r>
            <a:r>
              <a:rPr lang="zh-CN" altLang="en-US" sz="2800" b="1" dirty="0">
                <a:solidFill>
                  <a:srgbClr val="FF0000"/>
                </a:solidFill>
              </a:rPr>
              <a:t> </a:t>
            </a:r>
            <a:r>
              <a:rPr lang="zh-CN" altLang="en-US" sz="2800" b="1" dirty="0"/>
              <a:t> </a:t>
            </a:r>
          </a:p>
        </p:txBody>
      </p:sp>
      <p:sp>
        <p:nvSpPr>
          <p:cNvPr id="19463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755650" cy="54927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2536" name="Picture 8" descr="0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1773238"/>
            <a:ext cx="8497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5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25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25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25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25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25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  <p:bldP spid="22531" grpId="0" autoUpdateAnimBg="0"/>
      <p:bldP spid="22532" grpId="0" autoUpdateAnimBg="0"/>
      <p:bldP spid="22533" grpId="0" autoUpdateAnimBg="0"/>
      <p:bldP spid="2253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sz="3600" b="1" dirty="0" smtClean="0">
                <a:solidFill>
                  <a:srgbClr val="000000"/>
                </a:solidFill>
              </a:rPr>
              <a:t>4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、你认为这则寓言的寓意是什么？</a:t>
            </a:r>
          </a:p>
        </p:txBody>
      </p:sp>
      <p:sp>
        <p:nvSpPr>
          <p:cNvPr id="43011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b="1" dirty="0" smtClean="0">
                <a:solidFill>
                  <a:srgbClr val="FF0000"/>
                </a:solidFill>
                <a:ea typeface="楷体_GB2312" pitchFamily="1" charset="-122"/>
              </a:rPr>
              <a:t> </a:t>
            </a:r>
            <a:r>
              <a:rPr lang="zh-CN" altLang="en-US" b="1" dirty="0" smtClean="0">
                <a:solidFill>
                  <a:srgbClr val="FF0000"/>
                </a:solidFill>
                <a:ea typeface="楷体_GB2312" pitchFamily="1" charset="-122"/>
              </a:rPr>
              <a:t>意在提醒人们，做人要注重内在气质，不怒自威；治理国家要增强实力，不战而屈人之兵。只要精神内敛，修炼到家，就能百战不殆。</a:t>
            </a:r>
          </a:p>
          <a:p>
            <a:pPr eaLnBrk="1" hangingPunct="1">
              <a:lnSpc>
                <a:spcPct val="90000"/>
              </a:lnSpc>
            </a:pPr>
            <a:endParaRPr lang="zh-CN" altLang="en-US" b="1" dirty="0" smtClean="0">
              <a:solidFill>
                <a:srgbClr val="FF0000"/>
              </a:solidFill>
              <a:ea typeface="楷体_GB2312" pitchFamily="1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 smtClean="0">
                <a:solidFill>
                  <a:srgbClr val="FF0000"/>
                </a:solidFill>
                <a:ea typeface="楷体_GB2312" pitchFamily="1" charset="-122"/>
              </a:rPr>
              <a:t>只</a:t>
            </a:r>
            <a:r>
              <a:rPr lang="zh-CN" altLang="en-US" b="1" dirty="0" smtClean="0">
                <a:solidFill>
                  <a:srgbClr val="FF0000"/>
                </a:solidFill>
                <a:ea typeface="楷体_GB2312" pitchFamily="1" charset="-122"/>
              </a:rPr>
              <a:t>有真正沉着冷静的人，才能处变不惊，取得胜利。经过严格的训练和生活磨难的人，其具有的气质，确实让人望而生畏。</a:t>
            </a:r>
          </a:p>
          <a:p>
            <a:pPr eaLnBrk="1" hangingPunct="1">
              <a:lnSpc>
                <a:spcPct val="90000"/>
              </a:lnSpc>
            </a:pPr>
            <a:endParaRPr lang="en-US" altLang="zh-CN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1116013" y="765175"/>
            <a:ext cx="48244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413" y="982663"/>
            <a:ext cx="4032250" cy="568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52413" y="188913"/>
            <a:ext cx="5903912" cy="709612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</a:rPr>
              <a:t>成语故事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4645025" y="1054100"/>
            <a:ext cx="4537075" cy="508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/>
              <a:t>       </a:t>
            </a:r>
            <a:r>
              <a:rPr lang="zh-CN" altLang="en-US" sz="3200" b="1">
                <a:solidFill>
                  <a:srgbClr val="FF0000"/>
                </a:solidFill>
              </a:rPr>
              <a:t> </a:t>
            </a:r>
            <a:r>
              <a:rPr lang="zh-CN" altLang="en-US" sz="4000" b="1">
                <a:solidFill>
                  <a:srgbClr val="FF0000"/>
                </a:solidFill>
              </a:rPr>
              <a:t>   螳臂当车</a:t>
            </a:r>
          </a:p>
          <a:p>
            <a:pPr eaLnBrk="1" hangingPunct="1"/>
            <a:r>
              <a:rPr lang="zh-CN" altLang="en-US" sz="3200"/>
              <a:t>       齐庄公出猎，有一虫举，足将搏其轮。问其御曰：“此何虫也？”对曰：“此所谓螳螂者也。其为虫也，知进不知却，不量力而轻敌。”庄公曰：“此为人而，必为天下勇武矣。”回车而避之。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6E6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68313" y="476250"/>
            <a:ext cx="3313112" cy="10064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ea typeface="华文行楷" pitchFamily="2" charset="-122"/>
              </a:rPr>
              <a:t>成语演化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179512" y="2133601"/>
            <a:ext cx="8836073" cy="156966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“呆若木鸡”</a:t>
            </a:r>
            <a:r>
              <a:rPr lang="zh-CN" altLang="en-US" sz="3200" b="1" dirty="0">
                <a:solidFill>
                  <a:schemeClr val="hlink"/>
                </a:solidFill>
              </a:rPr>
              <a:t>本指</a:t>
            </a:r>
            <a:r>
              <a:rPr lang="zh-CN" altLang="en-US" sz="3200" b="1" dirty="0">
                <a:solidFill>
                  <a:srgbClr val="0000FF"/>
                </a:solidFill>
              </a:rPr>
              <a:t>修养到家的斗鸡看似木鸡，实</a:t>
            </a:r>
          </a:p>
          <a:p>
            <a:r>
              <a:rPr lang="zh-CN" altLang="en-US" sz="3200" b="1" dirty="0">
                <a:solidFill>
                  <a:srgbClr val="0000FF"/>
                </a:solidFill>
              </a:rPr>
              <a:t>则大智若愚。</a:t>
            </a:r>
          </a:p>
          <a:p>
            <a:r>
              <a:rPr lang="zh-CN" altLang="en-US" sz="3200" b="1" dirty="0">
                <a:solidFill>
                  <a:schemeClr val="hlink"/>
                </a:solidFill>
              </a:rPr>
              <a:t>现在</a:t>
            </a:r>
            <a:r>
              <a:rPr lang="zh-CN" altLang="en-US" sz="3200" b="1" dirty="0">
                <a:solidFill>
                  <a:srgbClr val="0000FF"/>
                </a:solidFill>
              </a:rPr>
              <a:t>形容人因恐惧或惊讶而发愣的样子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。 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35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3556">
                                            <p:bg/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nimBg="1" autoUpdateAnimBg="0"/>
      <p:bldP spid="23556" grpId="0" build="allAtOnce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/>
              <a:t>布置作业</a:t>
            </a:r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b="1" dirty="0" smtClean="0"/>
              <a:t>1</a:t>
            </a:r>
            <a:r>
              <a:rPr lang="zh-CN" altLang="en-US" b="1" dirty="0" smtClean="0"/>
              <a:t>、搜集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庄子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中的小故事。</a:t>
            </a:r>
          </a:p>
          <a:p>
            <a:pPr eaLnBrk="1" hangingPunct="1"/>
            <a:r>
              <a:rPr lang="en-US" altLang="zh-CN" b="1" dirty="0" smtClean="0"/>
              <a:t>2</a:t>
            </a:r>
            <a:r>
              <a:rPr lang="zh-CN" altLang="en-US" b="1" dirty="0" smtClean="0"/>
              <a:t>、庄子是战国时期的一位著名的哲学家和思想家。请同学们利用一切资源，查询资料，了解有关转自及庄子的情况。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680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292725" y="1008063"/>
            <a:ext cx="34544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54000" algn="ctr"/>
            <a:r>
              <a:rPr lang="zh-CN" altLang="en-US" sz="3600" b="1">
                <a:solidFill>
                  <a:srgbClr val="FF0000"/>
                </a:solidFill>
              </a:rPr>
              <a:t>东施效颦</a:t>
            </a:r>
          </a:p>
          <a:p>
            <a:pPr indent="254000" algn="ctr"/>
            <a:r>
              <a:rPr lang="zh-CN" altLang="en-US" sz="3200" b="1"/>
              <a:t>　西施病心而颦其里，其里之丑人见而美之，归亦捧心而颦其里。其里之富人见之，坚闭门而不出；贫人见之，挈妻子而去之走。彼知颦美，而不知颦之所以美。</a:t>
            </a:r>
          </a:p>
        </p:txBody>
      </p:sp>
      <p:pic>
        <p:nvPicPr>
          <p:cNvPr id="307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909638"/>
            <a:ext cx="4249738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3492500" y="692150"/>
            <a:ext cx="5292725" cy="463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1" lang="zh-CN" altLang="en-US" sz="4000" b="1" dirty="0">
                <a:latin typeface="方正行楷简体" pitchFamily="2" charset="-122"/>
                <a:ea typeface="方正行楷简体" pitchFamily="2" charset="-122"/>
              </a:rPr>
              <a:t>一、 走近作者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1" lang="en-US" altLang="zh-CN" sz="3200" b="1" dirty="0">
                <a:latin typeface="方正行楷简体" pitchFamily="2" charset="-122"/>
                <a:ea typeface="方正行楷简体" pitchFamily="2" charset="-122"/>
              </a:rPr>
              <a:t>1</a:t>
            </a:r>
            <a:r>
              <a:rPr kumimoji="1" lang="zh-CN" altLang="en-US" sz="3200" b="1" dirty="0">
                <a:latin typeface="方正行楷简体" pitchFamily="2" charset="-122"/>
                <a:ea typeface="方正行楷简体" pitchFamily="2" charset="-122"/>
              </a:rPr>
              <a:t>、庄子  </a:t>
            </a:r>
            <a:r>
              <a:rPr kumimoji="1" lang="zh-CN" altLang="en-US" sz="2800" b="1" dirty="0">
                <a:latin typeface="方正行楷简体" pitchFamily="2" charset="-122"/>
                <a:ea typeface="方正行楷简体" pitchFamily="2" charset="-122"/>
              </a:rPr>
              <a:t>战国时</a:t>
            </a:r>
            <a:r>
              <a:rPr kumimoji="1" lang="zh-CN" altLang="en-US" sz="2800" b="1" dirty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哲学家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,</a:t>
            </a:r>
            <a:r>
              <a:rPr kumimoji="1" lang="zh-CN" altLang="en-US" sz="2800" b="1" dirty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散文家、文学家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,</a:t>
            </a:r>
            <a:r>
              <a:rPr kumimoji="1" lang="zh-CN" altLang="en-US" sz="2800" b="1" dirty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宋国蒙人。</a:t>
            </a:r>
            <a:r>
              <a:rPr kumimoji="1" lang="zh-CN" altLang="en-US" sz="2800" b="1" dirty="0"/>
              <a:t>他继承并发扬了</a:t>
            </a:r>
            <a:r>
              <a:rPr kumimoji="1" lang="zh-CN" altLang="en-US" sz="2800" b="1" dirty="0">
                <a:solidFill>
                  <a:srgbClr val="FF0000"/>
                </a:solidFill>
              </a:rPr>
              <a:t>老子</a:t>
            </a:r>
            <a:r>
              <a:rPr kumimoji="1" lang="zh-CN" altLang="en-US" sz="2800" b="1" dirty="0"/>
              <a:t>思想</a:t>
            </a:r>
            <a:r>
              <a:rPr kumimoji="1" lang="zh-CN" altLang="en-US" sz="2800" b="1" dirty="0">
                <a:solidFill>
                  <a:srgbClr val="FF0000"/>
                </a:solidFill>
              </a:rPr>
              <a:t>，</a:t>
            </a:r>
            <a:r>
              <a:rPr kumimoji="1" lang="zh-CN" altLang="en-US" sz="2800" b="1" dirty="0"/>
              <a:t>和老子同是</a:t>
            </a:r>
            <a:r>
              <a:rPr kumimoji="1" lang="zh-CN" altLang="en-US" sz="2800" b="1" dirty="0">
                <a:solidFill>
                  <a:srgbClr val="FF0000"/>
                </a:solidFill>
              </a:rPr>
              <a:t>道家学派</a:t>
            </a:r>
            <a:r>
              <a:rPr kumimoji="1" lang="zh-CN" altLang="en-US" sz="2800" b="1" dirty="0"/>
              <a:t>的代表人物</a:t>
            </a:r>
            <a:r>
              <a:rPr kumimoji="1" lang="zh-CN" altLang="en-US" sz="2800" b="1" dirty="0">
                <a:solidFill>
                  <a:srgbClr val="FF0000"/>
                </a:solidFill>
              </a:rPr>
              <a:t>，世称老庄。</a:t>
            </a:r>
            <a:endParaRPr kumimoji="1" lang="zh-CN" altLang="en-US" sz="3600" b="1" dirty="0">
              <a:solidFill>
                <a:srgbClr val="FF0000"/>
              </a:solidFill>
              <a:latin typeface="方正行楷简体" pitchFamily="2" charset="-122"/>
              <a:ea typeface="方正行楷简体" pitchFamily="2" charset="-122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1" lang="zh-CN" altLang="en-US" sz="2800" b="1" dirty="0"/>
              <a:t>       庄子对待生活的态度是，一切顺应自然。在政治上，主张</a:t>
            </a:r>
            <a:r>
              <a:rPr kumimoji="1" lang="zh-CN" altLang="en-US" sz="2800" b="1" dirty="0">
                <a:solidFill>
                  <a:srgbClr val="FF0000"/>
                </a:solidFill>
              </a:rPr>
              <a:t>无为而治</a:t>
            </a:r>
            <a:r>
              <a:rPr kumimoji="1" lang="zh-CN" altLang="en-US" sz="2800" b="1" dirty="0"/>
              <a:t>，反对一切社会制度，摈弃一切文化知识。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0" y="5157788"/>
            <a:ext cx="3419475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000000"/>
                </a:solidFill>
                <a:latin typeface="宋体" pitchFamily="2" charset="-122"/>
              </a:rPr>
              <a:t>   </a:t>
            </a:r>
            <a:r>
              <a:rPr kumimoji="1" lang="zh-CN" altLang="en-US" sz="3200" b="1" dirty="0">
                <a:solidFill>
                  <a:srgbClr val="0033CC"/>
                </a:solidFill>
                <a:latin typeface="楷体_GB2312" pitchFamily="1" charset="-122"/>
                <a:ea typeface="楷体_GB2312" pitchFamily="1" charset="-122"/>
              </a:rPr>
              <a:t>庄子 名周</a:t>
            </a:r>
            <a:r>
              <a:rPr kumimoji="1" lang="zh-CN" altLang="en-US" sz="3200" dirty="0">
                <a:latin typeface="Times New Roman" pitchFamily="18" charset="0"/>
              </a:rPr>
              <a:t>  </a:t>
            </a:r>
            <a:r>
              <a:rPr kumimoji="1" lang="zh-CN" altLang="en-US" sz="2800" dirty="0">
                <a:latin typeface="Times New Roman" pitchFamily="18" charset="0"/>
              </a:rPr>
              <a:t>                                 </a:t>
            </a:r>
            <a:r>
              <a:rPr kumimoji="1" lang="en-US" altLang="zh-CN" sz="2800" b="1" dirty="0">
                <a:solidFill>
                  <a:srgbClr val="0033CC"/>
                </a:solidFill>
                <a:latin typeface="宋体" pitchFamily="2" charset="-122"/>
              </a:rPr>
              <a:t>(</a:t>
            </a:r>
            <a:r>
              <a:rPr kumimoji="1" lang="zh-CN" altLang="en-US" sz="2800" b="1" dirty="0">
                <a:solidFill>
                  <a:srgbClr val="0033CC"/>
                </a:solidFill>
                <a:latin typeface="宋体" pitchFamily="2" charset="-122"/>
              </a:rPr>
              <a:t>约公元前</a:t>
            </a:r>
            <a:r>
              <a:rPr kumimoji="1" lang="en-US" altLang="zh-CN" sz="2800" b="1" dirty="0">
                <a:solidFill>
                  <a:srgbClr val="0033CC"/>
                </a:solidFill>
                <a:latin typeface="宋体" pitchFamily="2" charset="-122"/>
              </a:rPr>
              <a:t>369</a:t>
            </a:r>
            <a:r>
              <a:rPr kumimoji="1" lang="zh-CN" altLang="en-US" sz="2800" b="1" dirty="0">
                <a:solidFill>
                  <a:srgbClr val="0033CC"/>
                </a:solidFill>
                <a:latin typeface="宋体" pitchFamily="2" charset="-122"/>
              </a:rPr>
              <a:t>年</a:t>
            </a:r>
            <a:r>
              <a:rPr kumimoji="1" lang="en-US" altLang="zh-CN" sz="2800" b="1" dirty="0">
                <a:solidFill>
                  <a:srgbClr val="0033CC"/>
                </a:solidFill>
                <a:latin typeface="宋体" pitchFamily="2" charset="-122"/>
              </a:rPr>
              <a:t>-</a:t>
            </a:r>
            <a:r>
              <a:rPr kumimoji="1" lang="zh-CN" altLang="en-US" sz="2800" b="1" dirty="0">
                <a:solidFill>
                  <a:srgbClr val="0033CC"/>
                </a:solidFill>
                <a:latin typeface="宋体" pitchFamily="2" charset="-122"/>
              </a:rPr>
              <a:t>约前</a:t>
            </a:r>
            <a:r>
              <a:rPr kumimoji="1" lang="en-US" altLang="zh-CN" sz="2800" b="1" dirty="0">
                <a:solidFill>
                  <a:srgbClr val="0033CC"/>
                </a:solidFill>
                <a:latin typeface="宋体" pitchFamily="2" charset="-122"/>
              </a:rPr>
              <a:t>286</a:t>
            </a:r>
            <a:r>
              <a:rPr kumimoji="1" lang="zh-CN" altLang="en-US" sz="2800" b="1" dirty="0">
                <a:solidFill>
                  <a:srgbClr val="0033CC"/>
                </a:solidFill>
                <a:latin typeface="宋体" pitchFamily="2" charset="-122"/>
              </a:rPr>
              <a:t>年</a:t>
            </a:r>
            <a:r>
              <a:rPr kumimoji="1" lang="en-US" altLang="zh-CN" sz="2800" b="1" dirty="0">
                <a:solidFill>
                  <a:srgbClr val="0033CC"/>
                </a:solidFill>
                <a:latin typeface="宋体" pitchFamily="2" charset="-122"/>
              </a:rPr>
              <a:t>)</a:t>
            </a:r>
            <a:r>
              <a:rPr kumimoji="1" lang="en-US" altLang="zh-CN" sz="2800" dirty="0">
                <a:solidFill>
                  <a:srgbClr val="0033CC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5124" name="Picture 4" descr="zhuangz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476250"/>
            <a:ext cx="2952750" cy="460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6E6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827088" y="476250"/>
            <a:ext cx="2089150" cy="711200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</a:rPr>
              <a:t>“寓言” 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827088" y="2132856"/>
            <a:ext cx="7777360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/>
              <a:t>       寓言以</a:t>
            </a:r>
            <a:r>
              <a:rPr lang="zh-CN" altLang="en-US" sz="4000" b="1" dirty="0">
                <a:solidFill>
                  <a:srgbClr val="FF0000"/>
                </a:solidFill>
              </a:rPr>
              <a:t>比喻性的故事</a:t>
            </a:r>
            <a:r>
              <a:rPr lang="zh-CN" altLang="en-US" sz="4000" b="1" dirty="0"/>
              <a:t>寄寓意味深长的</a:t>
            </a:r>
            <a:r>
              <a:rPr lang="zh-CN" altLang="en-US" sz="4000" b="1" dirty="0">
                <a:solidFill>
                  <a:srgbClr val="FF0000"/>
                </a:solidFill>
              </a:rPr>
              <a:t>道理</a:t>
            </a:r>
            <a:r>
              <a:rPr lang="zh-CN" altLang="en-US" sz="4000" b="1" dirty="0"/>
              <a:t>。寓言故事一般比较简短，故事的主人公可以是人，也可以是拟人化的动植物或其他事物。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1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 autoUpdateAnimBg="0"/>
      <p:bldP spid="512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0312040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716210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WordArt 3"/>
          <p:cNvSpPr>
            <a:spLocks noChangeArrowheads="1" noChangeShapeType="1"/>
          </p:cNvSpPr>
          <p:nvPr/>
        </p:nvSpPr>
        <p:spPr bwMode="auto">
          <a:xfrm>
            <a:off x="2987675" y="434280"/>
            <a:ext cx="4824412" cy="19843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6000" b="1" kern="10" dirty="0"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5000"/>
                    </a:srgbClr>
                  </a:outerShdw>
                </a:effectLst>
                <a:latin typeface="宋体"/>
                <a:ea typeface="宋体"/>
              </a:rPr>
              <a:t>浑沌之死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3347864" y="2732516"/>
            <a:ext cx="46085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228600" algn="l"/>
              </a:tabLst>
            </a:pPr>
            <a:r>
              <a:rPr lang="zh-CN" altLang="en-US" sz="4800" b="1" dirty="0"/>
              <a:t>给生字词注音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1042988" y="3933825"/>
            <a:ext cx="6553200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/>
              <a:t>沌                             倏     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/>
              <a:t>窍                             凿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1908175" y="4005263"/>
            <a:ext cx="2159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dùn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5940425" y="4005263"/>
            <a:ext cx="19431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shū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835150" y="4797425"/>
            <a:ext cx="18002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qiào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5940425" y="4797425"/>
            <a:ext cx="19446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záo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1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1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1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1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2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82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8196" grpId="0" autoUpdateAnimBg="0"/>
      <p:bldP spid="8197" grpId="0" autoUpdateAnimBg="0"/>
      <p:bldP spid="8198" grpId="0" autoUpdateAnimBg="0"/>
      <p:bldP spid="8199" grpId="0" autoUpdateAnimBg="0"/>
      <p:bldP spid="8200" grpId="0" autoUpdateAnimBg="0"/>
      <p:bldP spid="820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混沌</a:t>
            </a:r>
            <a:r>
              <a:rPr lang="en-US" altLang="zh-CN" dirty="0" smtClean="0">
                <a:solidFill>
                  <a:srgbClr val="FF0000"/>
                </a:solidFill>
              </a:rPr>
              <a:t>(</a:t>
            </a:r>
            <a:r>
              <a:rPr lang="en-US" altLang="zh-CN" dirty="0" err="1" smtClean="0">
                <a:solidFill>
                  <a:srgbClr val="FF0000"/>
                </a:solidFill>
              </a:rPr>
              <a:t>hùn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err="1" smtClean="0">
                <a:solidFill>
                  <a:srgbClr val="FF0000"/>
                </a:solidFill>
              </a:rPr>
              <a:t>dùn</a:t>
            </a:r>
            <a:r>
              <a:rPr lang="en-US" altLang="zh-CN" dirty="0" smtClean="0">
                <a:solidFill>
                  <a:srgbClr val="FF0000"/>
                </a:solidFill>
              </a:rPr>
              <a:t>)</a:t>
            </a:r>
            <a:r>
              <a:rPr lang="zh-CN" altLang="en-US" dirty="0" smtClean="0"/>
              <a:t>之死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8915400" cy="4525963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en-US" altLang="zh-CN" b="1" dirty="0" smtClean="0"/>
              <a:t>        </a:t>
            </a:r>
            <a:r>
              <a:rPr lang="zh-CN" altLang="en-US" b="1" dirty="0" smtClean="0"/>
              <a:t>南海</a:t>
            </a:r>
            <a:r>
              <a:rPr lang="zh-CN" altLang="en-US" b="1" dirty="0" smtClean="0">
                <a:solidFill>
                  <a:srgbClr val="FF0000"/>
                </a:solidFill>
              </a:rPr>
              <a:t>之</a:t>
            </a:r>
            <a:r>
              <a:rPr lang="zh-CN" altLang="en-US" b="1" dirty="0" smtClean="0"/>
              <a:t>帝</a:t>
            </a:r>
            <a:r>
              <a:rPr lang="zh-CN" altLang="en-US" b="1" dirty="0" smtClean="0">
                <a:solidFill>
                  <a:srgbClr val="FF0000"/>
                </a:solidFill>
              </a:rPr>
              <a:t>为</a:t>
            </a:r>
            <a:r>
              <a:rPr lang="zh-CN" altLang="en-US" b="1" dirty="0" smtClean="0"/>
              <a:t>倏，北海之帝为忽，中央之帝为混沌。倏与忽时</a:t>
            </a:r>
            <a:r>
              <a:rPr lang="zh-CN" altLang="en-US" b="1" dirty="0" smtClean="0">
                <a:solidFill>
                  <a:srgbClr val="FF0000"/>
                </a:solidFill>
              </a:rPr>
              <a:t>相与</a:t>
            </a:r>
            <a:r>
              <a:rPr lang="zh-CN" altLang="en-US" b="1" dirty="0" smtClean="0"/>
              <a:t>遇于混沌之地，混沌待</a:t>
            </a:r>
            <a:r>
              <a:rPr lang="zh-CN" altLang="en-US" b="1" dirty="0" smtClean="0">
                <a:solidFill>
                  <a:srgbClr val="FF0000"/>
                </a:solidFill>
              </a:rPr>
              <a:t>之</a:t>
            </a:r>
            <a:r>
              <a:rPr lang="zh-CN" altLang="en-US" b="1" dirty="0" smtClean="0"/>
              <a:t>甚善。倏与忽</a:t>
            </a:r>
            <a:r>
              <a:rPr lang="zh-CN" altLang="en-US" b="1" dirty="0" smtClean="0">
                <a:solidFill>
                  <a:srgbClr val="FF0000"/>
                </a:solidFill>
              </a:rPr>
              <a:t>谋</a:t>
            </a:r>
            <a:r>
              <a:rPr lang="zh-CN" altLang="en-US" b="1" dirty="0" smtClean="0"/>
              <a:t>报混沌</a:t>
            </a:r>
            <a:r>
              <a:rPr lang="zh-CN" altLang="en-US" b="1" dirty="0" smtClean="0">
                <a:solidFill>
                  <a:srgbClr val="FF0000"/>
                </a:solidFill>
              </a:rPr>
              <a:t>之德</a:t>
            </a:r>
            <a:r>
              <a:rPr lang="zh-CN" altLang="en-US" b="1" dirty="0" smtClean="0"/>
              <a:t>，曰：“人皆有</a:t>
            </a:r>
            <a:r>
              <a:rPr lang="zh-CN" altLang="en-US" b="1" dirty="0" smtClean="0">
                <a:solidFill>
                  <a:srgbClr val="FF0000"/>
                </a:solidFill>
              </a:rPr>
              <a:t>七窍</a:t>
            </a:r>
            <a:r>
              <a:rPr lang="zh-CN" altLang="en-US" b="1" dirty="0" smtClean="0"/>
              <a:t>，</a:t>
            </a:r>
            <a:r>
              <a:rPr lang="zh-CN" altLang="en-US" b="1" dirty="0" smtClean="0">
                <a:solidFill>
                  <a:srgbClr val="FF0000"/>
                </a:solidFill>
              </a:rPr>
              <a:t>以视听食息</a:t>
            </a:r>
            <a:r>
              <a:rPr lang="zh-CN" altLang="en-US" b="1" dirty="0" smtClean="0"/>
              <a:t>，此独无有，尝试凿</a:t>
            </a:r>
            <a:r>
              <a:rPr lang="zh-CN" altLang="en-US" b="1" dirty="0" smtClean="0">
                <a:solidFill>
                  <a:srgbClr val="FF0000"/>
                </a:solidFill>
              </a:rPr>
              <a:t>之</a:t>
            </a:r>
            <a:r>
              <a:rPr lang="zh-CN" altLang="en-US" b="1" dirty="0" smtClean="0"/>
              <a:t>。” </a:t>
            </a:r>
            <a:r>
              <a:rPr lang="zh-CN" altLang="en-US" b="1" dirty="0" smtClean="0">
                <a:solidFill>
                  <a:srgbClr val="FF0000"/>
                </a:solidFill>
              </a:rPr>
              <a:t>日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b="1" dirty="0" smtClean="0"/>
              <a:t>凿一窍，七日而混沌死。 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3048000" y="1981200"/>
            <a:ext cx="2159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ea typeface="楷体_GB2312" pitchFamily="1" charset="-122"/>
              </a:rPr>
              <a:t>叫做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1295400" y="1981200"/>
            <a:ext cx="2159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ea typeface="楷体_GB2312" pitchFamily="1" charset="-122"/>
              </a:rPr>
              <a:t>助词，的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685800" y="4876800"/>
            <a:ext cx="3962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ea typeface="楷体_GB2312" pitchFamily="1" charset="-122"/>
              </a:rPr>
              <a:t>用来看（外界）、听（声音）、吃（食物）、呼吸（空气）</a:t>
            </a: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5638800" y="3886200"/>
            <a:ext cx="2159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楷体_GB2312" pitchFamily="1" charset="-122"/>
              </a:rPr>
              <a:t>恩情</a:t>
            </a: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4267200" y="39624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ea typeface="楷体_GB2312" pitchFamily="1" charset="-122"/>
              </a:rPr>
              <a:t>助词，的</a:t>
            </a: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2971800" y="3886200"/>
            <a:ext cx="2159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ea typeface="楷体_GB2312" pitchFamily="1" charset="-122"/>
              </a:rPr>
              <a:t>商量</a:t>
            </a: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381000" y="3962400"/>
            <a:ext cx="2159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ea typeface="楷体_GB2312" pitchFamily="1" charset="-122"/>
              </a:rPr>
              <a:t>代词，他们</a:t>
            </a: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3733800" y="2971800"/>
            <a:ext cx="2159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ea typeface="楷体_GB2312" pitchFamily="1" charset="-122"/>
              </a:rPr>
              <a:t>一起</a:t>
            </a:r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5943600" y="4953000"/>
            <a:ext cx="2159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ea typeface="楷体_GB2312" pitchFamily="1" charset="-122"/>
              </a:rPr>
              <a:t>代指七窍</a:t>
            </a: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7772400" y="4953000"/>
            <a:ext cx="1371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0000FF"/>
                </a:solidFill>
                <a:ea typeface="楷体_GB2312" pitchFamily="1" charset="-122"/>
              </a:rPr>
              <a:t>名词作状语，每天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6155" grpId="0"/>
      <p:bldP spid="6156" grpId="0"/>
      <p:bldP spid="6157" grpId="0"/>
      <p:bldP spid="6158" grpId="0"/>
      <p:bldP spid="6159" grpId="0"/>
      <p:bldP spid="6160" grpId="0"/>
      <p:bldP spid="6161" grpId="0"/>
      <p:bldP spid="6162" grpId="0"/>
      <p:bldP spid="61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6E6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zhuanzi.JPG (16309 byte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84"/>
            <a:ext cx="3276600" cy="6848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3419475" y="549275"/>
            <a:ext cx="53054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</a:rPr>
              <a:t>、用现代汉语翻译下列句子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3708400" y="1127125"/>
            <a:ext cx="5111750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3600" b="1" dirty="0"/>
              <a:t>人皆有七窍，以视、听、食、息，此独无有，尝试凿之。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3204276" y="3502024"/>
            <a:ext cx="597535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</a:rPr>
              <a:t>译：人人都有眼、耳、口、鼻七</a:t>
            </a:r>
          </a:p>
          <a:p>
            <a:r>
              <a:rPr lang="zh-CN" altLang="en-US" sz="3200" b="1" dirty="0">
                <a:solidFill>
                  <a:srgbClr val="0000FF"/>
                </a:solidFill>
              </a:rPr>
              <a:t>个窍孔，用来视、听、吃及呼吸，唯独浑沌没有，（让我们）试着为他凿开七窍。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2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2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  <p:bldP spid="10244" grpId="0" autoUpdateAnimBg="0"/>
      <p:bldP spid="1024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6E6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755650" y="303213"/>
            <a:ext cx="3073400" cy="650875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</a:rPr>
              <a:t>研讨本文寓意 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250825" y="1125538"/>
            <a:ext cx="85693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b="1" dirty="0"/>
              <a:t>（1）不按规律办事，就会好心办坏事。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23850" y="3141663"/>
            <a:ext cx="8820150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b="1" dirty="0"/>
              <a:t>（2）面对日益污染的自然环境，我们要顺乎自然，尊重生命的自然状态，这才是生命的最高境界。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252413" y="4149725"/>
            <a:ext cx="834707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b="1" dirty="0"/>
              <a:t>（3）面对日趋繁缛的物质化了的文化追求，我们深感崇尚自然之美的重要性，反对雕饰之“美”的必要性。 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042988" y="1628775"/>
            <a:ext cx="568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做事快而不加思考，结果往往事与愿违。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755650" y="5661025"/>
            <a:ext cx="6985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 dirty="0">
                <a:solidFill>
                  <a:srgbClr val="FF0000"/>
                </a:solidFill>
              </a:rPr>
              <a:t>顺其自然</a:t>
            </a:r>
          </a:p>
        </p:txBody>
      </p:sp>
      <p:sp>
        <p:nvSpPr>
          <p:cNvPr id="10248" name="TextBox 9"/>
          <p:cNvSpPr txBox="1">
            <a:spLocks noChangeArrowheads="1"/>
          </p:cNvSpPr>
          <p:nvPr/>
        </p:nvSpPr>
        <p:spPr bwMode="auto">
          <a:xfrm>
            <a:off x="684213" y="2205038"/>
            <a:ext cx="76327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告诫人们遇事要多动脑筋，多思考，尽量减少和避免决策上的失误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3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3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3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3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 autoUpdateAnimBg="0"/>
      <p:bldP spid="13315" grpId="0" autoUpdateAnimBg="0"/>
      <p:bldP spid="13316" grpId="0" autoUpdateAnimBg="0"/>
      <p:bldP spid="13317" grpId="0" autoUpdateAnimBg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</TotalTime>
  <Pages>0</Pages>
  <Words>2366</Words>
  <Characters>0</Characters>
  <Application>Microsoft Office PowerPoint</Application>
  <DocSecurity>0</DocSecurity>
  <PresentationFormat>全屏显示(4:3)</PresentationFormat>
  <Lines>0</Lines>
  <Paragraphs>154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Calibri</vt:lpstr>
      <vt:lpstr>方正行楷简体</vt:lpstr>
      <vt:lpstr>楷体_GB2312</vt:lpstr>
      <vt:lpstr>Times New Roman</vt:lpstr>
      <vt:lpstr>华文行楷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混沌(hùn dùn)之死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呆若木鸡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4、你认为这则寓言的寓意是什么？</vt:lpstr>
      <vt:lpstr>PowerPoint 演示文稿</vt:lpstr>
      <vt:lpstr>布置作业</vt:lpstr>
      <vt:lpstr>PowerPoint 演示文稿</vt:lpstr>
    </vt:vector>
  </TitlesOfParts>
  <Company>LLYZ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</dc:description>
  <cp:lastModifiedBy>123</cp:lastModifiedBy>
  <cp:revision>35</cp:revision>
  <dcterms:created xsi:type="dcterms:W3CDTF">2006-01-18T11:47:37Z</dcterms:created>
  <dcterms:modified xsi:type="dcterms:W3CDTF">2017-05-29T03:22:48Z</dcterms:modified>
  <cp:category>第一PPT模板网-WWW.1PPT.COM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2052-9.1.0.4866</vt:lpwstr>
  </property>
</Properties>
</file>